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6"/>
  </p:notesMasterIdLst>
  <p:sldIdLst>
    <p:sldId id="281" r:id="rId2"/>
    <p:sldId id="289" r:id="rId3"/>
    <p:sldId id="257" r:id="rId4"/>
    <p:sldId id="273" r:id="rId5"/>
    <p:sldId id="259" r:id="rId6"/>
    <p:sldId id="260" r:id="rId7"/>
    <p:sldId id="272" r:id="rId8"/>
    <p:sldId id="261" r:id="rId9"/>
    <p:sldId id="282" r:id="rId10"/>
    <p:sldId id="283" r:id="rId11"/>
    <p:sldId id="284" r:id="rId12"/>
    <p:sldId id="285" r:id="rId13"/>
    <p:sldId id="266" r:id="rId14"/>
    <p:sldId id="286" r:id="rId15"/>
    <p:sldId id="288" r:id="rId16"/>
    <p:sldId id="264" r:id="rId17"/>
    <p:sldId id="287" r:id="rId18"/>
    <p:sldId id="265"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2C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94434" autoAdjust="0"/>
  </p:normalViewPr>
  <p:slideViewPr>
    <p:cSldViewPr snapToGrid="0">
      <p:cViewPr varScale="1">
        <p:scale>
          <a:sx n="69" d="100"/>
          <a:sy n="69" d="100"/>
        </p:scale>
        <p:origin x="84"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187A7-D3E2-472D-B139-A59A5079A855}" type="datetimeFigureOut">
              <a:rPr lang="en-US" smtClean="0"/>
              <a:t>10/14/2015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ED889-96AB-44F2-BDB1-11CED03E378A}" type="slidenum">
              <a:rPr lang="en-US" smtClean="0"/>
              <a:t>‹#›</a:t>
            </a:fld>
            <a:endParaRPr lang="en-US"/>
          </a:p>
        </p:txBody>
      </p:sp>
    </p:spTree>
    <p:extLst>
      <p:ext uri="{BB962C8B-B14F-4D97-AF65-F5344CB8AC3E}">
        <p14:creationId xmlns:p14="http://schemas.microsoft.com/office/powerpoint/2010/main" val="1264732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ED889-96AB-44F2-BDB1-11CED03E378A}" type="slidenum">
              <a:rPr lang="en-US" smtClean="0"/>
              <a:t>3</a:t>
            </a:fld>
            <a:endParaRPr lang="en-US"/>
          </a:p>
        </p:txBody>
      </p:sp>
    </p:spTree>
    <p:extLst>
      <p:ext uri="{BB962C8B-B14F-4D97-AF65-F5344CB8AC3E}">
        <p14:creationId xmlns:p14="http://schemas.microsoft.com/office/powerpoint/2010/main" val="352717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 textbooks? </a:t>
            </a:r>
            <a:r>
              <a:rPr lang="en-US" sz="1200" kern="1200" dirty="0" smtClean="0">
                <a:solidFill>
                  <a:schemeClr val="tx1"/>
                </a:solidFill>
                <a:effectLst/>
                <a:latin typeface="+mn-lt"/>
                <a:ea typeface="+mn-ea"/>
                <a:cs typeface="+mn-cs"/>
              </a:rPr>
              <a:t>Textbooks often influence how courses are structured, and reading assignments and homework problems are frequently assigned directly from textbooks. </a:t>
            </a:r>
          </a:p>
          <a:p>
            <a:r>
              <a:rPr lang="en-US" sz="1200" kern="1200" dirty="0" smtClean="0">
                <a:solidFill>
                  <a:schemeClr val="tx1"/>
                </a:solidFill>
                <a:effectLst/>
                <a:latin typeface="+mn-lt"/>
                <a:ea typeface="+mn-ea"/>
                <a:cs typeface="+mn-cs"/>
              </a:rPr>
              <a:t>In this project, we systematically searched for and analyzed writing-based problems in six popular fluid mechanics textbooks, with a focus on chapters with similar technical content. We focused our efforts on identifying learning activities that could potentially allow students to practice writing, to learn through writing, and to use writing to relate course content to broader applications and contexts.</a:t>
            </a:r>
            <a:endParaRPr lang="en-US" dirty="0"/>
          </a:p>
        </p:txBody>
      </p:sp>
      <p:sp>
        <p:nvSpPr>
          <p:cNvPr id="4" name="Slide Number Placeholder 3"/>
          <p:cNvSpPr>
            <a:spLocks noGrp="1"/>
          </p:cNvSpPr>
          <p:nvPr>
            <p:ph type="sldNum" sz="quarter" idx="10"/>
          </p:nvPr>
        </p:nvSpPr>
        <p:spPr/>
        <p:txBody>
          <a:bodyPr/>
          <a:lstStyle/>
          <a:p>
            <a:fld id="{B2AED889-96AB-44F2-BDB1-11CED03E378A}" type="slidenum">
              <a:rPr lang="en-US" smtClean="0"/>
              <a:t>5</a:t>
            </a:fld>
            <a:endParaRPr lang="en-US"/>
          </a:p>
        </p:txBody>
      </p:sp>
    </p:spTree>
    <p:extLst>
      <p:ext uri="{BB962C8B-B14F-4D97-AF65-F5344CB8AC3E}">
        <p14:creationId xmlns:p14="http://schemas.microsoft.com/office/powerpoint/2010/main" val="414282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http://www.mhhe.com/engcs/mech/cengel/Cengel3e13jl_nm2.jpg</a:t>
            </a:r>
          </a:p>
          <a:p>
            <a:r>
              <a:rPr lang="en-US" dirty="0" smtClean="0"/>
              <a:t>http://www.engineerblogs.net/wp-content/uploads/2013/05/Fundamentals-of-Fluid-Mechanics-engineer-blogs.jpg</a:t>
            </a:r>
          </a:p>
          <a:p>
            <a:r>
              <a:rPr lang="en-US" dirty="0" smtClean="0"/>
              <a:t>http://2.bp.blogspot.com/-tXJHPtI5GSI/Uxhl3zO53fI/AAAAAAAAEQU/PMhkrPJElPA/s1600/Engineering+Fluid+Mechanics+10th+Elger+Williams+Crowe+Roberson_Page_001.jpg</a:t>
            </a:r>
          </a:p>
          <a:p>
            <a:r>
              <a:rPr lang="en-US" dirty="0" smtClean="0"/>
              <a:t>http://www.engineerblogs.net/wp-content/uploads/2013/05/Fluid-Mechanics-7th-Edition-by-Frank-M.-White.jpg</a:t>
            </a:r>
          </a:p>
          <a:p>
            <a:r>
              <a:rPr lang="en-US" dirty="0" smtClean="0"/>
              <a:t>http://ecx.images-amazon.com/images/I/51W4TC9M5RL._SY344_BO1,204,203,200_.jpg</a:t>
            </a:r>
          </a:p>
          <a:p>
            <a:r>
              <a:rPr lang="en-US" dirty="0" smtClean="0"/>
              <a:t>http://www.wiley.com/WileyCDA/WileyTitle/productCd-EHEP003329.html</a:t>
            </a:r>
            <a:endParaRPr lang="en-US" dirty="0"/>
          </a:p>
        </p:txBody>
      </p:sp>
      <p:sp>
        <p:nvSpPr>
          <p:cNvPr id="4" name="Slide Number Placeholder 3"/>
          <p:cNvSpPr>
            <a:spLocks noGrp="1"/>
          </p:cNvSpPr>
          <p:nvPr>
            <p:ph type="sldNum" sz="quarter" idx="10"/>
          </p:nvPr>
        </p:nvSpPr>
        <p:spPr/>
        <p:txBody>
          <a:bodyPr/>
          <a:lstStyle/>
          <a:p>
            <a:fld id="{B2AED889-96AB-44F2-BDB1-11CED03E378A}" type="slidenum">
              <a:rPr lang="en-US" smtClean="0"/>
              <a:t>6</a:t>
            </a:fld>
            <a:endParaRPr lang="en-US"/>
          </a:p>
        </p:txBody>
      </p:sp>
    </p:spTree>
    <p:extLst>
      <p:ext uri="{BB962C8B-B14F-4D97-AF65-F5344CB8AC3E}">
        <p14:creationId xmlns:p14="http://schemas.microsoft.com/office/powerpoint/2010/main" val="159045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Probably need to </a:t>
            </a:r>
            <a:r>
              <a:rPr lang="en-US" smtClean="0"/>
              <a:t>break this up.</a:t>
            </a:r>
            <a:endParaRPr lang="en-US"/>
          </a:p>
        </p:txBody>
      </p:sp>
      <p:sp>
        <p:nvSpPr>
          <p:cNvPr id="4" name="Slide Number Placeholder 3"/>
          <p:cNvSpPr>
            <a:spLocks noGrp="1"/>
          </p:cNvSpPr>
          <p:nvPr>
            <p:ph type="sldNum" sz="quarter" idx="10"/>
          </p:nvPr>
        </p:nvSpPr>
        <p:spPr/>
        <p:txBody>
          <a:bodyPr/>
          <a:lstStyle/>
          <a:p>
            <a:fld id="{B2AED889-96AB-44F2-BDB1-11CED03E378A}" type="slidenum">
              <a:rPr lang="en-US" smtClean="0"/>
              <a:t>7</a:t>
            </a:fld>
            <a:endParaRPr lang="en-US"/>
          </a:p>
        </p:txBody>
      </p:sp>
    </p:spTree>
    <p:extLst>
      <p:ext uri="{BB962C8B-B14F-4D97-AF65-F5344CB8AC3E}">
        <p14:creationId xmlns:p14="http://schemas.microsoft.com/office/powerpoint/2010/main" val="1674082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ED889-96AB-44F2-BDB1-11CED03E378A}" type="slidenum">
              <a:rPr lang="en-US" smtClean="0"/>
              <a:t>8</a:t>
            </a:fld>
            <a:endParaRPr lang="en-US"/>
          </a:p>
        </p:txBody>
      </p:sp>
    </p:spTree>
    <p:extLst>
      <p:ext uri="{BB962C8B-B14F-4D97-AF65-F5344CB8AC3E}">
        <p14:creationId xmlns:p14="http://schemas.microsoft.com/office/powerpoint/2010/main" val="290865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BA7C61-E8E3-4870-85A9-B28762FF8317}" type="datetime1">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0BC77-38E2-410C-AE8D-EB09C624358D}" type="slidenum">
              <a:rPr lang="en-US" smtClean="0"/>
              <a:t>‹#›</a:t>
            </a:fld>
            <a:endParaRPr lang="en-US"/>
          </a:p>
        </p:txBody>
      </p:sp>
    </p:spTree>
    <p:extLst>
      <p:ext uri="{BB962C8B-B14F-4D97-AF65-F5344CB8AC3E}">
        <p14:creationId xmlns:p14="http://schemas.microsoft.com/office/powerpoint/2010/main" val="118990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97265F-9CFF-4595-8E7C-99DF90212D81}" type="datetime1">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0BC77-38E2-410C-AE8D-EB09C624358D}" type="slidenum">
              <a:rPr lang="en-US" smtClean="0"/>
              <a:t>‹#›</a:t>
            </a:fld>
            <a:endParaRPr lang="en-US"/>
          </a:p>
        </p:txBody>
      </p:sp>
    </p:spTree>
    <p:extLst>
      <p:ext uri="{BB962C8B-B14F-4D97-AF65-F5344CB8AC3E}">
        <p14:creationId xmlns:p14="http://schemas.microsoft.com/office/powerpoint/2010/main" val="183252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77BFB6-46C7-4449-8C0D-BD0A3ECC4746}" type="datetime1">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0BC77-38E2-410C-AE8D-EB09C624358D}" type="slidenum">
              <a:rPr lang="en-US" smtClean="0"/>
              <a:t>‹#›</a:t>
            </a:fld>
            <a:endParaRPr lang="en-US"/>
          </a:p>
        </p:txBody>
      </p:sp>
    </p:spTree>
    <p:extLst>
      <p:ext uri="{BB962C8B-B14F-4D97-AF65-F5344CB8AC3E}">
        <p14:creationId xmlns:p14="http://schemas.microsoft.com/office/powerpoint/2010/main" val="116051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B48925-AD7F-4CF6-9C30-EA8E2593E81D}" type="datetime1">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0BC77-38E2-410C-AE8D-EB09C624358D}" type="slidenum">
              <a:rPr lang="en-US" smtClean="0"/>
              <a:t>‹#›</a:t>
            </a:fld>
            <a:endParaRPr lang="en-US"/>
          </a:p>
        </p:txBody>
      </p:sp>
    </p:spTree>
    <p:extLst>
      <p:ext uri="{BB962C8B-B14F-4D97-AF65-F5344CB8AC3E}">
        <p14:creationId xmlns:p14="http://schemas.microsoft.com/office/powerpoint/2010/main" val="32671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DBFE68-5A2B-40EB-9D09-F2C2CA65994A}" type="datetime1">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0BC77-38E2-410C-AE8D-EB09C624358D}" type="slidenum">
              <a:rPr lang="en-US" smtClean="0"/>
              <a:t>‹#›</a:t>
            </a:fld>
            <a:endParaRPr lang="en-US"/>
          </a:p>
        </p:txBody>
      </p:sp>
    </p:spTree>
    <p:extLst>
      <p:ext uri="{BB962C8B-B14F-4D97-AF65-F5344CB8AC3E}">
        <p14:creationId xmlns:p14="http://schemas.microsoft.com/office/powerpoint/2010/main" val="3752999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ADF4D3-C8EC-476E-8E13-5799830CCEE6}" type="datetime1">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0BC77-38E2-410C-AE8D-EB09C624358D}" type="slidenum">
              <a:rPr lang="en-US" smtClean="0"/>
              <a:t>‹#›</a:t>
            </a:fld>
            <a:endParaRPr lang="en-US"/>
          </a:p>
        </p:txBody>
      </p:sp>
    </p:spTree>
    <p:extLst>
      <p:ext uri="{BB962C8B-B14F-4D97-AF65-F5344CB8AC3E}">
        <p14:creationId xmlns:p14="http://schemas.microsoft.com/office/powerpoint/2010/main" val="411044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B9C606-68E2-4B40-A6F3-B97CFBCB1F19}" type="datetime1">
              <a:rPr lang="en-US" smtClean="0"/>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0BC77-38E2-410C-AE8D-EB09C624358D}" type="slidenum">
              <a:rPr lang="en-US" smtClean="0"/>
              <a:t>‹#›</a:t>
            </a:fld>
            <a:endParaRPr lang="en-US"/>
          </a:p>
        </p:txBody>
      </p:sp>
    </p:spTree>
    <p:extLst>
      <p:ext uri="{BB962C8B-B14F-4D97-AF65-F5344CB8AC3E}">
        <p14:creationId xmlns:p14="http://schemas.microsoft.com/office/powerpoint/2010/main" val="270615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5605E9-84C8-4B52-90FA-63DE9604BF14}" type="datetime1">
              <a:rPr lang="en-US" smtClean="0"/>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0BC77-38E2-410C-AE8D-EB09C624358D}" type="slidenum">
              <a:rPr lang="en-US" smtClean="0"/>
              <a:t>‹#›</a:t>
            </a:fld>
            <a:endParaRPr lang="en-US"/>
          </a:p>
        </p:txBody>
      </p:sp>
    </p:spTree>
    <p:extLst>
      <p:ext uri="{BB962C8B-B14F-4D97-AF65-F5344CB8AC3E}">
        <p14:creationId xmlns:p14="http://schemas.microsoft.com/office/powerpoint/2010/main" val="419137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6DE5E-48BB-4908-AD10-D9FB6CCC5B9F}" type="datetime1">
              <a:rPr lang="en-US" smtClean="0"/>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0BC77-38E2-410C-AE8D-EB09C624358D}" type="slidenum">
              <a:rPr lang="en-US" smtClean="0"/>
              <a:t>‹#›</a:t>
            </a:fld>
            <a:endParaRPr lang="en-US"/>
          </a:p>
        </p:txBody>
      </p:sp>
    </p:spTree>
    <p:extLst>
      <p:ext uri="{BB962C8B-B14F-4D97-AF65-F5344CB8AC3E}">
        <p14:creationId xmlns:p14="http://schemas.microsoft.com/office/powerpoint/2010/main" val="34248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FDC18-1689-4BAD-AD0D-AB02ECA9D59C}" type="datetime1">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0BC77-38E2-410C-AE8D-EB09C624358D}" type="slidenum">
              <a:rPr lang="en-US" smtClean="0"/>
              <a:t>‹#›</a:t>
            </a:fld>
            <a:endParaRPr lang="en-US"/>
          </a:p>
        </p:txBody>
      </p:sp>
    </p:spTree>
    <p:extLst>
      <p:ext uri="{BB962C8B-B14F-4D97-AF65-F5344CB8AC3E}">
        <p14:creationId xmlns:p14="http://schemas.microsoft.com/office/powerpoint/2010/main" val="186691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865EB-C7B5-4948-9142-EE89E4C0FB5A}" type="datetime1">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0BC77-38E2-410C-AE8D-EB09C624358D}" type="slidenum">
              <a:rPr lang="en-US" smtClean="0"/>
              <a:t>‹#›</a:t>
            </a:fld>
            <a:endParaRPr lang="en-US"/>
          </a:p>
        </p:txBody>
      </p:sp>
    </p:spTree>
    <p:extLst>
      <p:ext uri="{BB962C8B-B14F-4D97-AF65-F5344CB8AC3E}">
        <p14:creationId xmlns:p14="http://schemas.microsoft.com/office/powerpoint/2010/main" val="315402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1B7B1-F768-4864-A74A-B91447C1CE7D}" type="datetime1">
              <a:rPr lang="en-US" smtClean="0"/>
              <a:t>10/14/2015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0BC77-38E2-410C-AE8D-EB09C624358D}" type="slidenum">
              <a:rPr lang="en-US" smtClean="0"/>
              <a:t>‹#›</a:t>
            </a:fld>
            <a:endParaRPr lang="en-US"/>
          </a:p>
        </p:txBody>
      </p:sp>
    </p:spTree>
    <p:extLst>
      <p:ext uri="{BB962C8B-B14F-4D97-AF65-F5344CB8AC3E}">
        <p14:creationId xmlns:p14="http://schemas.microsoft.com/office/powerpoint/2010/main" val="644725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aacu.org/sites/default/files/files/LEAP/EssentialOutcomes_Chart.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291" y="368489"/>
            <a:ext cx="8056436" cy="1757620"/>
          </a:xfrm>
          <a:noFill/>
          <a:effectLst>
            <a:outerShdw blurRad="50800" dist="50800" dir="5400000" sx="98000" sy="98000" algn="ctr" rotWithShape="0">
              <a:srgbClr val="000000"/>
            </a:outerShdw>
          </a:effectLst>
        </p:spPr>
        <p:txBody>
          <a:bodyPr>
            <a:noAutofit/>
          </a:bodyPr>
          <a:lstStyle/>
          <a:p>
            <a:pPr algn="l"/>
            <a:r>
              <a:rPr lang="en-US" sz="3600" b="1" dirty="0">
                <a:latin typeface="Times New Roman" panose="02020603050405020304" pitchFamily="18" charset="0"/>
                <a:cs typeface="Times New Roman" panose="02020603050405020304" pitchFamily="18" charset="0"/>
              </a:rPr>
              <a:t>Something to Write Home(work) About: An Analysis of Writing Exercises in Fluid Mechanics Textbooks</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01309" y="2209085"/>
            <a:ext cx="3835418" cy="2159523"/>
          </a:xfrm>
          <a:prstGeom prst="rect">
            <a:avLst/>
          </a:prstGeom>
        </p:spPr>
      </p:pic>
      <p:pic>
        <p:nvPicPr>
          <p:cNvPr id="1026" name="Picture 2" descr="https://www.nsf.gov/images/logos/nsf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04010" y="4578653"/>
            <a:ext cx="1013184" cy="10131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ath.purdue.edu/~jeb/logo.jpe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69567" y="5610810"/>
            <a:ext cx="2367160" cy="7890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480291" y="4431021"/>
            <a:ext cx="5499561" cy="19688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aseline="30000" dirty="0" smtClean="0"/>
              <a:t>1</a:t>
            </a:r>
            <a:r>
              <a:rPr lang="en-US" sz="1600" dirty="0" smtClean="0"/>
              <a:t>Ph.D. student, School of Engineering Education</a:t>
            </a:r>
          </a:p>
          <a:p>
            <a:pPr algn="l">
              <a:lnSpc>
                <a:spcPct val="100000"/>
              </a:lnSpc>
              <a:spcBef>
                <a:spcPts val="0"/>
              </a:spcBef>
            </a:pPr>
            <a:r>
              <a:rPr lang="en-US" sz="1600" baseline="30000" dirty="0" smtClean="0"/>
              <a:t>2</a:t>
            </a:r>
            <a:r>
              <a:rPr lang="en-US" sz="1600" dirty="0" smtClean="0"/>
              <a:t>Ph.D. student, Lyles School of Civil Engineering</a:t>
            </a:r>
          </a:p>
          <a:p>
            <a:pPr algn="l">
              <a:lnSpc>
                <a:spcPct val="100000"/>
              </a:lnSpc>
              <a:spcBef>
                <a:spcPts val="0"/>
              </a:spcBef>
            </a:pPr>
            <a:r>
              <a:rPr lang="en-US" sz="1600" baseline="30000" dirty="0" smtClean="0"/>
              <a:t>3</a:t>
            </a:r>
            <a:r>
              <a:rPr lang="en-US" sz="1600" dirty="0" smtClean="0"/>
              <a:t>Associate Professor, Lyles School of Civil Engineering</a:t>
            </a:r>
          </a:p>
          <a:p>
            <a:pPr algn="l">
              <a:lnSpc>
                <a:spcPct val="100000"/>
              </a:lnSpc>
              <a:spcBef>
                <a:spcPts val="0"/>
              </a:spcBef>
            </a:pPr>
            <a:r>
              <a:rPr lang="en-US" sz="1600" baseline="30000" dirty="0" smtClean="0"/>
              <a:t>4</a:t>
            </a:r>
            <a:r>
              <a:rPr lang="en-US" sz="1600" dirty="0" smtClean="0"/>
              <a:t>Associate Professor, School of Engineering Education / School of </a:t>
            </a:r>
            <a:r>
              <a:rPr lang="en-US" sz="1600" dirty="0" err="1" smtClean="0"/>
              <a:t>Electrial</a:t>
            </a:r>
            <a:r>
              <a:rPr lang="en-US" sz="1600" dirty="0" smtClean="0"/>
              <a:t> and Computer Engineering</a:t>
            </a:r>
          </a:p>
          <a:p>
            <a:pPr algn="l">
              <a:lnSpc>
                <a:spcPct val="100000"/>
              </a:lnSpc>
              <a:spcBef>
                <a:spcPts val="0"/>
              </a:spcBef>
            </a:pPr>
            <a:r>
              <a:rPr lang="en-US" sz="1600" baseline="30000" dirty="0" smtClean="0"/>
              <a:t>5</a:t>
            </a:r>
            <a:r>
              <a:rPr lang="en-US" sz="1600" dirty="0" smtClean="0"/>
              <a:t>Associate Professor and Director of Undergraduate Studies, Brian Lamb School of Communication</a:t>
            </a:r>
          </a:p>
          <a:p>
            <a:pPr algn="l">
              <a:lnSpc>
                <a:spcPct val="100000"/>
              </a:lnSpc>
            </a:pPr>
            <a:endParaRPr lang="en-US" sz="1600" dirty="0"/>
          </a:p>
        </p:txBody>
      </p:sp>
      <p:sp>
        <p:nvSpPr>
          <p:cNvPr id="9" name="Subtitle 2"/>
          <p:cNvSpPr txBox="1">
            <a:spLocks/>
          </p:cNvSpPr>
          <p:nvPr/>
        </p:nvSpPr>
        <p:spPr>
          <a:xfrm>
            <a:off x="480291" y="2205101"/>
            <a:ext cx="5773048" cy="24923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t>Natascha M. Trellinger</a:t>
            </a:r>
            <a:r>
              <a:rPr lang="en-US" baseline="30000" dirty="0" smtClean="0"/>
              <a:t>1</a:t>
            </a:r>
            <a:r>
              <a:rPr lang="en-US" dirty="0" smtClean="0"/>
              <a:t>	</a:t>
            </a:r>
          </a:p>
          <a:p>
            <a:pPr algn="l"/>
            <a:r>
              <a:rPr lang="en-US" dirty="0" smtClean="0"/>
              <a:t>Rebecca R. Essig</a:t>
            </a:r>
            <a:r>
              <a:rPr lang="en-US" baseline="30000" dirty="0" smtClean="0"/>
              <a:t>2</a:t>
            </a:r>
          </a:p>
          <a:p>
            <a:pPr algn="l"/>
            <a:r>
              <a:rPr lang="en-US" dirty="0" smtClean="0"/>
              <a:t>Cary D. Troy</a:t>
            </a:r>
            <a:r>
              <a:rPr lang="en-US" baseline="30000" dirty="0" smtClean="0"/>
              <a:t>3</a:t>
            </a:r>
            <a:r>
              <a:rPr lang="en-US" dirty="0" smtClean="0"/>
              <a:t>		</a:t>
            </a:r>
          </a:p>
          <a:p>
            <a:pPr algn="l"/>
            <a:r>
              <a:rPr lang="en-US" dirty="0" smtClean="0"/>
              <a:t>Brent K. Jesiek</a:t>
            </a:r>
            <a:r>
              <a:rPr lang="en-US" baseline="30000" dirty="0" smtClean="0"/>
              <a:t>4</a:t>
            </a:r>
            <a:r>
              <a:rPr lang="en-US" dirty="0" smtClean="0"/>
              <a:t>		</a:t>
            </a:r>
          </a:p>
          <a:p>
            <a:pPr algn="l"/>
            <a:r>
              <a:rPr lang="en-US" dirty="0" smtClean="0"/>
              <a:t>Joshua Boyd</a:t>
            </a:r>
            <a:r>
              <a:rPr lang="en-US" baseline="30000" dirty="0" smtClean="0"/>
              <a:t>5</a:t>
            </a:r>
            <a:r>
              <a:rPr lang="en-US" dirty="0" smtClean="0"/>
              <a:t>	</a:t>
            </a:r>
            <a:endParaRPr lang="en-US" dirty="0"/>
          </a:p>
        </p:txBody>
      </p:sp>
      <p:pic>
        <p:nvPicPr>
          <p:cNvPr id="10" name="Picture 2" descr="US Department of Educati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41352" y="4496462"/>
            <a:ext cx="1095375" cy="10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473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writing questions and prompts</a:t>
            </a:r>
          </a:p>
        </p:txBody>
      </p:sp>
      <p:sp>
        <p:nvSpPr>
          <p:cNvPr id="3" name="Content Placeholder 2"/>
          <p:cNvSpPr>
            <a:spLocks noGrp="1"/>
          </p:cNvSpPr>
          <p:nvPr>
            <p:ph idx="1"/>
          </p:nvPr>
        </p:nvSpPr>
        <p:spPr>
          <a:xfrm>
            <a:off x="628650" y="1825624"/>
            <a:ext cx="7886700" cy="4895851"/>
          </a:xfrm>
        </p:spPr>
        <p:txBody>
          <a:bodyPr>
            <a:normAutofit/>
          </a:bodyPr>
          <a:lstStyle/>
          <a:p>
            <a:r>
              <a:rPr lang="en-US" b="1" dirty="0"/>
              <a:t>Conceptual questions</a:t>
            </a:r>
          </a:p>
          <a:p>
            <a:pPr lvl="1"/>
            <a:r>
              <a:rPr lang="en-US" b="1" dirty="0"/>
              <a:t>Definition</a:t>
            </a:r>
            <a:r>
              <a:rPr lang="en-US" dirty="0"/>
              <a:t> </a:t>
            </a:r>
            <a:r>
              <a:rPr lang="en-US" dirty="0" smtClean="0"/>
              <a:t>(</a:t>
            </a:r>
            <a:r>
              <a:rPr lang="en-US" dirty="0" err="1"/>
              <a:t>Cengel</a:t>
            </a:r>
            <a:r>
              <a:rPr lang="en-US" dirty="0"/>
              <a:t> &amp; </a:t>
            </a:r>
            <a:r>
              <a:rPr lang="en-US" dirty="0" err="1"/>
              <a:t>Cimbala</a:t>
            </a:r>
            <a:r>
              <a:rPr lang="en-US" dirty="0"/>
              <a:t> 5-2C) </a:t>
            </a:r>
            <a:endParaRPr lang="en-US" dirty="0" smtClean="0"/>
          </a:p>
          <a:p>
            <a:pPr lvl="1"/>
            <a:endParaRPr lang="en-US" dirty="0"/>
          </a:p>
          <a:p>
            <a:pPr lvl="1"/>
            <a:endParaRPr lang="en-US" dirty="0"/>
          </a:p>
          <a:p>
            <a:pPr lvl="1"/>
            <a:endParaRPr lang="en-US" b="1" dirty="0" smtClean="0"/>
          </a:p>
          <a:p>
            <a:pPr lvl="1"/>
            <a:r>
              <a:rPr lang="en-US" b="1" dirty="0" smtClean="0"/>
              <a:t>Explanation </a:t>
            </a:r>
            <a:r>
              <a:rPr lang="en-US" b="1" dirty="0"/>
              <a:t>of a concept </a:t>
            </a:r>
            <a:r>
              <a:rPr lang="en-US" dirty="0" smtClean="0"/>
              <a:t>(Munson 3.126)</a:t>
            </a:r>
          </a:p>
          <a:p>
            <a:pPr lvl="1"/>
            <a:endParaRPr lang="en-US" dirty="0"/>
          </a:p>
          <a:p>
            <a:pPr lvl="1"/>
            <a:endParaRPr lang="en-US" dirty="0"/>
          </a:p>
          <a:p>
            <a:pPr marL="457200" lvl="1" indent="0">
              <a:buNone/>
            </a:pPr>
            <a:endParaRPr lang="en-US" b="1" dirty="0"/>
          </a:p>
          <a:p>
            <a:pPr lvl="1"/>
            <a:endParaRPr lang="en-US" b="1" dirty="0" smtClean="0"/>
          </a:p>
          <a:p>
            <a:pPr lvl="1"/>
            <a:r>
              <a:rPr lang="en-US" b="1" dirty="0" smtClean="0"/>
              <a:t>Identification </a:t>
            </a:r>
            <a:r>
              <a:rPr lang="en-US" b="1" dirty="0"/>
              <a:t>of a concept </a:t>
            </a:r>
            <a:r>
              <a:rPr lang="en-US" dirty="0" smtClean="0"/>
              <a:t>(</a:t>
            </a:r>
            <a:r>
              <a:rPr lang="en-US" dirty="0" err="1" smtClean="0"/>
              <a:t>Elger</a:t>
            </a:r>
            <a:r>
              <a:rPr lang="en-US" dirty="0" smtClean="0"/>
              <a:t> 4.47)</a:t>
            </a:r>
            <a:endParaRPr lang="en-US" dirty="0"/>
          </a:p>
        </p:txBody>
      </p:sp>
      <p:sp>
        <p:nvSpPr>
          <p:cNvPr id="4" name="Slide Number Placeholder 3"/>
          <p:cNvSpPr>
            <a:spLocks noGrp="1"/>
          </p:cNvSpPr>
          <p:nvPr>
            <p:ph type="sldNum" sz="quarter" idx="12"/>
          </p:nvPr>
        </p:nvSpPr>
        <p:spPr/>
        <p:txBody>
          <a:bodyPr/>
          <a:lstStyle/>
          <a:p>
            <a:fld id="{6CE0BC77-38E2-410C-AE8D-EB09C624358D}" type="slidenum">
              <a:rPr lang="en-US" smtClean="0"/>
              <a:t>10</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8650" y="2793116"/>
            <a:ext cx="7683690" cy="88710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8650" y="6231791"/>
            <a:ext cx="7206017" cy="477672"/>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8650" y="4310545"/>
            <a:ext cx="8338782" cy="1446663"/>
          </a:xfrm>
          <a:prstGeom prst="rect">
            <a:avLst/>
          </a:prstGeom>
        </p:spPr>
      </p:pic>
    </p:spTree>
    <p:extLst>
      <p:ext uri="{BB962C8B-B14F-4D97-AF65-F5344CB8AC3E}">
        <p14:creationId xmlns:p14="http://schemas.microsoft.com/office/powerpoint/2010/main" val="2022383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t>
            </a:r>
            <a:r>
              <a:rPr lang="en-US" dirty="0" smtClean="0"/>
              <a:t>types </a:t>
            </a:r>
            <a:r>
              <a:rPr lang="en-US" dirty="0"/>
              <a:t>of writing prompts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9449884"/>
              </p:ext>
            </p:extLst>
          </p:nvPr>
        </p:nvGraphicFramePr>
        <p:xfrm>
          <a:off x="328399" y="1907512"/>
          <a:ext cx="8365223" cy="4210420"/>
        </p:xfrm>
        <a:graphic>
          <a:graphicData uri="http://schemas.openxmlformats.org/drawingml/2006/table">
            <a:tbl>
              <a:tblPr firstRow="1" firstCol="1" bandRow="1">
                <a:tableStyleId>{073A0DAA-6AF3-43AB-8588-CEC1D06C72B9}</a:tableStyleId>
              </a:tblPr>
              <a:tblGrid>
                <a:gridCol w="1595935"/>
                <a:gridCol w="1037230"/>
                <a:gridCol w="818866"/>
                <a:gridCol w="859809"/>
                <a:gridCol w="859809"/>
                <a:gridCol w="859809"/>
                <a:gridCol w="1146412"/>
                <a:gridCol w="1187353"/>
              </a:tblGrid>
              <a:tr h="753349">
                <a:tc>
                  <a:txBody>
                    <a:bodyPr/>
                    <a:lstStyle/>
                    <a:p>
                      <a:pPr marL="0" marR="0">
                        <a:lnSpc>
                          <a:spcPct val="115000"/>
                        </a:lnSpc>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err="1">
                          <a:effectLst/>
                        </a:rPr>
                        <a:t>Cengel</a:t>
                      </a:r>
                      <a:r>
                        <a:rPr lang="en-US" sz="1600" dirty="0">
                          <a:effectLst/>
                        </a:rPr>
                        <a:t> &amp; Cimbala</a:t>
                      </a:r>
                      <a:r>
                        <a:rPr lang="en-US" sz="1600" baseline="30000" dirty="0">
                          <a:effectLst/>
                        </a:rPr>
                        <a:t>19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err="1">
                          <a:effectLst/>
                        </a:rPr>
                        <a:t>Elger</a:t>
                      </a:r>
                      <a:r>
                        <a:rPr lang="en-US" sz="1600" dirty="0">
                          <a:effectLst/>
                        </a:rPr>
                        <a:t> et al.</a:t>
                      </a:r>
                      <a:r>
                        <a:rPr lang="en-US" sz="1600" baseline="30000" dirty="0">
                          <a:effectLst/>
                        </a:rPr>
                        <a:t>17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Munson et al.</a:t>
                      </a:r>
                      <a:r>
                        <a:rPr lang="en-US" sz="1600" baseline="30000" dirty="0">
                          <a:effectLst/>
                        </a:rPr>
                        <a:t>16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White</a:t>
                      </a:r>
                      <a:r>
                        <a:rPr lang="en-US" sz="1600" baseline="30000" dirty="0">
                          <a:effectLst/>
                        </a:rPr>
                        <a:t>18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Smits</a:t>
                      </a:r>
                      <a:r>
                        <a:rPr lang="en-US" sz="1600" baseline="30000" dirty="0">
                          <a:effectLst/>
                        </a:rPr>
                        <a:t>20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Pritchard &amp; Mitchell</a:t>
                      </a:r>
                      <a:r>
                        <a:rPr lang="en-US" sz="1600" baseline="30000" dirty="0">
                          <a:effectLst/>
                        </a:rPr>
                        <a:t>21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Relative % for each </a:t>
                      </a:r>
                      <a:r>
                        <a:rPr lang="en-US" sz="1600" dirty="0" err="1">
                          <a:effectLst/>
                        </a:rPr>
                        <a:t>prompt</a:t>
                      </a:r>
                      <a:r>
                        <a:rPr lang="en-US" sz="1600" baseline="30000" dirty="0" err="1">
                          <a:effectLst/>
                        </a:rPr>
                        <a:t>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r>
              <a:tr h="376674">
                <a:tc>
                  <a:txBody>
                    <a:bodyPr/>
                    <a:lstStyle/>
                    <a:p>
                      <a:pPr marL="0" marR="0">
                        <a:lnSpc>
                          <a:spcPct val="115000"/>
                        </a:lnSpc>
                        <a:spcBef>
                          <a:spcPts val="0"/>
                        </a:spcBef>
                        <a:spcAft>
                          <a:spcPts val="0"/>
                        </a:spcAft>
                      </a:pPr>
                      <a:r>
                        <a:rPr lang="en-US" sz="1600" dirty="0">
                          <a:effectLst/>
                        </a:rPr>
                        <a:t>Explain a HW Problem (1.)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tc>
                <a:tc>
                  <a:txBody>
                    <a:bodyPr/>
                    <a:lstStyle/>
                    <a:p>
                      <a:pPr marL="0" marR="0">
                        <a:lnSpc>
                          <a:spcPct val="115000"/>
                        </a:lnSpc>
                        <a:spcBef>
                          <a:spcPts val="0"/>
                        </a:spcBef>
                        <a:spcAft>
                          <a:spcPts val="0"/>
                        </a:spcAft>
                      </a:pPr>
                      <a:r>
                        <a:rPr lang="en-US" sz="1600" dirty="0">
                          <a:effectLst/>
                        </a:rPr>
                        <a:t>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a:effectLst/>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a:effectLst/>
                        </a:rPr>
                        <a:t>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a:effectLst/>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a:effectLst/>
                        </a:rPr>
                        <a:t>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400">
                          <a:effectLst/>
                        </a:rPr>
                        <a:t>23.6%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r>
              <a:tr h="376674">
                <a:tc>
                  <a:txBody>
                    <a:bodyPr/>
                    <a:lstStyle/>
                    <a:p>
                      <a:pPr marL="0" marR="0">
                        <a:lnSpc>
                          <a:spcPct val="115000"/>
                        </a:lnSpc>
                        <a:spcBef>
                          <a:spcPts val="0"/>
                        </a:spcBef>
                        <a:spcAft>
                          <a:spcPts val="0"/>
                        </a:spcAft>
                      </a:pPr>
                      <a:r>
                        <a:rPr lang="en-US" sz="1600" dirty="0">
                          <a:effectLst/>
                        </a:rPr>
                        <a:t>Read World Example (2.)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tc>
                <a:tc>
                  <a:txBody>
                    <a:bodyPr/>
                    <a:lstStyle/>
                    <a:p>
                      <a:pPr marL="0" marR="0">
                        <a:lnSpc>
                          <a:spcPct val="115000"/>
                        </a:lnSpc>
                        <a:spcBef>
                          <a:spcPts val="0"/>
                        </a:spcBef>
                        <a:spcAft>
                          <a:spcPts val="0"/>
                        </a:spcAft>
                      </a:pPr>
                      <a:r>
                        <a:rPr lang="en-US" sz="1600" dirty="0">
                          <a:effectLst/>
                        </a:rPr>
                        <a:t>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a:effectLst/>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a:effectLst/>
                        </a:rPr>
                        <a:t>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a:effectLst/>
                        </a:rPr>
                        <a:t>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400">
                          <a:effectLst/>
                        </a:rPr>
                        <a:t>11.3%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r>
              <a:tr h="565012">
                <a:tc>
                  <a:txBody>
                    <a:bodyPr/>
                    <a:lstStyle/>
                    <a:p>
                      <a:pPr marL="0" marR="0">
                        <a:lnSpc>
                          <a:spcPct val="115000"/>
                        </a:lnSpc>
                        <a:spcBef>
                          <a:spcPts val="0"/>
                        </a:spcBef>
                        <a:spcAft>
                          <a:spcPts val="0"/>
                        </a:spcAft>
                      </a:pPr>
                      <a:r>
                        <a:rPr lang="en-US" sz="1600">
                          <a:effectLst/>
                        </a:rPr>
                        <a:t>Conceptual: Definition (3. 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tc>
                <a:tc>
                  <a:txBody>
                    <a:bodyPr/>
                    <a:lstStyle/>
                    <a:p>
                      <a:pPr marL="0" marR="0">
                        <a:lnSpc>
                          <a:spcPct val="115000"/>
                        </a:lnSpc>
                        <a:spcBef>
                          <a:spcPts val="0"/>
                        </a:spcBef>
                        <a:spcAft>
                          <a:spcPts val="0"/>
                        </a:spcAft>
                      </a:pPr>
                      <a:r>
                        <a:rPr lang="en-US" sz="1600" dirty="0">
                          <a:effectLst/>
                        </a:rPr>
                        <a:t>13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a:effectLst/>
                        </a:rPr>
                        <a:t>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400">
                          <a:effectLst/>
                        </a:rPr>
                        <a:t>15.1%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r>
              <a:tr h="753349">
                <a:tc>
                  <a:txBody>
                    <a:bodyPr/>
                    <a:lstStyle/>
                    <a:p>
                      <a:pPr marL="0" marR="0">
                        <a:lnSpc>
                          <a:spcPct val="115000"/>
                        </a:lnSpc>
                        <a:spcBef>
                          <a:spcPts val="0"/>
                        </a:spcBef>
                        <a:spcAft>
                          <a:spcPts val="0"/>
                        </a:spcAft>
                      </a:pPr>
                      <a:r>
                        <a:rPr lang="en-US" sz="1600">
                          <a:effectLst/>
                        </a:rPr>
                        <a:t>Conceptual: Explanation of a concept (3. b.)</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tc>
                <a:tc>
                  <a:txBody>
                    <a:bodyPr/>
                    <a:lstStyle/>
                    <a:p>
                      <a:pPr marL="0" marR="0">
                        <a:lnSpc>
                          <a:spcPct val="115000"/>
                        </a:lnSpc>
                        <a:spcBef>
                          <a:spcPts val="0"/>
                        </a:spcBef>
                        <a:spcAft>
                          <a:spcPts val="0"/>
                        </a:spcAft>
                      </a:pPr>
                      <a:r>
                        <a:rPr lang="en-US" sz="1600">
                          <a:effectLst/>
                        </a:rPr>
                        <a:t>13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400">
                          <a:effectLst/>
                        </a:rPr>
                        <a:t>30.2%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r>
              <a:tr h="753349">
                <a:tc>
                  <a:txBody>
                    <a:bodyPr/>
                    <a:lstStyle/>
                    <a:p>
                      <a:pPr marL="0" marR="0">
                        <a:lnSpc>
                          <a:spcPct val="115000"/>
                        </a:lnSpc>
                        <a:spcBef>
                          <a:spcPts val="0"/>
                        </a:spcBef>
                        <a:spcAft>
                          <a:spcPts val="0"/>
                        </a:spcAft>
                      </a:pPr>
                      <a:r>
                        <a:rPr lang="en-US" sz="1600">
                          <a:effectLst/>
                        </a:rPr>
                        <a:t>Conceptual: Identification of a concept (3. 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tc>
                <a:tc>
                  <a:txBody>
                    <a:bodyPr/>
                    <a:lstStyle/>
                    <a:p>
                      <a:pPr marL="0" marR="0">
                        <a:lnSpc>
                          <a:spcPct val="115000"/>
                        </a:lnSpc>
                        <a:spcBef>
                          <a:spcPts val="0"/>
                        </a:spcBef>
                        <a:spcAft>
                          <a:spcPts val="0"/>
                        </a:spcAft>
                      </a:pPr>
                      <a:r>
                        <a:rPr lang="en-US" sz="1600">
                          <a:effectLst/>
                        </a:rPr>
                        <a:t>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600" dirty="0">
                          <a:effectLst/>
                        </a:rPr>
                        <a:t>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c>
                  <a:txBody>
                    <a:bodyPr/>
                    <a:lstStyle/>
                    <a:p>
                      <a:pPr marL="0" marR="0">
                        <a:lnSpc>
                          <a:spcPct val="115000"/>
                        </a:lnSpc>
                        <a:spcBef>
                          <a:spcPts val="0"/>
                        </a:spcBef>
                        <a:spcAft>
                          <a:spcPts val="0"/>
                        </a:spcAft>
                      </a:pPr>
                      <a:r>
                        <a:rPr lang="en-US" sz="1400" dirty="0">
                          <a:effectLst/>
                        </a:rPr>
                        <a:t>21.7%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1" marR="59121" marT="0" marB="0" anchor="ctr"/>
                </a:tc>
              </a:tr>
            </a:tbl>
          </a:graphicData>
        </a:graphic>
      </p:graphicFrame>
      <p:sp>
        <p:nvSpPr>
          <p:cNvPr id="4" name="Slide Number Placeholder 3"/>
          <p:cNvSpPr>
            <a:spLocks noGrp="1"/>
          </p:cNvSpPr>
          <p:nvPr>
            <p:ph type="sldNum" sz="quarter" idx="12"/>
          </p:nvPr>
        </p:nvSpPr>
        <p:spPr/>
        <p:txBody>
          <a:bodyPr/>
          <a:lstStyle/>
          <a:p>
            <a:fld id="{6CE0BC77-38E2-410C-AE8D-EB09C624358D}" type="slidenum">
              <a:rPr lang="en-US" smtClean="0"/>
              <a:t>11</a:t>
            </a:fld>
            <a:endParaRPr lang="en-US"/>
          </a:p>
        </p:txBody>
      </p:sp>
      <p:sp>
        <p:nvSpPr>
          <p:cNvPr id="6" name="Donut 5"/>
          <p:cNvSpPr/>
          <p:nvPr/>
        </p:nvSpPr>
        <p:spPr>
          <a:xfrm>
            <a:off x="7358419" y="4478740"/>
            <a:ext cx="955343" cy="805218"/>
          </a:xfrm>
          <a:prstGeom prst="donut">
            <a:avLst>
              <a:gd name="adj" fmla="val 73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95718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928"/>
            <a:ext cx="8201451" cy="1325563"/>
          </a:xfrm>
        </p:spPr>
        <p:txBody>
          <a:bodyPr/>
          <a:lstStyle/>
          <a:p>
            <a:r>
              <a:rPr lang="en-US" dirty="0"/>
              <a:t>Results: number </a:t>
            </a:r>
            <a:r>
              <a:rPr lang="en-US" dirty="0" smtClean="0"/>
              <a:t>of </a:t>
            </a:r>
            <a:r>
              <a:rPr lang="en-US" dirty="0"/>
              <a:t>writing prompts</a:t>
            </a:r>
          </a:p>
        </p:txBody>
      </p:sp>
      <p:sp>
        <p:nvSpPr>
          <p:cNvPr id="4" name="Slide Number Placeholder 3"/>
          <p:cNvSpPr>
            <a:spLocks noGrp="1"/>
          </p:cNvSpPr>
          <p:nvPr>
            <p:ph type="sldNum" sz="quarter" idx="12"/>
          </p:nvPr>
        </p:nvSpPr>
        <p:spPr/>
        <p:txBody>
          <a:bodyPr/>
          <a:lstStyle/>
          <a:p>
            <a:fld id="{6CE0BC77-38E2-410C-AE8D-EB09C624358D}" type="slidenum">
              <a:rPr lang="en-US" smtClean="0"/>
              <a:t>12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246480672"/>
              </p:ext>
            </p:extLst>
          </p:nvPr>
        </p:nvGraphicFramePr>
        <p:xfrm>
          <a:off x="628649" y="1185720"/>
          <a:ext cx="7886700" cy="5029200"/>
        </p:xfrm>
        <a:graphic>
          <a:graphicData uri="http://schemas.openxmlformats.org/drawingml/2006/table">
            <a:tbl>
              <a:tblPr firstRow="1" bandRow="1">
                <a:tableStyleId>{073A0DAA-6AF3-43AB-8588-CEC1D06C72B9}</a:tableStyleId>
              </a:tblPr>
              <a:tblGrid>
                <a:gridCol w="2628900"/>
                <a:gridCol w="2628900"/>
                <a:gridCol w="2628900"/>
              </a:tblGrid>
              <a:tr h="1102793">
                <a:tc>
                  <a:txBody>
                    <a:bodyPr/>
                    <a:lstStyle/>
                    <a:p>
                      <a:r>
                        <a:rPr lang="en-US" dirty="0" smtClean="0"/>
                        <a:t>Textbook</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Total Writing Prompts in Chapter/Total End-of-Chapter Problems</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Percentage of problems with writing prompts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r>
              <a:tr h="593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effectLst/>
                        </a:rPr>
                        <a:t>Cengel</a:t>
                      </a:r>
                      <a:r>
                        <a:rPr lang="en-US" sz="1800" dirty="0" smtClean="0">
                          <a:effectLst/>
                        </a:rPr>
                        <a:t> &amp; Cimbala</a:t>
                      </a:r>
                      <a:r>
                        <a:rPr lang="en-US" sz="1800" baseline="30000" dirty="0" smtClean="0">
                          <a:effectLst/>
                        </a:rPr>
                        <a:t>19</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c>
                  <a:txBody>
                    <a:bodyPr/>
                    <a:lstStyle/>
                    <a:p>
                      <a:r>
                        <a:rPr lang="en-US" dirty="0" smtClean="0"/>
                        <a:t>44/148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29.7%</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r>
              <a:tr h="593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effectLst/>
                        </a:rPr>
                        <a:t>Elger</a:t>
                      </a:r>
                      <a:r>
                        <a:rPr lang="en-US" sz="1800" dirty="0" smtClean="0">
                          <a:effectLst/>
                        </a:rPr>
                        <a:t> et al.</a:t>
                      </a:r>
                      <a:r>
                        <a:rPr lang="en-US" sz="1800" baseline="30000" dirty="0" smtClean="0">
                          <a:effectLst/>
                        </a:rPr>
                        <a:t>17</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14/112</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12.5%</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r>
              <a:tr h="593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Munson et al.</a:t>
                      </a:r>
                      <a:r>
                        <a:rPr lang="en-US" sz="1800" baseline="30000" dirty="0" smtClean="0">
                          <a:effectLst/>
                        </a:rPr>
                        <a:t>16</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18/135</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13.3%</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r>
              <a:tr h="593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White</a:t>
                      </a:r>
                      <a:r>
                        <a:rPr lang="en-US" sz="1800" baseline="30000" dirty="0" smtClean="0">
                          <a:effectLst/>
                        </a:rPr>
                        <a:t>18</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14/207</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6.8%</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r>
              <a:tr h="593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Smits</a:t>
                      </a:r>
                      <a:r>
                        <a:rPr lang="en-US" sz="1800" baseline="30000" dirty="0" smtClean="0">
                          <a:effectLst/>
                        </a:rPr>
                        <a:t>20</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9/42</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21.4%</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r>
              <a:tr h="593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Pritchard &amp; Mitchell</a:t>
                      </a:r>
                      <a:r>
                        <a:rPr lang="en-US" sz="1800" baseline="30000" dirty="0" smtClean="0">
                          <a:effectLst/>
                        </a:rPr>
                        <a:t>21</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9/90</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10.0%</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r>
            </a:tbl>
          </a:graphicData>
        </a:graphic>
      </p:graphicFrame>
      <p:sp>
        <p:nvSpPr>
          <p:cNvPr id="9" name="Donut 8"/>
          <p:cNvSpPr/>
          <p:nvPr/>
        </p:nvSpPr>
        <p:spPr>
          <a:xfrm>
            <a:off x="5800299" y="2702257"/>
            <a:ext cx="955343" cy="805218"/>
          </a:xfrm>
          <a:prstGeom prst="donut">
            <a:avLst>
              <a:gd name="adj" fmla="val 73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5800298" y="4539565"/>
            <a:ext cx="955343" cy="805218"/>
          </a:xfrm>
          <a:prstGeom prst="donut">
            <a:avLst>
              <a:gd name="adj" fmla="val 73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4078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support resources</a:t>
            </a:r>
            <a:endParaRPr lang="en-US" dirty="0"/>
          </a:p>
        </p:txBody>
      </p:sp>
      <p:sp>
        <p:nvSpPr>
          <p:cNvPr id="3" name="Content Placeholder 2"/>
          <p:cNvSpPr>
            <a:spLocks noGrp="1"/>
          </p:cNvSpPr>
          <p:nvPr>
            <p:ph idx="1"/>
          </p:nvPr>
        </p:nvSpPr>
        <p:spPr>
          <a:xfrm>
            <a:off x="628650" y="1825625"/>
            <a:ext cx="7886700" cy="4530726"/>
          </a:xfrm>
        </p:spPr>
        <p:txBody>
          <a:bodyPr>
            <a:normAutofit fontScale="92500" lnSpcReduction="10000"/>
          </a:bodyPr>
          <a:lstStyle/>
          <a:p>
            <a:pPr marL="0" indent="0">
              <a:buNone/>
            </a:pPr>
            <a:r>
              <a:rPr lang="en-US" dirty="0" smtClean="0"/>
              <a:t>Solution manuals offered little if no support: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sz="1900" dirty="0" smtClean="0"/>
              <a:t>(</a:t>
            </a:r>
            <a:r>
              <a:rPr lang="en-US" sz="1900" dirty="0" err="1" smtClean="0"/>
              <a:t>Cengel</a:t>
            </a:r>
            <a:r>
              <a:rPr lang="en-US" sz="1900" dirty="0" smtClean="0"/>
              <a:t> &amp; </a:t>
            </a:r>
            <a:r>
              <a:rPr lang="en-US" sz="1900" dirty="0" err="1" smtClean="0"/>
              <a:t>Cimbala</a:t>
            </a:r>
            <a:r>
              <a:rPr lang="en-US" sz="1900" dirty="0" smtClean="0"/>
              <a:t>)</a:t>
            </a:r>
            <a:endParaRPr lang="en-US" sz="1900" dirty="0"/>
          </a:p>
          <a:p>
            <a:endParaRPr lang="en-US" dirty="0"/>
          </a:p>
        </p:txBody>
      </p:sp>
      <p:sp>
        <p:nvSpPr>
          <p:cNvPr id="4" name="Slide Number Placeholder 3"/>
          <p:cNvSpPr>
            <a:spLocks noGrp="1"/>
          </p:cNvSpPr>
          <p:nvPr>
            <p:ph type="sldNum" sz="quarter" idx="12"/>
          </p:nvPr>
        </p:nvSpPr>
        <p:spPr/>
        <p:txBody>
          <a:bodyPr/>
          <a:lstStyle/>
          <a:p>
            <a:fld id="{6CE0BC77-38E2-410C-AE8D-EB09C624358D}" type="slidenum">
              <a:rPr lang="en-US" smtClean="0"/>
              <a:t>13</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00112" y="4356320"/>
            <a:ext cx="7343775" cy="1271576"/>
          </a:xfrm>
          <a:prstGeom prst="rect">
            <a:avLst/>
          </a:prstGeom>
        </p:spPr>
      </p:pic>
      <p:sp>
        <p:nvSpPr>
          <p:cNvPr id="7" name="Folded Corner 6"/>
          <p:cNvSpPr/>
          <p:nvPr/>
        </p:nvSpPr>
        <p:spPr>
          <a:xfrm>
            <a:off x="900112" y="2294267"/>
            <a:ext cx="5905962" cy="219072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5-145 Computer-aided design, the use of better materials, and better manufacturing techniques have resulted in a tremendous increase in the efficiency of pumps, turbines, and electric motors. Contact one or more pump, turbine, and motor manufacturers and obtain information about the efficiency of their products. In general, how does efficiency vary with rated power of these devices? </a:t>
            </a:r>
            <a:endParaRPr lang="en-US" dirty="0"/>
          </a:p>
        </p:txBody>
      </p:sp>
    </p:spTree>
    <p:extLst>
      <p:ext uri="{BB962C8B-B14F-4D97-AF65-F5344CB8AC3E}">
        <p14:creationId xmlns:p14="http://schemas.microsoft.com/office/powerpoint/2010/main" val="2133398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support resources</a:t>
            </a:r>
          </a:p>
        </p:txBody>
      </p:sp>
      <p:pic>
        <p:nvPicPr>
          <p:cNvPr id="6" name="Content Placeholder 5"/>
          <p:cNvPicPr>
            <a:picLocks noGrp="1" noChangeAspect="1"/>
          </p:cNvPicPr>
          <p:nvPr>
            <p:ph idx="1"/>
          </p:nvPr>
        </p:nvPicPr>
        <p:blipFill>
          <a:blip r:embed="rId2"/>
          <a:stretch>
            <a:fillRect/>
          </a:stretch>
        </p:blipFill>
        <p:spPr>
          <a:xfrm>
            <a:off x="988546" y="1690689"/>
            <a:ext cx="3583454" cy="4351338"/>
          </a:xfrm>
          <a:prstGeom prst="rect">
            <a:avLst/>
          </a:prstGeom>
        </p:spPr>
      </p:pic>
      <p:sp>
        <p:nvSpPr>
          <p:cNvPr id="4" name="Slide Number Placeholder 3"/>
          <p:cNvSpPr>
            <a:spLocks noGrp="1"/>
          </p:cNvSpPr>
          <p:nvPr>
            <p:ph type="sldNum" sz="quarter" idx="12"/>
          </p:nvPr>
        </p:nvSpPr>
        <p:spPr/>
        <p:txBody>
          <a:bodyPr/>
          <a:lstStyle/>
          <a:p>
            <a:fld id="{6CE0BC77-38E2-410C-AE8D-EB09C624358D}" type="slidenum">
              <a:rPr lang="en-US" smtClean="0"/>
              <a:t>14</a:t>
            </a:fld>
            <a:endParaRPr lang="en-US"/>
          </a:p>
        </p:txBody>
      </p:sp>
      <p:sp>
        <p:nvSpPr>
          <p:cNvPr id="7" name="Rectangular Callout 6"/>
          <p:cNvSpPr/>
          <p:nvPr/>
        </p:nvSpPr>
        <p:spPr>
          <a:xfrm>
            <a:off x="5172502" y="4609012"/>
            <a:ext cx="3084394" cy="1433015"/>
          </a:xfrm>
          <a:prstGeom prst="wedgeRectCallout">
            <a:avLst>
              <a:gd name="adj1" fmla="val -81815"/>
              <a:gd name="adj2" fmla="val 275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Thus, the flow can be considered incompressible.</a:t>
            </a:r>
            <a:endParaRPr lang="en-US" dirty="0"/>
          </a:p>
        </p:txBody>
      </p:sp>
      <p:sp>
        <p:nvSpPr>
          <p:cNvPr id="8" name="Rectangular Callout 7"/>
          <p:cNvSpPr/>
          <p:nvPr/>
        </p:nvSpPr>
        <p:spPr>
          <a:xfrm>
            <a:off x="4572000" y="1364776"/>
            <a:ext cx="3684896" cy="2565779"/>
          </a:xfrm>
          <a:prstGeom prst="wedgeRectCallout">
            <a:avLst>
              <a:gd name="adj1" fmla="val -93582"/>
              <a:gd name="adj2" fmla="val -235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pitot-static tube is used to measure the velocity of helium in a pipe. The temperature and pressure are 40 F and 25 psi. A water manometer indicates a reading of 2.3 in. Determine the helium velocity. Is it reasonable to consider the flow as incompressible? Explain.  </a:t>
            </a:r>
            <a:endParaRPr lang="en-US" dirty="0"/>
          </a:p>
        </p:txBody>
      </p:sp>
      <p:sp>
        <p:nvSpPr>
          <p:cNvPr id="9" name="TextBox 8"/>
          <p:cNvSpPr txBox="1"/>
          <p:nvPr/>
        </p:nvSpPr>
        <p:spPr>
          <a:xfrm>
            <a:off x="988546" y="6183274"/>
            <a:ext cx="2115403" cy="369332"/>
          </a:xfrm>
          <a:prstGeom prst="rect">
            <a:avLst/>
          </a:prstGeom>
          <a:noFill/>
        </p:spPr>
        <p:txBody>
          <a:bodyPr wrap="square" rtlCol="0">
            <a:spAutoFit/>
          </a:bodyPr>
          <a:lstStyle/>
          <a:p>
            <a:r>
              <a:rPr lang="en-US" dirty="0" smtClean="0"/>
              <a:t>(Munson et al.) </a:t>
            </a:r>
            <a:endParaRPr lang="en-US" dirty="0"/>
          </a:p>
        </p:txBody>
      </p:sp>
    </p:spTree>
    <p:extLst>
      <p:ext uri="{BB962C8B-B14F-4D97-AF65-F5344CB8AC3E}">
        <p14:creationId xmlns:p14="http://schemas.microsoft.com/office/powerpoint/2010/main" val="909475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Next Steps</a:t>
            </a:r>
            <a:endParaRPr lang="en-US" dirty="0"/>
          </a:p>
        </p:txBody>
      </p:sp>
      <p:sp>
        <p:nvSpPr>
          <p:cNvPr id="3" name="Content Placeholder 2"/>
          <p:cNvSpPr>
            <a:spLocks noGrp="1"/>
          </p:cNvSpPr>
          <p:nvPr>
            <p:ph idx="1"/>
          </p:nvPr>
        </p:nvSpPr>
        <p:spPr>
          <a:xfrm>
            <a:off x="628650" y="1825625"/>
            <a:ext cx="7886700" cy="4618718"/>
          </a:xfrm>
        </p:spPr>
        <p:txBody>
          <a:bodyPr>
            <a:normAutofit lnSpcReduction="10000"/>
          </a:bodyPr>
          <a:lstStyle/>
          <a:p>
            <a:r>
              <a:rPr lang="en-US" dirty="0" smtClean="0"/>
              <a:t>End-of-chapter problems fall into 5 categories – can be used and leveraged for different outcomes</a:t>
            </a:r>
          </a:p>
          <a:p>
            <a:r>
              <a:rPr lang="en-US" dirty="0" smtClean="0"/>
              <a:t>Realistic professional writing prompts are much less common than traditional numerical problems or conceptual leaning problems.</a:t>
            </a:r>
          </a:p>
          <a:p>
            <a:r>
              <a:rPr lang="en-US" dirty="0" smtClean="0"/>
              <a:t>Resources with rubrics and writing guidelines very scarce in solution manuals</a:t>
            </a:r>
          </a:p>
          <a:p>
            <a:r>
              <a:rPr lang="en-US" dirty="0" smtClean="0"/>
              <a:t>Hypothesis: </a:t>
            </a:r>
            <a:r>
              <a:rPr lang="en-US" b="1" dirty="0" smtClean="0"/>
              <a:t>inclusion of supporting material (rubrics, examples of student work, writing guidelines) would lead to greater use of writing based problems end-of-chapter problems from textbooks</a:t>
            </a:r>
          </a:p>
        </p:txBody>
      </p:sp>
      <p:sp>
        <p:nvSpPr>
          <p:cNvPr id="4" name="Slide Number Placeholder 3"/>
          <p:cNvSpPr>
            <a:spLocks noGrp="1"/>
          </p:cNvSpPr>
          <p:nvPr>
            <p:ph type="sldNum" sz="quarter" idx="12"/>
          </p:nvPr>
        </p:nvSpPr>
        <p:spPr/>
        <p:txBody>
          <a:bodyPr/>
          <a:lstStyle/>
          <a:p>
            <a:fld id="{6CE0BC77-38E2-410C-AE8D-EB09C624358D}" type="slidenum">
              <a:rPr lang="en-US" smtClean="0"/>
              <a:t>15</a:t>
            </a:fld>
            <a:endParaRPr lang="en-US"/>
          </a:p>
        </p:txBody>
      </p:sp>
    </p:spTree>
    <p:extLst>
      <p:ext uri="{BB962C8B-B14F-4D97-AF65-F5344CB8AC3E}">
        <p14:creationId xmlns:p14="http://schemas.microsoft.com/office/powerpoint/2010/main" val="2937747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628650" y="1825625"/>
            <a:ext cx="4898693" cy="4351338"/>
          </a:xfrm>
        </p:spPr>
        <p:txBody>
          <a:bodyPr>
            <a:normAutofit fontScale="92500" lnSpcReduction="20000"/>
          </a:bodyPr>
          <a:lstStyle/>
          <a:p>
            <a:r>
              <a:rPr lang="en-US" dirty="0" smtClean="0"/>
              <a:t>Textbook analysis of other major engineering topic areas (statics, thermodynamics, circuits)</a:t>
            </a:r>
          </a:p>
          <a:p>
            <a:pPr lvl="1"/>
            <a:r>
              <a:rPr lang="en-US" dirty="0" smtClean="0"/>
              <a:t>Further revise and finalize classification scheme of writing prompts</a:t>
            </a:r>
          </a:p>
          <a:p>
            <a:r>
              <a:rPr lang="en-US" dirty="0" smtClean="0"/>
              <a:t>Creation of online resources for engineering faculty</a:t>
            </a:r>
          </a:p>
          <a:p>
            <a:pPr lvl="1"/>
            <a:r>
              <a:rPr lang="en-US" dirty="0" smtClean="0"/>
              <a:t>Strategies for transforming existing prompts into writing prompts</a:t>
            </a:r>
          </a:p>
          <a:p>
            <a:pPr lvl="1"/>
            <a:r>
              <a:rPr lang="en-US" dirty="0" smtClean="0"/>
              <a:t>Providing rubrics to students and faculty</a:t>
            </a:r>
          </a:p>
          <a:p>
            <a:pPr lvl="1"/>
            <a:r>
              <a:rPr lang="en-US" dirty="0" smtClean="0"/>
              <a:t>Efficient assessment and feedback strategies</a:t>
            </a:r>
          </a:p>
          <a:p>
            <a:pPr lvl="1"/>
            <a:r>
              <a:rPr lang="en-US" dirty="0" smtClean="0"/>
              <a:t>Samples of graded student writing</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6CE0BC77-38E2-410C-AE8D-EB09C624358D}" type="slidenum">
              <a:rPr lang="en-US" smtClean="0"/>
              <a:t>16</a:t>
            </a:fld>
            <a:endParaRPr lang="en-US"/>
          </a:p>
        </p:txBody>
      </p:sp>
      <p:sp>
        <p:nvSpPr>
          <p:cNvPr id="5" name="Folded Corner 4"/>
          <p:cNvSpPr/>
          <p:nvPr/>
        </p:nvSpPr>
        <p:spPr>
          <a:xfrm>
            <a:off x="5662968" y="1825625"/>
            <a:ext cx="2852382" cy="441880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From our Engineering Instructor Survey:</a:t>
            </a:r>
          </a:p>
          <a:p>
            <a:r>
              <a:rPr lang="en-US" sz="2400" dirty="0" smtClean="0"/>
              <a:t>TOP CHALLENGES include:</a:t>
            </a:r>
          </a:p>
          <a:p>
            <a:pPr marL="285750" indent="-285750">
              <a:buFont typeface="Arial" panose="020B0604020202020204" pitchFamily="34" charset="0"/>
              <a:buChar char="•"/>
            </a:pPr>
            <a:r>
              <a:rPr lang="en-US" sz="2400" dirty="0" smtClean="0"/>
              <a:t>Large classes</a:t>
            </a:r>
          </a:p>
          <a:p>
            <a:pPr marL="285750" indent="-285750">
              <a:buFont typeface="Arial" panose="020B0604020202020204" pitchFamily="34" charset="0"/>
              <a:buChar char="•"/>
            </a:pPr>
            <a:r>
              <a:rPr lang="en-US" sz="2400" dirty="0" smtClean="0"/>
              <a:t>Lack of time</a:t>
            </a:r>
          </a:p>
          <a:p>
            <a:pPr marL="285750" indent="-285750">
              <a:buFont typeface="Arial" panose="020B0604020202020204" pitchFamily="34" charset="0"/>
              <a:buChar char="•"/>
            </a:pPr>
            <a:r>
              <a:rPr lang="en-US" sz="2400" dirty="0" smtClean="0">
                <a:solidFill>
                  <a:srgbClr val="FF0000"/>
                </a:solidFill>
              </a:rPr>
              <a:t>Creating high-quality writing assignments</a:t>
            </a:r>
          </a:p>
          <a:p>
            <a:pPr marL="285750" indent="-285750">
              <a:buFont typeface="Arial" panose="020B0604020202020204" pitchFamily="34" charset="0"/>
              <a:buChar char="•"/>
            </a:pPr>
            <a:r>
              <a:rPr lang="en-US" sz="2400" dirty="0" smtClean="0">
                <a:solidFill>
                  <a:srgbClr val="FF0000"/>
                </a:solidFill>
              </a:rPr>
              <a:t>Uncertain about standards/criteria to grade writing</a:t>
            </a:r>
            <a:endParaRPr lang="en-US" sz="2400" dirty="0">
              <a:solidFill>
                <a:srgbClr val="FF0000"/>
              </a:solidFill>
            </a:endParaRPr>
          </a:p>
        </p:txBody>
      </p:sp>
    </p:spTree>
    <p:extLst>
      <p:ext uri="{BB962C8B-B14F-4D97-AF65-F5344CB8AC3E}">
        <p14:creationId xmlns:p14="http://schemas.microsoft.com/office/powerpoint/2010/main" val="880038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291" y="403128"/>
            <a:ext cx="8056436" cy="1157119"/>
          </a:xfrm>
          <a:noFill/>
          <a:effectLst>
            <a:outerShdw blurRad="50800" dist="50800" dir="5400000" sx="98000" sy="98000" algn="ctr" rotWithShape="0">
              <a:srgbClr val="000000"/>
            </a:outerShdw>
          </a:effectLst>
        </p:spPr>
        <p:txBody>
          <a:bodyPr>
            <a:noAutofit/>
          </a:bodyPr>
          <a:lstStyle/>
          <a:p>
            <a:pPr algn="l"/>
            <a:r>
              <a:rPr lang="en-US" sz="6600" b="1" dirty="0" smtClean="0">
                <a:latin typeface="Times New Roman" panose="02020603050405020304" pitchFamily="18" charset="0"/>
                <a:cs typeface="Times New Roman" panose="02020603050405020304" pitchFamily="18" charset="0"/>
              </a:rPr>
              <a:t>Questions? </a:t>
            </a:r>
            <a:endParaRPr lang="en-US" sz="66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02088" y="2240362"/>
            <a:ext cx="3835418" cy="2159523"/>
          </a:xfrm>
          <a:prstGeom prst="rect">
            <a:avLst/>
          </a:prstGeom>
        </p:spPr>
      </p:pic>
      <p:pic>
        <p:nvPicPr>
          <p:cNvPr id="1026" name="Picture 2" descr="https://www.nsf.gov/images/logos/nsf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04010" y="4646892"/>
            <a:ext cx="1013184" cy="10131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ath.purdue.edu/~jeb/logo.jpe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69567" y="5610810"/>
            <a:ext cx="2367160" cy="789054"/>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480291" y="1772091"/>
            <a:ext cx="5773048" cy="24923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t>Natascha M. Trellinger</a:t>
            </a:r>
            <a:r>
              <a:rPr lang="en-US" baseline="30000" dirty="0" smtClean="0"/>
              <a:t>1</a:t>
            </a:r>
            <a:r>
              <a:rPr lang="en-US" dirty="0" smtClean="0"/>
              <a:t>	</a:t>
            </a:r>
          </a:p>
          <a:p>
            <a:pPr algn="l"/>
            <a:r>
              <a:rPr lang="en-US" dirty="0" smtClean="0"/>
              <a:t>Rebecca R. Essig</a:t>
            </a:r>
            <a:r>
              <a:rPr lang="en-US" baseline="30000" dirty="0" smtClean="0"/>
              <a:t>2</a:t>
            </a:r>
          </a:p>
          <a:p>
            <a:pPr algn="l"/>
            <a:r>
              <a:rPr lang="en-US" dirty="0" smtClean="0"/>
              <a:t>Cary D. Troy</a:t>
            </a:r>
            <a:r>
              <a:rPr lang="en-US" baseline="30000" dirty="0" smtClean="0"/>
              <a:t>3</a:t>
            </a:r>
            <a:r>
              <a:rPr lang="en-US" dirty="0" smtClean="0"/>
              <a:t>		</a:t>
            </a:r>
          </a:p>
          <a:p>
            <a:pPr algn="l"/>
            <a:r>
              <a:rPr lang="en-US" dirty="0" smtClean="0"/>
              <a:t>Brent K. Jesiek</a:t>
            </a:r>
            <a:r>
              <a:rPr lang="en-US" baseline="30000" dirty="0" smtClean="0"/>
              <a:t>4</a:t>
            </a:r>
            <a:r>
              <a:rPr lang="en-US" dirty="0" smtClean="0"/>
              <a:t>		</a:t>
            </a:r>
          </a:p>
          <a:p>
            <a:pPr algn="l"/>
            <a:r>
              <a:rPr lang="en-US" dirty="0" smtClean="0"/>
              <a:t>Joshua Boyd</a:t>
            </a:r>
            <a:r>
              <a:rPr lang="en-US" baseline="30000" dirty="0" smtClean="0"/>
              <a:t>5</a:t>
            </a:r>
            <a:r>
              <a:rPr lang="en-US" dirty="0" smtClean="0"/>
              <a:t>	</a:t>
            </a:r>
            <a:endParaRPr lang="en-US" dirty="0"/>
          </a:p>
        </p:txBody>
      </p:sp>
      <p:pic>
        <p:nvPicPr>
          <p:cNvPr id="10" name="Picture 2" descr="US Department of Educati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41352" y="4564701"/>
            <a:ext cx="1095375" cy="109537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572001" y="305602"/>
            <a:ext cx="3929878" cy="1757620"/>
          </a:xfrm>
          <a:prstGeom prst="rect">
            <a:avLst/>
          </a:prstGeom>
          <a:noFill/>
          <a:effectLst>
            <a:outerShdw blurRad="50800" dist="50800" dir="5400000" sx="98000" sy="98000" algn="ctr" rotWithShape="0">
              <a:srgbClr val="000000"/>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smtClean="0">
                <a:latin typeface="Times New Roman" panose="02020603050405020304" pitchFamily="18" charset="0"/>
                <a:cs typeface="Times New Roman" panose="02020603050405020304" pitchFamily="18" charset="0"/>
              </a:rPr>
              <a:t>Something to Write Home(work) About: An </a:t>
            </a:r>
            <a:r>
              <a:rPr lang="en-US" sz="2400" b="1" dirty="0">
                <a:latin typeface="Times New Roman" panose="02020603050405020304" pitchFamily="18" charset="0"/>
                <a:cs typeface="Times New Roman" panose="02020603050405020304" pitchFamily="18" charset="0"/>
              </a:rPr>
              <a:t>Analysis of Writing Exercises in Fluid Mechanics Textbooks</a:t>
            </a:r>
          </a:p>
        </p:txBody>
      </p:sp>
      <p:sp>
        <p:nvSpPr>
          <p:cNvPr id="12" name="Subtitle 2"/>
          <p:cNvSpPr txBox="1">
            <a:spLocks/>
          </p:cNvSpPr>
          <p:nvPr/>
        </p:nvSpPr>
        <p:spPr>
          <a:xfrm>
            <a:off x="480291" y="4431021"/>
            <a:ext cx="5499561" cy="19688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aseline="30000" dirty="0" smtClean="0"/>
              <a:t>1</a:t>
            </a:r>
            <a:r>
              <a:rPr lang="en-US" sz="1600" dirty="0" smtClean="0"/>
              <a:t>Ph.D. student, School of Engineering Education</a:t>
            </a:r>
          </a:p>
          <a:p>
            <a:pPr algn="l">
              <a:lnSpc>
                <a:spcPct val="100000"/>
              </a:lnSpc>
              <a:spcBef>
                <a:spcPts val="0"/>
              </a:spcBef>
            </a:pPr>
            <a:r>
              <a:rPr lang="en-US" sz="1600" baseline="30000" dirty="0" smtClean="0"/>
              <a:t>2</a:t>
            </a:r>
            <a:r>
              <a:rPr lang="en-US" sz="1600" dirty="0" smtClean="0"/>
              <a:t>Ph.D. student, Lyles School of Civil Engineering</a:t>
            </a:r>
          </a:p>
          <a:p>
            <a:pPr algn="l">
              <a:lnSpc>
                <a:spcPct val="100000"/>
              </a:lnSpc>
              <a:spcBef>
                <a:spcPts val="0"/>
              </a:spcBef>
            </a:pPr>
            <a:r>
              <a:rPr lang="en-US" sz="1600" baseline="30000" dirty="0" smtClean="0"/>
              <a:t>3</a:t>
            </a:r>
            <a:r>
              <a:rPr lang="en-US" sz="1600" dirty="0" smtClean="0"/>
              <a:t>Associate Professor, Lyles School of Civil Engineering</a:t>
            </a:r>
          </a:p>
          <a:p>
            <a:pPr algn="l">
              <a:lnSpc>
                <a:spcPct val="100000"/>
              </a:lnSpc>
              <a:spcBef>
                <a:spcPts val="0"/>
              </a:spcBef>
            </a:pPr>
            <a:r>
              <a:rPr lang="en-US" sz="1600" baseline="30000" dirty="0" smtClean="0"/>
              <a:t>4</a:t>
            </a:r>
            <a:r>
              <a:rPr lang="en-US" sz="1600" dirty="0" smtClean="0"/>
              <a:t>Associate Professor, School of Engineering Education / School of </a:t>
            </a:r>
            <a:r>
              <a:rPr lang="en-US" sz="1600" dirty="0" err="1" smtClean="0"/>
              <a:t>Electrial</a:t>
            </a:r>
            <a:r>
              <a:rPr lang="en-US" sz="1600" dirty="0" smtClean="0"/>
              <a:t> and Computer Engineering</a:t>
            </a:r>
          </a:p>
          <a:p>
            <a:pPr algn="l">
              <a:lnSpc>
                <a:spcPct val="100000"/>
              </a:lnSpc>
              <a:spcBef>
                <a:spcPts val="0"/>
              </a:spcBef>
            </a:pPr>
            <a:r>
              <a:rPr lang="en-US" sz="1600" baseline="30000" dirty="0" smtClean="0"/>
              <a:t>5</a:t>
            </a:r>
            <a:r>
              <a:rPr lang="en-US" sz="1600" dirty="0" smtClean="0"/>
              <a:t>Associate Professor and Director of Undergraduate Studies, Brian Lamb School of Communication</a:t>
            </a:r>
          </a:p>
          <a:p>
            <a:pPr algn="l">
              <a:lnSpc>
                <a:spcPct val="100000"/>
              </a:lnSpc>
            </a:pPr>
            <a:endParaRPr lang="en-US" sz="1600" dirty="0"/>
          </a:p>
        </p:txBody>
      </p:sp>
    </p:spTree>
    <p:extLst>
      <p:ext uri="{BB962C8B-B14F-4D97-AF65-F5344CB8AC3E}">
        <p14:creationId xmlns:p14="http://schemas.microsoft.com/office/powerpoint/2010/main" val="540400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577850" y="1558925"/>
            <a:ext cx="7886700" cy="4351338"/>
          </a:xfrm>
        </p:spPr>
        <p:txBody>
          <a:bodyPr/>
          <a:lstStyle/>
          <a:p>
            <a:pPr marL="0" indent="0">
              <a:buNone/>
            </a:pPr>
            <a:r>
              <a:rPr lang="en-US" dirty="0"/>
              <a:t>This work was supported by a Research Initiation Grant in Engineering Education (RIGEE) grant from the Engineering Education and Centers (EEC) Division of the National Science Foundation (grant no. EEC-1340491).  Rebecca </a:t>
            </a:r>
            <a:r>
              <a:rPr lang="en-US" dirty="0" err="1"/>
              <a:t>Essig</a:t>
            </a:r>
            <a:r>
              <a:rPr lang="en-US" dirty="0"/>
              <a:t> was funded partially on a Graduate Assistantship in Areas of National Need (GAANN) fellowship. </a:t>
            </a:r>
            <a:endParaRPr lang="en-US" dirty="0" smtClean="0"/>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6CE0BC77-38E2-410C-AE8D-EB09C624358D}" type="slidenum">
              <a:rPr lang="en-US" smtClean="0"/>
              <a:t>18</a:t>
            </a:fld>
            <a:endParaRPr lang="en-US"/>
          </a:p>
        </p:txBody>
      </p:sp>
      <p:sp>
        <p:nvSpPr>
          <p:cNvPr id="6" name="Rectangle 5"/>
          <p:cNvSpPr/>
          <p:nvPr/>
        </p:nvSpPr>
        <p:spPr>
          <a:xfrm>
            <a:off x="618276" y="4633436"/>
            <a:ext cx="7738323" cy="923330"/>
          </a:xfrm>
          <a:prstGeom prst="rect">
            <a:avLst/>
          </a:prstGeom>
        </p:spPr>
        <p:txBody>
          <a:bodyPr wrap="square">
            <a:spAutoFit/>
          </a:bodyPr>
          <a:lstStyle/>
          <a:p>
            <a:r>
              <a:rPr lang="en-US" dirty="0" smtClean="0"/>
              <a:t>Any </a:t>
            </a:r>
            <a:r>
              <a:rPr lang="en-US" dirty="0"/>
              <a:t>opinions, findings, and conclusions or recommendations expressed in this material are those of the author(s) and do not necessarily reflect the views of the National Science </a:t>
            </a:r>
            <a:r>
              <a:rPr lang="en-US" dirty="0" smtClean="0"/>
              <a:t>Foundation.</a:t>
            </a:r>
            <a:endParaRPr lang="en-US" dirty="0"/>
          </a:p>
        </p:txBody>
      </p:sp>
      <p:pic>
        <p:nvPicPr>
          <p:cNvPr id="7" name="Picture 2" descr="https://www.nsf.gov/images/logos/nsf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87377" y="5276849"/>
            <a:ext cx="1581150" cy="15811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US Department of Educ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3691" y="5490091"/>
            <a:ext cx="1095375" cy="10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050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CE0BC77-38E2-410C-AE8D-EB09C624358D}" type="slidenum">
              <a:rPr lang="en-US" smtClean="0"/>
              <a:t>19</a:t>
            </a:fld>
            <a:endParaRPr lang="en-US"/>
          </a:p>
        </p:txBody>
      </p:sp>
    </p:spTree>
    <p:extLst>
      <p:ext uri="{BB962C8B-B14F-4D97-AF65-F5344CB8AC3E}">
        <p14:creationId xmlns:p14="http://schemas.microsoft.com/office/powerpoint/2010/main" val="769190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Current state of writing in engineering</a:t>
            </a:r>
          </a:p>
          <a:p>
            <a:r>
              <a:rPr lang="en-US" dirty="0" smtClean="0"/>
              <a:t>This project: Textbook analysis</a:t>
            </a:r>
          </a:p>
          <a:p>
            <a:r>
              <a:rPr lang="en-US" dirty="0" smtClean="0"/>
              <a:t>Types of writing prompts</a:t>
            </a:r>
          </a:p>
          <a:p>
            <a:r>
              <a:rPr lang="en-US" dirty="0" smtClean="0"/>
              <a:t>Support resources available</a:t>
            </a:r>
          </a:p>
          <a:p>
            <a:r>
              <a:rPr lang="en-US" dirty="0" smtClean="0"/>
              <a:t>Next steps and future work</a:t>
            </a:r>
            <a:endParaRPr lang="en-US" dirty="0"/>
          </a:p>
        </p:txBody>
      </p:sp>
      <p:sp>
        <p:nvSpPr>
          <p:cNvPr id="4" name="Slide Number Placeholder 3"/>
          <p:cNvSpPr>
            <a:spLocks noGrp="1"/>
          </p:cNvSpPr>
          <p:nvPr>
            <p:ph type="sldNum" sz="quarter" idx="12"/>
          </p:nvPr>
        </p:nvSpPr>
        <p:spPr/>
        <p:txBody>
          <a:bodyPr/>
          <a:lstStyle/>
          <a:p>
            <a:fld id="{6CE0BC77-38E2-410C-AE8D-EB09C624358D}" type="slidenum">
              <a:rPr lang="en-US" smtClean="0"/>
              <a:t>2</a:t>
            </a:fld>
            <a:endParaRPr lang="en-US"/>
          </a:p>
        </p:txBody>
      </p:sp>
    </p:spTree>
    <p:extLst>
      <p:ext uri="{BB962C8B-B14F-4D97-AF65-F5344CB8AC3E}">
        <p14:creationId xmlns:p14="http://schemas.microsoft.com/office/powerpoint/2010/main" val="863564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ABET Outcomes</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28600" y="685800"/>
            <a:ext cx="8610600" cy="5355312"/>
          </a:xfrm>
          <a:prstGeom prst="rect">
            <a:avLst/>
          </a:prstGeom>
        </p:spPr>
        <p:txBody>
          <a:bodyPr wrap="square" lIns="91427" tIns="45713" rIns="91427" bIns="45713">
            <a:spAutoFit/>
          </a:bodyPr>
          <a:lstStyle/>
          <a:p>
            <a:pPr defTabSz="914269"/>
            <a:r>
              <a:rPr lang="en-US" dirty="0">
                <a:solidFill>
                  <a:prstClr val="black"/>
                </a:solidFill>
              </a:rPr>
              <a:t>ABET Student Outcomes</a:t>
            </a:r>
          </a:p>
          <a:p>
            <a:pPr defTabSz="914269"/>
            <a:r>
              <a:rPr lang="en-US" dirty="0">
                <a:solidFill>
                  <a:prstClr val="black"/>
                </a:solidFill>
              </a:rPr>
              <a:t>(a) an ability to apply knowledge of mathematics, science, and engineering </a:t>
            </a:r>
          </a:p>
          <a:p>
            <a:pPr defTabSz="914269"/>
            <a:r>
              <a:rPr lang="en-US" dirty="0">
                <a:solidFill>
                  <a:prstClr val="black"/>
                </a:solidFill>
              </a:rPr>
              <a:t>(b) an ability to design and conduct experiments, as well as to analyze and interpret data </a:t>
            </a:r>
          </a:p>
          <a:p>
            <a:pPr defTabSz="914269"/>
            <a:r>
              <a:rPr lang="en-US" dirty="0">
                <a:solidFill>
                  <a:prstClr val="black"/>
                </a:solidFill>
              </a:rPr>
              <a:t>(c) an ability to design a system, component, or process to meet desired needs within realistic </a:t>
            </a:r>
            <a:r>
              <a:rPr lang="en-US" dirty="0" smtClean="0">
                <a:solidFill>
                  <a:prstClr val="black"/>
                </a:solidFill>
              </a:rPr>
              <a:t> constraints </a:t>
            </a:r>
            <a:r>
              <a:rPr lang="en-US" dirty="0">
                <a:solidFill>
                  <a:prstClr val="black"/>
                </a:solidFill>
              </a:rPr>
              <a:t>such as economic, environmental, social, political, ethical, health and safety, </a:t>
            </a:r>
            <a:r>
              <a:rPr lang="en-US" dirty="0" smtClean="0">
                <a:solidFill>
                  <a:prstClr val="black"/>
                </a:solidFill>
              </a:rPr>
              <a:t>manufacturability</a:t>
            </a:r>
            <a:r>
              <a:rPr lang="en-US" dirty="0">
                <a:solidFill>
                  <a:prstClr val="black"/>
                </a:solidFill>
              </a:rPr>
              <a:t>, and sustainability </a:t>
            </a:r>
          </a:p>
          <a:p>
            <a:pPr defTabSz="914269"/>
            <a:r>
              <a:rPr lang="en-US" dirty="0">
                <a:solidFill>
                  <a:prstClr val="black"/>
                </a:solidFill>
              </a:rPr>
              <a:t>(d) an ability to function on multidisciplinary teams </a:t>
            </a:r>
          </a:p>
          <a:p>
            <a:pPr defTabSz="914269"/>
            <a:r>
              <a:rPr lang="en-US" dirty="0">
                <a:solidFill>
                  <a:prstClr val="black"/>
                </a:solidFill>
              </a:rPr>
              <a:t>(e) an ability to identify, formulate, and solve engineering problems </a:t>
            </a:r>
          </a:p>
          <a:p>
            <a:pPr defTabSz="914269"/>
            <a:r>
              <a:rPr lang="en-US" dirty="0">
                <a:solidFill>
                  <a:prstClr val="black"/>
                </a:solidFill>
              </a:rPr>
              <a:t>(f) an understanding of professional and ethical responsibility </a:t>
            </a:r>
          </a:p>
          <a:p>
            <a:pPr defTabSz="914269"/>
            <a:r>
              <a:rPr lang="en-US" dirty="0">
                <a:solidFill>
                  <a:prstClr val="black"/>
                </a:solidFill>
              </a:rPr>
              <a:t>(g) an ability to communicate effectively </a:t>
            </a:r>
          </a:p>
          <a:p>
            <a:pPr defTabSz="914269"/>
            <a:r>
              <a:rPr lang="en-US" dirty="0">
                <a:solidFill>
                  <a:prstClr val="black"/>
                </a:solidFill>
              </a:rPr>
              <a:t>(h) the broad education necessary to understand the impact of engineering solutions in a </a:t>
            </a:r>
            <a:r>
              <a:rPr lang="en-US" dirty="0" smtClean="0">
                <a:solidFill>
                  <a:prstClr val="black"/>
                </a:solidFill>
              </a:rPr>
              <a:t>global, economic</a:t>
            </a:r>
            <a:r>
              <a:rPr lang="en-US" dirty="0">
                <a:solidFill>
                  <a:prstClr val="black"/>
                </a:solidFill>
              </a:rPr>
              <a:t>, environmental, and societal context </a:t>
            </a:r>
          </a:p>
          <a:p>
            <a:pPr defTabSz="914269"/>
            <a:r>
              <a:rPr lang="en-US" dirty="0">
                <a:solidFill>
                  <a:prstClr val="black"/>
                </a:solidFill>
              </a:rPr>
              <a:t>(</a:t>
            </a:r>
            <a:r>
              <a:rPr lang="en-US" dirty="0" err="1">
                <a:solidFill>
                  <a:prstClr val="black"/>
                </a:solidFill>
              </a:rPr>
              <a:t>i</a:t>
            </a:r>
            <a:r>
              <a:rPr lang="en-US" dirty="0">
                <a:solidFill>
                  <a:prstClr val="black"/>
                </a:solidFill>
              </a:rPr>
              <a:t>) a recognition of the need for, and an ability to engage in life-long learning </a:t>
            </a:r>
          </a:p>
          <a:p>
            <a:pPr defTabSz="914269"/>
            <a:r>
              <a:rPr lang="en-US" dirty="0">
                <a:solidFill>
                  <a:prstClr val="black"/>
                </a:solidFill>
              </a:rPr>
              <a:t>(j) a knowledge of contemporary issues </a:t>
            </a:r>
          </a:p>
          <a:p>
            <a:pPr defTabSz="914269"/>
            <a:r>
              <a:rPr lang="en-US" dirty="0">
                <a:solidFill>
                  <a:prstClr val="black"/>
                </a:solidFill>
              </a:rPr>
              <a:t>(k) an ability to use the techniques, skills, and modern engineering tools necessary for engineering </a:t>
            </a:r>
            <a:r>
              <a:rPr lang="en-US" dirty="0" smtClean="0">
                <a:solidFill>
                  <a:prstClr val="black"/>
                </a:solidFill>
              </a:rPr>
              <a:t> practice</a:t>
            </a:r>
            <a:r>
              <a:rPr lang="en-US" dirty="0">
                <a:solidFill>
                  <a:prstClr val="black"/>
                </a:solidFill>
              </a:rPr>
              <a:t>. </a:t>
            </a:r>
          </a:p>
          <a:p>
            <a:pPr defTabSz="914269"/>
            <a:endParaRPr lang="en-US" dirty="0" smtClean="0">
              <a:solidFill>
                <a:prstClr val="black"/>
              </a:solidFill>
            </a:endParaRPr>
          </a:p>
          <a:p>
            <a:pPr defTabSz="914269"/>
            <a:r>
              <a:rPr lang="en-US" dirty="0" smtClean="0">
                <a:solidFill>
                  <a:prstClr val="black"/>
                </a:solidFill>
              </a:rPr>
              <a:t>Criterion </a:t>
            </a:r>
            <a:r>
              <a:rPr lang="en-US" dirty="0">
                <a:solidFill>
                  <a:prstClr val="black"/>
                </a:solidFill>
              </a:rPr>
              <a:t>4. Continuous Improvement </a:t>
            </a:r>
          </a:p>
          <a:p>
            <a:pPr defTabSz="914269"/>
            <a:r>
              <a:rPr lang="en-US" dirty="0">
                <a:solidFill>
                  <a:prstClr val="black"/>
                </a:solidFill>
              </a:rPr>
              <a:t>The program must regularly use appropriate, documented processes</a:t>
            </a:r>
          </a:p>
        </p:txBody>
      </p:sp>
    </p:spTree>
    <p:extLst>
      <p:ext uri="{BB962C8B-B14F-4D97-AF65-F5344CB8AC3E}">
        <p14:creationId xmlns:p14="http://schemas.microsoft.com/office/powerpoint/2010/main" val="2621103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AACU Outcomes</a:t>
            </a:r>
            <a:endParaRPr lang="en-US" dirty="0"/>
          </a:p>
        </p:txBody>
      </p:sp>
      <p:sp>
        <p:nvSpPr>
          <p:cNvPr id="3" name="Content Placeholder 2"/>
          <p:cNvSpPr>
            <a:spLocks noGrp="1"/>
          </p:cNvSpPr>
          <p:nvPr>
            <p:ph idx="1"/>
          </p:nvPr>
        </p:nvSpPr>
        <p:spPr>
          <a:xfrm>
            <a:off x="228600" y="1143001"/>
            <a:ext cx="8610600" cy="4525963"/>
          </a:xfrm>
        </p:spPr>
        <p:txBody>
          <a:bodyPr>
            <a:normAutofit fontScale="25000" lnSpcReduction="20000"/>
          </a:bodyPr>
          <a:lstStyle/>
          <a:p>
            <a:pPr marL="0" indent="0">
              <a:buNone/>
            </a:pPr>
            <a:r>
              <a:rPr lang="en-US" sz="6400" dirty="0"/>
              <a:t>AACU Essential Learning Outcomes</a:t>
            </a:r>
          </a:p>
          <a:p>
            <a:pPr marL="0" indent="0">
              <a:buNone/>
            </a:pPr>
            <a:r>
              <a:rPr lang="en-US" sz="6400" dirty="0"/>
              <a:t>1***Knowledge of Human Cultures and the Physical and Natural World</a:t>
            </a:r>
          </a:p>
          <a:p>
            <a:pPr marL="0" indent="0">
              <a:buNone/>
            </a:pPr>
            <a:r>
              <a:rPr lang="en-US" sz="6400" dirty="0"/>
              <a:t>• Through study in the sciences and mathematics, social sciences, humanities, histories, languages, and the arts</a:t>
            </a:r>
          </a:p>
          <a:p>
            <a:pPr marL="0" indent="0">
              <a:buNone/>
            </a:pPr>
            <a:r>
              <a:rPr lang="en-US" sz="6400" dirty="0"/>
              <a:t> </a:t>
            </a:r>
          </a:p>
          <a:p>
            <a:pPr marL="0" indent="0">
              <a:buNone/>
            </a:pPr>
            <a:r>
              <a:rPr lang="en-US" sz="6400" dirty="0"/>
              <a:t>2***Intellectual and Practical Skills, including</a:t>
            </a:r>
          </a:p>
          <a:p>
            <a:pPr marL="0" indent="0">
              <a:buNone/>
            </a:pPr>
            <a:r>
              <a:rPr lang="en-US" sz="6400" dirty="0"/>
              <a:t>• Inquiry and analysis</a:t>
            </a:r>
          </a:p>
          <a:p>
            <a:pPr marL="0" indent="0">
              <a:buNone/>
            </a:pPr>
            <a:r>
              <a:rPr lang="en-US" sz="6400" dirty="0"/>
              <a:t>• Critical and creative thinking</a:t>
            </a:r>
          </a:p>
          <a:p>
            <a:pPr marL="0" indent="0">
              <a:buNone/>
            </a:pPr>
            <a:r>
              <a:rPr lang="en-US" sz="6400" dirty="0"/>
              <a:t>• Written and oral communication</a:t>
            </a:r>
          </a:p>
          <a:p>
            <a:pPr marL="0" indent="0">
              <a:buNone/>
            </a:pPr>
            <a:r>
              <a:rPr lang="en-US" sz="6400" dirty="0"/>
              <a:t>• Quantitative literacy</a:t>
            </a:r>
          </a:p>
          <a:p>
            <a:pPr marL="0" indent="0">
              <a:buNone/>
            </a:pPr>
            <a:r>
              <a:rPr lang="en-US" sz="6400" dirty="0"/>
              <a:t>• Information literacy</a:t>
            </a:r>
          </a:p>
          <a:p>
            <a:pPr marL="0" indent="0">
              <a:buNone/>
            </a:pPr>
            <a:r>
              <a:rPr lang="en-US" sz="6400" dirty="0"/>
              <a:t>• Teamwork and problem solving</a:t>
            </a:r>
          </a:p>
          <a:p>
            <a:pPr marL="0" indent="0">
              <a:buNone/>
            </a:pPr>
            <a:r>
              <a:rPr lang="en-US" sz="6400" dirty="0"/>
              <a:t> </a:t>
            </a:r>
          </a:p>
          <a:p>
            <a:pPr marL="0" indent="0">
              <a:buNone/>
            </a:pPr>
            <a:r>
              <a:rPr lang="en-US" sz="6400" dirty="0"/>
              <a:t>3***Personal and Social Responsibility, including</a:t>
            </a:r>
          </a:p>
          <a:p>
            <a:pPr marL="0" indent="0">
              <a:buNone/>
            </a:pPr>
            <a:r>
              <a:rPr lang="en-US" sz="6400" dirty="0"/>
              <a:t>• Civic knowledge and engagement—local and global</a:t>
            </a:r>
          </a:p>
          <a:p>
            <a:pPr marL="0" indent="0">
              <a:buNone/>
            </a:pPr>
            <a:r>
              <a:rPr lang="en-US" sz="6400" dirty="0"/>
              <a:t>• Intercultural knowledge and competence</a:t>
            </a:r>
          </a:p>
          <a:p>
            <a:pPr marL="0" indent="0">
              <a:buNone/>
            </a:pPr>
            <a:r>
              <a:rPr lang="en-US" sz="6400" dirty="0"/>
              <a:t>• Ethical reasoning and action</a:t>
            </a:r>
          </a:p>
          <a:p>
            <a:pPr marL="0" indent="0">
              <a:buNone/>
            </a:pPr>
            <a:r>
              <a:rPr lang="en-US" sz="6400" dirty="0"/>
              <a:t>• Foundations and skills for lifelong learning</a:t>
            </a:r>
          </a:p>
          <a:p>
            <a:pPr marL="0" indent="0">
              <a:buNone/>
            </a:pPr>
            <a:r>
              <a:rPr lang="en-US" sz="6400" dirty="0"/>
              <a:t> </a:t>
            </a:r>
          </a:p>
          <a:p>
            <a:pPr marL="0" indent="0">
              <a:buNone/>
            </a:pPr>
            <a:r>
              <a:rPr lang="en-US" sz="6400" dirty="0"/>
              <a:t>4***Integrative and Applied Learning, including</a:t>
            </a:r>
          </a:p>
          <a:p>
            <a:pPr marL="0" indent="0">
              <a:buNone/>
            </a:pPr>
            <a:r>
              <a:rPr lang="en-US" sz="6400" dirty="0"/>
              <a:t>• Synthesis and advanced accomplishment across general and specialized studies</a:t>
            </a:r>
          </a:p>
          <a:p>
            <a:pPr marL="0" indent="0">
              <a:buNone/>
            </a:pPr>
            <a:r>
              <a:rPr lang="en-US" sz="6400" dirty="0"/>
              <a:t> </a:t>
            </a:r>
          </a:p>
          <a:p>
            <a:pPr marL="0" indent="0">
              <a:buNone/>
            </a:pPr>
            <a:r>
              <a:rPr lang="en-US" sz="6400" u="sng" dirty="0">
                <a:hlinkClick r:id="rId2"/>
              </a:rPr>
              <a:t>http://www.aacu.org/sites/default/files/files/LEAP/EssentialOutcomes_Chart.pdf</a:t>
            </a:r>
            <a:endParaRPr lang="en-US" sz="6400" dirty="0"/>
          </a:p>
          <a:p>
            <a:pPr marL="0" indent="0">
              <a:buNone/>
            </a:pPr>
            <a:r>
              <a:rPr lang="en-US" sz="6400" dirty="0"/>
              <a:t> </a:t>
            </a:r>
          </a:p>
          <a:p>
            <a:endParaRPr lang="en-US" dirty="0"/>
          </a:p>
        </p:txBody>
      </p:sp>
    </p:spTree>
    <p:extLst>
      <p:ext uri="{BB962C8B-B14F-4D97-AF65-F5344CB8AC3E}">
        <p14:creationId xmlns:p14="http://schemas.microsoft.com/office/powerpoint/2010/main" val="1463770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dirty="0" smtClean="0"/>
              <a:t>The Table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6568603"/>
              </p:ext>
            </p:extLst>
          </p:nvPr>
        </p:nvGraphicFramePr>
        <p:xfrm>
          <a:off x="152400" y="1143000"/>
          <a:ext cx="8534402" cy="14630400"/>
        </p:xfrm>
        <a:graphic>
          <a:graphicData uri="http://schemas.openxmlformats.org/drawingml/2006/table">
            <a:tbl>
              <a:tblPr firstRow="1" firstCol="1" bandRow="1">
                <a:tableStyleId>{5C22544A-7EE6-4342-B048-85BDC9FD1C3A}</a:tableStyleId>
              </a:tblPr>
              <a:tblGrid>
                <a:gridCol w="1523394"/>
                <a:gridCol w="991206"/>
                <a:gridCol w="1295400"/>
                <a:gridCol w="1640804"/>
                <a:gridCol w="1541799"/>
                <a:gridCol w="1541799"/>
              </a:tblGrid>
              <a:tr h="1706880">
                <a:tc>
                  <a:txBody>
                    <a:bodyPr/>
                    <a:lstStyle/>
                    <a:p>
                      <a:pPr marL="0" marR="0">
                        <a:spcBef>
                          <a:spcPts val="0"/>
                        </a:spcBef>
                        <a:spcAft>
                          <a:spcPts val="0"/>
                        </a:spcAft>
                      </a:pPr>
                      <a:r>
                        <a:rPr lang="en-US" sz="1600" dirty="0">
                          <a:effectLst/>
                        </a:rPr>
                        <a:t>Category/Type of Writing Prompt</a:t>
                      </a:r>
                      <a:endParaRPr lang="en-US" sz="1600" dirty="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Description</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Primary learning objective (students will be able to….)</a:t>
                      </a:r>
                      <a:endParaRPr lang="en-US" sz="1600" dirty="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ABET learning outcomes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General curricular (or embedded) learning outcomes (AACU as current model)</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Examples</a:t>
                      </a:r>
                      <a:endParaRPr lang="en-US" sz="1600">
                        <a:effectLst/>
                        <a:latin typeface="Times New Roman"/>
                        <a:ea typeface="Calibri"/>
                        <a:cs typeface="Times New Roman"/>
                      </a:endParaRPr>
                    </a:p>
                  </a:txBody>
                  <a:tcPr marL="30308" marR="30308" marT="0" marB="0"/>
                </a:tc>
              </a:tr>
              <a:tr h="1950720">
                <a:tc>
                  <a:txBody>
                    <a:bodyPr/>
                    <a:lstStyle/>
                    <a:p>
                      <a:pPr marL="0" marR="0">
                        <a:spcBef>
                          <a:spcPts val="0"/>
                        </a:spcBef>
                        <a:spcAft>
                          <a:spcPts val="0"/>
                        </a:spcAft>
                      </a:pPr>
                      <a:r>
                        <a:rPr lang="en-US" sz="1600">
                          <a:effectLst/>
                        </a:rPr>
                        <a:t>Real-World Example</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Students provide an example of a concept or </a:t>
                      </a:r>
                      <a:endParaRPr lang="en-US" sz="1600" dirty="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Establish real-world relevance of subject matter.</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g, h, j</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Knowledge</a:t>
                      </a:r>
                    </a:p>
                    <a:p>
                      <a:pPr marL="0" marR="0">
                        <a:spcBef>
                          <a:spcPts val="0"/>
                        </a:spcBef>
                        <a:spcAft>
                          <a:spcPts val="0"/>
                        </a:spcAft>
                      </a:pPr>
                      <a:r>
                        <a:rPr lang="en-US" sz="1600" dirty="0">
                          <a:effectLst/>
                        </a:rPr>
                        <a:t>Inquiry and analysis</a:t>
                      </a:r>
                    </a:p>
                    <a:p>
                      <a:pPr marL="0" marR="0">
                        <a:spcBef>
                          <a:spcPts val="0"/>
                        </a:spcBef>
                        <a:spcAft>
                          <a:spcPts val="0"/>
                        </a:spcAft>
                      </a:pPr>
                      <a:r>
                        <a:rPr lang="en-US" sz="1600" dirty="0">
                          <a:effectLst/>
                        </a:rPr>
                        <a:t>Written comm.</a:t>
                      </a:r>
                    </a:p>
                    <a:p>
                      <a:pPr marL="0" marR="0">
                        <a:spcBef>
                          <a:spcPts val="0"/>
                        </a:spcBef>
                        <a:spcAft>
                          <a:spcPts val="0"/>
                        </a:spcAft>
                      </a:pPr>
                      <a:r>
                        <a:rPr lang="en-US" sz="1600" dirty="0">
                          <a:effectLst/>
                        </a:rPr>
                        <a:t>Synthesis</a:t>
                      </a:r>
                      <a:endParaRPr lang="en-US" sz="1600" dirty="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Give an example of: An engineering project that failed as a result of a fluid mechanics-related design flaw</a:t>
                      </a:r>
                      <a:r>
                        <a:rPr lang="en-US" sz="1600" dirty="0" smtClean="0">
                          <a:effectLst/>
                        </a:rPr>
                        <a:t>.</a:t>
                      </a:r>
                      <a:endParaRPr lang="en-US" sz="1600" dirty="0">
                        <a:effectLst/>
                      </a:endParaRPr>
                    </a:p>
                  </a:txBody>
                  <a:tcPr marL="30308" marR="30308" marT="0" marB="0"/>
                </a:tc>
              </a:tr>
              <a:tr h="2194560">
                <a:tc>
                  <a:txBody>
                    <a:bodyPr/>
                    <a:lstStyle/>
                    <a:p>
                      <a:pPr marL="0" marR="0">
                        <a:spcBef>
                          <a:spcPts val="0"/>
                        </a:spcBef>
                        <a:spcAft>
                          <a:spcPts val="0"/>
                        </a:spcAft>
                      </a:pPr>
                      <a:r>
                        <a:rPr lang="en-US" sz="1600">
                          <a:effectLst/>
                        </a:rPr>
                        <a:t>Explain-a-HW Problem</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a, b, e, g</a:t>
                      </a:r>
                      <a:endParaRPr lang="en-US" sz="1600" dirty="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Knowledge</a:t>
                      </a:r>
                    </a:p>
                    <a:p>
                      <a:pPr marL="0" marR="0">
                        <a:spcBef>
                          <a:spcPts val="0"/>
                        </a:spcBef>
                        <a:spcAft>
                          <a:spcPts val="0"/>
                        </a:spcAft>
                      </a:pPr>
                      <a:r>
                        <a:rPr lang="en-US" sz="1600">
                          <a:effectLst/>
                        </a:rPr>
                        <a:t>Inquiry and analysis</a:t>
                      </a:r>
                    </a:p>
                    <a:p>
                      <a:pPr marL="0" marR="0">
                        <a:spcBef>
                          <a:spcPts val="0"/>
                        </a:spcBef>
                        <a:spcAft>
                          <a:spcPts val="0"/>
                        </a:spcAft>
                      </a:pPr>
                      <a:r>
                        <a:rPr lang="en-US" sz="1600">
                          <a:effectLst/>
                        </a:rPr>
                        <a:t>Written comm.</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Explain your solution to this problem, in words.  </a:t>
                      </a:r>
                    </a:p>
                    <a:p>
                      <a:pPr marL="0" marR="0">
                        <a:spcBef>
                          <a:spcPts val="0"/>
                        </a:spcBef>
                        <a:spcAft>
                          <a:spcPts val="0"/>
                        </a:spcAft>
                      </a:pPr>
                      <a:r>
                        <a:rPr lang="en-US" sz="1600" dirty="0">
                          <a:effectLst/>
                        </a:rPr>
                        <a:t>What are the three key ideas involved in this problem?</a:t>
                      </a:r>
                    </a:p>
                    <a:p>
                      <a:pPr marL="0" marR="0">
                        <a:spcBef>
                          <a:spcPts val="0"/>
                        </a:spcBef>
                        <a:spcAft>
                          <a:spcPts val="0"/>
                        </a:spcAft>
                      </a:pPr>
                      <a:r>
                        <a:rPr lang="en-US" sz="1600" dirty="0">
                          <a:effectLst/>
                        </a:rPr>
                        <a:t> </a:t>
                      </a:r>
                      <a:endParaRPr lang="en-US" sz="1600" dirty="0">
                        <a:effectLst/>
                        <a:latin typeface="Times New Roman"/>
                        <a:ea typeface="Calibri"/>
                        <a:cs typeface="Times New Roman"/>
                      </a:endParaRPr>
                    </a:p>
                  </a:txBody>
                  <a:tcPr marL="30308" marR="30308" marT="0" marB="0"/>
                </a:tc>
              </a:tr>
              <a:tr h="2438400">
                <a:tc>
                  <a:txBody>
                    <a:bodyPr/>
                    <a:lstStyle/>
                    <a:p>
                      <a:pPr marL="0" marR="0">
                        <a:spcBef>
                          <a:spcPts val="0"/>
                        </a:spcBef>
                        <a:spcAft>
                          <a:spcPts val="0"/>
                        </a:spcAft>
                      </a:pPr>
                      <a:r>
                        <a:rPr lang="en-US" sz="1600">
                          <a:effectLst/>
                        </a:rPr>
                        <a:t>Explain-a-Concept</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a, g</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Inquiry and analysis</a:t>
                      </a:r>
                    </a:p>
                    <a:p>
                      <a:pPr marL="0" marR="0">
                        <a:spcBef>
                          <a:spcPts val="0"/>
                        </a:spcBef>
                        <a:spcAft>
                          <a:spcPts val="0"/>
                        </a:spcAft>
                      </a:pPr>
                      <a:r>
                        <a:rPr lang="en-US" sz="1600">
                          <a:effectLst/>
                        </a:rPr>
                        <a:t>Critical and creative thinking</a:t>
                      </a:r>
                    </a:p>
                    <a:p>
                      <a:pPr marL="0" marR="0">
                        <a:spcBef>
                          <a:spcPts val="0"/>
                        </a:spcBef>
                        <a:spcAft>
                          <a:spcPts val="0"/>
                        </a:spcAft>
                      </a:pPr>
                      <a:r>
                        <a:rPr lang="en-US" sz="1600">
                          <a:effectLst/>
                        </a:rPr>
                        <a:t>Written comm.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Why does the resultant hydrostatic pressure force always act below the centroid of a submerged planar surface?</a:t>
                      </a:r>
                    </a:p>
                    <a:p>
                      <a:pPr marL="0" marR="0">
                        <a:spcBef>
                          <a:spcPts val="0"/>
                        </a:spcBef>
                        <a:spcAft>
                          <a:spcPts val="0"/>
                        </a:spcAft>
                      </a:pPr>
                      <a:r>
                        <a:rPr lang="en-US" sz="1600">
                          <a:effectLst/>
                        </a:rPr>
                        <a:t> </a:t>
                      </a:r>
                    </a:p>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r>
              <a:tr h="3413760">
                <a:tc>
                  <a:txBody>
                    <a:bodyPr/>
                    <a:lstStyle/>
                    <a:p>
                      <a:pPr marL="0" marR="0">
                        <a:spcBef>
                          <a:spcPts val="0"/>
                        </a:spcBef>
                        <a:spcAft>
                          <a:spcPts val="0"/>
                        </a:spcAft>
                      </a:pPr>
                      <a:r>
                        <a:rPr lang="en-US" sz="1600">
                          <a:effectLst/>
                        </a:rPr>
                        <a:t>How Stuff Works</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g, h, j</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Inquiry and analysis</a:t>
                      </a:r>
                    </a:p>
                    <a:p>
                      <a:pPr marL="0" marR="0">
                        <a:spcBef>
                          <a:spcPts val="0"/>
                        </a:spcBef>
                        <a:spcAft>
                          <a:spcPts val="0"/>
                        </a:spcAft>
                      </a:pPr>
                      <a:r>
                        <a:rPr lang="en-US" sz="1600">
                          <a:effectLst/>
                        </a:rPr>
                        <a:t>Critical and creative thinking</a:t>
                      </a:r>
                    </a:p>
                    <a:p>
                      <a:pPr marL="0" marR="0">
                        <a:spcBef>
                          <a:spcPts val="0"/>
                        </a:spcBef>
                        <a:spcAft>
                          <a:spcPts val="0"/>
                        </a:spcAft>
                      </a:pPr>
                      <a:r>
                        <a:rPr lang="en-US" sz="1600">
                          <a:effectLst/>
                        </a:rPr>
                        <a:t>Written comm.</a:t>
                      </a:r>
                    </a:p>
                    <a:p>
                      <a:pPr marL="0" marR="0">
                        <a:spcBef>
                          <a:spcPts val="0"/>
                        </a:spcBef>
                        <a:spcAft>
                          <a:spcPts val="0"/>
                        </a:spcAft>
                      </a:pPr>
                      <a:r>
                        <a:rPr lang="en-US" sz="1600">
                          <a:effectLst/>
                        </a:rPr>
                        <a:t>Synthesis</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Describe the flood protection system proposed for the city of Venice.</a:t>
                      </a:r>
                    </a:p>
                    <a:p>
                      <a:pPr marL="0" marR="0">
                        <a:spcBef>
                          <a:spcPts val="0"/>
                        </a:spcBef>
                        <a:spcAft>
                          <a:spcPts val="0"/>
                        </a:spcAft>
                      </a:pPr>
                      <a:r>
                        <a:rPr lang="en-US" sz="1600">
                          <a:effectLst/>
                        </a:rPr>
                        <a:t> </a:t>
                      </a:r>
                    </a:p>
                    <a:p>
                      <a:pPr marL="0" marR="0">
                        <a:spcBef>
                          <a:spcPts val="0"/>
                        </a:spcBef>
                        <a:spcAft>
                          <a:spcPts val="0"/>
                        </a:spcAft>
                      </a:pPr>
                      <a:r>
                        <a:rPr lang="en-US" sz="1600">
                          <a:effectLst/>
                        </a:rPr>
                        <a:t>How does an air compressor work?</a:t>
                      </a:r>
                    </a:p>
                    <a:p>
                      <a:pPr marL="0" marR="0">
                        <a:spcBef>
                          <a:spcPts val="0"/>
                        </a:spcBef>
                        <a:spcAft>
                          <a:spcPts val="0"/>
                        </a:spcAft>
                      </a:pPr>
                      <a:r>
                        <a:rPr lang="en-US" sz="1600">
                          <a:effectLst/>
                        </a:rPr>
                        <a:t> </a:t>
                      </a:r>
                    </a:p>
                    <a:p>
                      <a:pPr marL="0" marR="0">
                        <a:spcBef>
                          <a:spcPts val="0"/>
                        </a:spcBef>
                        <a:spcAft>
                          <a:spcPts val="0"/>
                        </a:spcAft>
                      </a:pPr>
                      <a:r>
                        <a:rPr lang="en-US" sz="1600">
                          <a:effectLst/>
                        </a:rPr>
                        <a:t>Describe the Burj Khalifa’s water distribution system.</a:t>
                      </a:r>
                      <a:endParaRPr lang="en-US" sz="1600">
                        <a:effectLst/>
                        <a:latin typeface="Times New Roman"/>
                        <a:ea typeface="Calibri"/>
                        <a:cs typeface="Times New Roman"/>
                      </a:endParaRPr>
                    </a:p>
                  </a:txBody>
                  <a:tcPr marL="30308" marR="30308" marT="0" marB="0"/>
                </a:tc>
              </a:tr>
              <a:tr h="1706880">
                <a:tc>
                  <a:txBody>
                    <a:bodyPr/>
                    <a:lstStyle/>
                    <a:p>
                      <a:pPr marL="0" marR="0">
                        <a:spcBef>
                          <a:spcPts val="0"/>
                        </a:spcBef>
                        <a:spcAft>
                          <a:spcPts val="0"/>
                        </a:spcAft>
                      </a:pPr>
                      <a:r>
                        <a:rPr lang="en-US" sz="1600">
                          <a:effectLst/>
                        </a:rPr>
                        <a:t>Take a Side</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e, f, g, h, j</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Inquiry and analysis</a:t>
                      </a:r>
                    </a:p>
                    <a:p>
                      <a:pPr marL="0" marR="0">
                        <a:spcBef>
                          <a:spcPts val="0"/>
                        </a:spcBef>
                        <a:spcAft>
                          <a:spcPts val="0"/>
                        </a:spcAft>
                      </a:pPr>
                      <a:r>
                        <a:rPr lang="en-US" sz="1600">
                          <a:effectLst/>
                        </a:rPr>
                        <a:t>Critical and creative thinking</a:t>
                      </a:r>
                    </a:p>
                    <a:p>
                      <a:pPr marL="0" marR="0">
                        <a:spcBef>
                          <a:spcPts val="0"/>
                        </a:spcBef>
                        <a:spcAft>
                          <a:spcPts val="0"/>
                        </a:spcAft>
                      </a:pPr>
                      <a:r>
                        <a:rPr lang="en-US" sz="1600">
                          <a:effectLst/>
                        </a:rPr>
                        <a:t>Written comm.</a:t>
                      </a:r>
                    </a:p>
                    <a:p>
                      <a:pPr marL="0" marR="0">
                        <a:spcBef>
                          <a:spcPts val="0"/>
                        </a:spcBef>
                        <a:spcAft>
                          <a:spcPts val="0"/>
                        </a:spcAft>
                      </a:pPr>
                      <a:r>
                        <a:rPr lang="en-US" sz="1600">
                          <a:effectLst/>
                        </a:rPr>
                        <a:t>Civic knowledge</a:t>
                      </a:r>
                    </a:p>
                    <a:p>
                      <a:pPr marL="0" marR="0">
                        <a:spcBef>
                          <a:spcPts val="0"/>
                        </a:spcBef>
                        <a:spcAft>
                          <a:spcPts val="0"/>
                        </a:spcAft>
                      </a:pPr>
                      <a:r>
                        <a:rPr lang="en-US" sz="1600">
                          <a:effectLst/>
                        </a:rPr>
                        <a:t>Ethical reasoning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Argue for or against the Keystone XL Pipeline from any one of the following standpoints….</a:t>
                      </a:r>
                      <a:endParaRPr lang="en-US" sz="1600">
                        <a:effectLst/>
                        <a:latin typeface="Times New Roman"/>
                        <a:ea typeface="Calibri"/>
                        <a:cs typeface="Times New Roman"/>
                      </a:endParaRPr>
                    </a:p>
                  </a:txBody>
                  <a:tcPr marL="30308" marR="30308" marT="0" marB="0"/>
                </a:tc>
              </a:tr>
              <a:tr h="1219200">
                <a:tc>
                  <a:txBody>
                    <a:bodyPr/>
                    <a:lstStyle/>
                    <a:p>
                      <a:pPr marL="0" marR="0">
                        <a:spcBef>
                          <a:spcPts val="0"/>
                        </a:spcBef>
                        <a:spcAft>
                          <a:spcPts val="0"/>
                        </a:spcAft>
                      </a:pPr>
                      <a:r>
                        <a:rPr lang="en-US" sz="1600">
                          <a:effectLst/>
                        </a:rPr>
                        <a:t>Paradox</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e, g</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Inquiry and analysis</a:t>
                      </a:r>
                    </a:p>
                    <a:p>
                      <a:pPr marL="0" marR="0">
                        <a:spcBef>
                          <a:spcPts val="0"/>
                        </a:spcBef>
                        <a:spcAft>
                          <a:spcPts val="0"/>
                        </a:spcAft>
                      </a:pPr>
                      <a:r>
                        <a:rPr lang="en-US" sz="1600">
                          <a:effectLst/>
                        </a:rPr>
                        <a:t>Critical and creative thinking</a:t>
                      </a:r>
                    </a:p>
                    <a:p>
                      <a:pPr marL="0" marR="0">
                        <a:spcBef>
                          <a:spcPts val="0"/>
                        </a:spcBef>
                        <a:spcAft>
                          <a:spcPts val="0"/>
                        </a:spcAft>
                      </a:pPr>
                      <a:r>
                        <a:rPr lang="en-US" sz="1600">
                          <a:effectLst/>
                        </a:rPr>
                        <a:t>Synthesis</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 </a:t>
                      </a:r>
                      <a:endParaRPr lang="en-US" sz="1600" dirty="0">
                        <a:effectLst/>
                        <a:latin typeface="Times New Roman"/>
                        <a:ea typeface="Calibri"/>
                        <a:cs typeface="Times New Roman"/>
                      </a:endParaRPr>
                    </a:p>
                  </a:txBody>
                  <a:tcPr marL="30308" marR="30308" marT="0" marB="0"/>
                </a:tc>
              </a:tr>
            </a:tbl>
          </a:graphicData>
        </a:graphic>
      </p:graphicFrame>
    </p:spTree>
    <p:extLst>
      <p:ext uri="{BB962C8B-B14F-4D97-AF65-F5344CB8AC3E}">
        <p14:creationId xmlns:p14="http://schemas.microsoft.com/office/powerpoint/2010/main" val="1659539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3351007334"/>
              </p:ext>
            </p:extLst>
          </p:nvPr>
        </p:nvGraphicFramePr>
        <p:xfrm>
          <a:off x="76200" y="-5638800"/>
          <a:ext cx="8534402" cy="13655040"/>
        </p:xfrm>
        <a:graphic>
          <a:graphicData uri="http://schemas.openxmlformats.org/drawingml/2006/table">
            <a:tbl>
              <a:tblPr firstRow="1" firstCol="1" bandRow="1">
                <a:tableStyleId>{5C22544A-7EE6-4342-B048-85BDC9FD1C3A}</a:tableStyleId>
              </a:tblPr>
              <a:tblGrid>
                <a:gridCol w="1523394"/>
                <a:gridCol w="991206"/>
                <a:gridCol w="1295400"/>
                <a:gridCol w="1640804"/>
                <a:gridCol w="1541799"/>
                <a:gridCol w="1541799"/>
              </a:tblGrid>
              <a:tr h="1706880">
                <a:tc>
                  <a:txBody>
                    <a:bodyPr/>
                    <a:lstStyle/>
                    <a:p>
                      <a:pPr marL="0" marR="0">
                        <a:spcBef>
                          <a:spcPts val="0"/>
                        </a:spcBef>
                        <a:spcAft>
                          <a:spcPts val="0"/>
                        </a:spcAft>
                      </a:pPr>
                      <a:r>
                        <a:rPr lang="en-US" sz="1600" dirty="0">
                          <a:effectLst/>
                        </a:rPr>
                        <a:t>Category/Type of Writing Prompt</a:t>
                      </a:r>
                      <a:endParaRPr lang="en-US" sz="1600" dirty="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Description</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Primary learning objective (students will be able to….)</a:t>
                      </a:r>
                      <a:endParaRPr lang="en-US" sz="1600" dirty="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ABET learning outcomes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General curricular (or embedded) learning outcomes (AACU as current model)</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Examples</a:t>
                      </a:r>
                      <a:endParaRPr lang="en-US" sz="1600">
                        <a:effectLst/>
                        <a:latin typeface="Times New Roman"/>
                        <a:ea typeface="Calibri"/>
                        <a:cs typeface="Times New Roman"/>
                      </a:endParaRPr>
                    </a:p>
                  </a:txBody>
                  <a:tcPr marL="30308" marR="30308" marT="0" marB="0"/>
                </a:tc>
              </a:tr>
              <a:tr h="1950720">
                <a:tc>
                  <a:txBody>
                    <a:bodyPr/>
                    <a:lstStyle/>
                    <a:p>
                      <a:pPr marL="0" marR="0">
                        <a:spcBef>
                          <a:spcPts val="0"/>
                        </a:spcBef>
                        <a:spcAft>
                          <a:spcPts val="0"/>
                        </a:spcAft>
                      </a:pPr>
                      <a:r>
                        <a:rPr lang="en-US" sz="1600">
                          <a:effectLst/>
                        </a:rPr>
                        <a:t>Real-World Example</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Students provide an example of a concept or </a:t>
                      </a:r>
                      <a:endParaRPr lang="en-US" sz="1600" dirty="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Establish real-world relevance of subject matter.</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g, h, j</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Knowledge</a:t>
                      </a:r>
                    </a:p>
                    <a:p>
                      <a:pPr marL="0" marR="0">
                        <a:spcBef>
                          <a:spcPts val="0"/>
                        </a:spcBef>
                        <a:spcAft>
                          <a:spcPts val="0"/>
                        </a:spcAft>
                      </a:pPr>
                      <a:r>
                        <a:rPr lang="en-US" sz="1600">
                          <a:effectLst/>
                        </a:rPr>
                        <a:t>Inquiry and analysis</a:t>
                      </a:r>
                    </a:p>
                    <a:p>
                      <a:pPr marL="0" marR="0">
                        <a:spcBef>
                          <a:spcPts val="0"/>
                        </a:spcBef>
                        <a:spcAft>
                          <a:spcPts val="0"/>
                        </a:spcAft>
                      </a:pPr>
                      <a:r>
                        <a:rPr lang="en-US" sz="1600">
                          <a:effectLst/>
                        </a:rPr>
                        <a:t>Written comm.</a:t>
                      </a:r>
                    </a:p>
                    <a:p>
                      <a:pPr marL="0" marR="0">
                        <a:spcBef>
                          <a:spcPts val="0"/>
                        </a:spcBef>
                        <a:spcAft>
                          <a:spcPts val="0"/>
                        </a:spcAft>
                      </a:pPr>
                      <a:r>
                        <a:rPr lang="en-US" sz="1600">
                          <a:effectLst/>
                        </a:rPr>
                        <a:t>Synthesis</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Give an example of: An engineering project that failed as a result of a fluid mechanics-related design flaw</a:t>
                      </a:r>
                      <a:r>
                        <a:rPr lang="en-US" sz="1600" dirty="0" smtClean="0">
                          <a:effectLst/>
                        </a:rPr>
                        <a:t>.</a:t>
                      </a:r>
                      <a:endParaRPr lang="en-US" sz="1600" dirty="0">
                        <a:effectLst/>
                      </a:endParaRPr>
                    </a:p>
                  </a:txBody>
                  <a:tcPr marL="30308" marR="30308" marT="0" marB="0"/>
                </a:tc>
              </a:tr>
              <a:tr h="2194560">
                <a:tc>
                  <a:txBody>
                    <a:bodyPr/>
                    <a:lstStyle/>
                    <a:p>
                      <a:pPr marL="0" marR="0">
                        <a:spcBef>
                          <a:spcPts val="0"/>
                        </a:spcBef>
                        <a:spcAft>
                          <a:spcPts val="0"/>
                        </a:spcAft>
                      </a:pPr>
                      <a:r>
                        <a:rPr lang="en-US" sz="1600">
                          <a:effectLst/>
                        </a:rPr>
                        <a:t>Explain-a-HW Problem</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a, b, e, g</a:t>
                      </a:r>
                      <a:endParaRPr lang="en-US" sz="1600" dirty="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Knowledge</a:t>
                      </a:r>
                    </a:p>
                    <a:p>
                      <a:pPr marL="0" marR="0">
                        <a:spcBef>
                          <a:spcPts val="0"/>
                        </a:spcBef>
                        <a:spcAft>
                          <a:spcPts val="0"/>
                        </a:spcAft>
                      </a:pPr>
                      <a:r>
                        <a:rPr lang="en-US" sz="1600">
                          <a:effectLst/>
                        </a:rPr>
                        <a:t>Inquiry and analysis</a:t>
                      </a:r>
                    </a:p>
                    <a:p>
                      <a:pPr marL="0" marR="0">
                        <a:spcBef>
                          <a:spcPts val="0"/>
                        </a:spcBef>
                        <a:spcAft>
                          <a:spcPts val="0"/>
                        </a:spcAft>
                      </a:pPr>
                      <a:r>
                        <a:rPr lang="en-US" sz="1600">
                          <a:effectLst/>
                        </a:rPr>
                        <a:t>Written comm.</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Explain your solution to this problem, in words.  </a:t>
                      </a:r>
                    </a:p>
                    <a:p>
                      <a:pPr marL="0" marR="0">
                        <a:spcBef>
                          <a:spcPts val="0"/>
                        </a:spcBef>
                        <a:spcAft>
                          <a:spcPts val="0"/>
                        </a:spcAft>
                      </a:pPr>
                      <a:r>
                        <a:rPr lang="en-US" sz="1600" dirty="0">
                          <a:effectLst/>
                        </a:rPr>
                        <a:t>What are the three key ideas involved in this problem?</a:t>
                      </a:r>
                    </a:p>
                    <a:p>
                      <a:pPr marL="0" marR="0">
                        <a:spcBef>
                          <a:spcPts val="0"/>
                        </a:spcBef>
                        <a:spcAft>
                          <a:spcPts val="0"/>
                        </a:spcAft>
                      </a:pPr>
                      <a:r>
                        <a:rPr lang="en-US" sz="1600" dirty="0">
                          <a:effectLst/>
                        </a:rPr>
                        <a:t> </a:t>
                      </a:r>
                      <a:endParaRPr lang="en-US" sz="1600" dirty="0">
                        <a:effectLst/>
                        <a:latin typeface="Times New Roman"/>
                        <a:ea typeface="Calibri"/>
                        <a:cs typeface="Times New Roman"/>
                      </a:endParaRPr>
                    </a:p>
                  </a:txBody>
                  <a:tcPr marL="30308" marR="30308" marT="0" marB="0"/>
                </a:tc>
              </a:tr>
              <a:tr h="2438400">
                <a:tc>
                  <a:txBody>
                    <a:bodyPr/>
                    <a:lstStyle/>
                    <a:p>
                      <a:pPr marL="0" marR="0">
                        <a:spcBef>
                          <a:spcPts val="0"/>
                        </a:spcBef>
                        <a:spcAft>
                          <a:spcPts val="0"/>
                        </a:spcAft>
                      </a:pPr>
                      <a:r>
                        <a:rPr lang="en-US" sz="1600">
                          <a:effectLst/>
                        </a:rPr>
                        <a:t>Explain-a-Concept</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a, g</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Inquiry and analysis</a:t>
                      </a:r>
                    </a:p>
                    <a:p>
                      <a:pPr marL="0" marR="0">
                        <a:spcBef>
                          <a:spcPts val="0"/>
                        </a:spcBef>
                        <a:spcAft>
                          <a:spcPts val="0"/>
                        </a:spcAft>
                      </a:pPr>
                      <a:r>
                        <a:rPr lang="en-US" sz="1600">
                          <a:effectLst/>
                        </a:rPr>
                        <a:t>Critical and creative thinking</a:t>
                      </a:r>
                    </a:p>
                    <a:p>
                      <a:pPr marL="0" marR="0">
                        <a:spcBef>
                          <a:spcPts val="0"/>
                        </a:spcBef>
                        <a:spcAft>
                          <a:spcPts val="0"/>
                        </a:spcAft>
                      </a:pPr>
                      <a:r>
                        <a:rPr lang="en-US" sz="1600">
                          <a:effectLst/>
                        </a:rPr>
                        <a:t>Written comm.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Why does the resultant hydrostatic pressure force always act below the centroid of a submerged planar surface?</a:t>
                      </a:r>
                    </a:p>
                    <a:p>
                      <a:pPr marL="0" marR="0">
                        <a:spcBef>
                          <a:spcPts val="0"/>
                        </a:spcBef>
                        <a:spcAft>
                          <a:spcPts val="0"/>
                        </a:spcAft>
                      </a:pPr>
                      <a:r>
                        <a:rPr lang="en-US" sz="1600">
                          <a:effectLst/>
                        </a:rPr>
                        <a:t> </a:t>
                      </a:r>
                    </a:p>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r>
              <a:tr h="2438400">
                <a:tc>
                  <a:txBody>
                    <a:bodyPr/>
                    <a:lstStyle/>
                    <a:p>
                      <a:pPr marL="0" marR="0">
                        <a:spcBef>
                          <a:spcPts val="0"/>
                        </a:spcBef>
                        <a:spcAft>
                          <a:spcPts val="0"/>
                        </a:spcAft>
                      </a:pPr>
                      <a:r>
                        <a:rPr lang="en-US" sz="1600">
                          <a:effectLst/>
                        </a:rPr>
                        <a:t>How Stuff Works</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g, h, j</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Inquiry and analysis</a:t>
                      </a:r>
                    </a:p>
                    <a:p>
                      <a:pPr marL="0" marR="0">
                        <a:spcBef>
                          <a:spcPts val="0"/>
                        </a:spcBef>
                        <a:spcAft>
                          <a:spcPts val="0"/>
                        </a:spcAft>
                      </a:pPr>
                      <a:r>
                        <a:rPr lang="en-US" sz="1600">
                          <a:effectLst/>
                        </a:rPr>
                        <a:t>Critical and creative thinking</a:t>
                      </a:r>
                    </a:p>
                    <a:p>
                      <a:pPr marL="0" marR="0">
                        <a:spcBef>
                          <a:spcPts val="0"/>
                        </a:spcBef>
                        <a:spcAft>
                          <a:spcPts val="0"/>
                        </a:spcAft>
                      </a:pPr>
                      <a:r>
                        <a:rPr lang="en-US" sz="1600">
                          <a:effectLst/>
                        </a:rPr>
                        <a:t>Written comm.</a:t>
                      </a:r>
                    </a:p>
                    <a:p>
                      <a:pPr marL="0" marR="0">
                        <a:spcBef>
                          <a:spcPts val="0"/>
                        </a:spcBef>
                        <a:spcAft>
                          <a:spcPts val="0"/>
                        </a:spcAft>
                      </a:pPr>
                      <a:r>
                        <a:rPr lang="en-US" sz="1600">
                          <a:effectLst/>
                        </a:rPr>
                        <a:t>Synthesis</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Describe the flood protection system proposed for the city of Venice.</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Describe the </a:t>
                      </a:r>
                      <a:r>
                        <a:rPr lang="en-US" sz="1600" dirty="0" err="1">
                          <a:effectLst/>
                        </a:rPr>
                        <a:t>Burj</a:t>
                      </a:r>
                      <a:r>
                        <a:rPr lang="en-US" sz="1600" dirty="0">
                          <a:effectLst/>
                        </a:rPr>
                        <a:t> </a:t>
                      </a:r>
                      <a:r>
                        <a:rPr lang="en-US" sz="1600" dirty="0" err="1">
                          <a:effectLst/>
                        </a:rPr>
                        <a:t>Khalifa’s</a:t>
                      </a:r>
                      <a:r>
                        <a:rPr lang="en-US" sz="1600" dirty="0">
                          <a:effectLst/>
                        </a:rPr>
                        <a:t> water distribution system.</a:t>
                      </a:r>
                      <a:endParaRPr lang="en-US" sz="1600" dirty="0">
                        <a:effectLst/>
                        <a:latin typeface="Times New Roman"/>
                        <a:ea typeface="Calibri"/>
                        <a:cs typeface="Times New Roman"/>
                      </a:endParaRPr>
                    </a:p>
                  </a:txBody>
                  <a:tcPr marL="30308" marR="30308" marT="0" marB="0"/>
                </a:tc>
              </a:tr>
              <a:tr h="1706880">
                <a:tc>
                  <a:txBody>
                    <a:bodyPr/>
                    <a:lstStyle/>
                    <a:p>
                      <a:pPr marL="0" marR="0">
                        <a:spcBef>
                          <a:spcPts val="0"/>
                        </a:spcBef>
                        <a:spcAft>
                          <a:spcPts val="0"/>
                        </a:spcAft>
                      </a:pPr>
                      <a:r>
                        <a:rPr lang="en-US" sz="1600">
                          <a:effectLst/>
                        </a:rPr>
                        <a:t>Take a Side</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e, f, g, h, j</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Inquiry and analysis</a:t>
                      </a:r>
                    </a:p>
                    <a:p>
                      <a:pPr marL="0" marR="0">
                        <a:spcBef>
                          <a:spcPts val="0"/>
                        </a:spcBef>
                        <a:spcAft>
                          <a:spcPts val="0"/>
                        </a:spcAft>
                      </a:pPr>
                      <a:r>
                        <a:rPr lang="en-US" sz="1600">
                          <a:effectLst/>
                        </a:rPr>
                        <a:t>Critical and creative thinking</a:t>
                      </a:r>
                    </a:p>
                    <a:p>
                      <a:pPr marL="0" marR="0">
                        <a:spcBef>
                          <a:spcPts val="0"/>
                        </a:spcBef>
                        <a:spcAft>
                          <a:spcPts val="0"/>
                        </a:spcAft>
                      </a:pPr>
                      <a:r>
                        <a:rPr lang="en-US" sz="1600">
                          <a:effectLst/>
                        </a:rPr>
                        <a:t>Written comm.</a:t>
                      </a:r>
                    </a:p>
                    <a:p>
                      <a:pPr marL="0" marR="0">
                        <a:spcBef>
                          <a:spcPts val="0"/>
                        </a:spcBef>
                        <a:spcAft>
                          <a:spcPts val="0"/>
                        </a:spcAft>
                      </a:pPr>
                      <a:r>
                        <a:rPr lang="en-US" sz="1600">
                          <a:effectLst/>
                        </a:rPr>
                        <a:t>Civic knowledge</a:t>
                      </a:r>
                    </a:p>
                    <a:p>
                      <a:pPr marL="0" marR="0">
                        <a:spcBef>
                          <a:spcPts val="0"/>
                        </a:spcBef>
                        <a:spcAft>
                          <a:spcPts val="0"/>
                        </a:spcAft>
                      </a:pPr>
                      <a:r>
                        <a:rPr lang="en-US" sz="1600">
                          <a:effectLst/>
                        </a:rPr>
                        <a:t>Ethical reasoning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Argue for or against the Keystone XL Pipeline from any one of the following standpoints….</a:t>
                      </a:r>
                      <a:endParaRPr lang="en-US" sz="1600">
                        <a:effectLst/>
                        <a:latin typeface="Times New Roman"/>
                        <a:ea typeface="Calibri"/>
                        <a:cs typeface="Times New Roman"/>
                      </a:endParaRPr>
                    </a:p>
                  </a:txBody>
                  <a:tcPr marL="30308" marR="30308" marT="0" marB="0"/>
                </a:tc>
              </a:tr>
              <a:tr h="1219200">
                <a:tc>
                  <a:txBody>
                    <a:bodyPr/>
                    <a:lstStyle/>
                    <a:p>
                      <a:pPr marL="0" marR="0">
                        <a:spcBef>
                          <a:spcPts val="0"/>
                        </a:spcBef>
                        <a:spcAft>
                          <a:spcPts val="0"/>
                        </a:spcAft>
                      </a:pPr>
                      <a:r>
                        <a:rPr lang="en-US" sz="1600">
                          <a:effectLst/>
                        </a:rPr>
                        <a:t>Paradox</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e, g</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Inquiry and analysis</a:t>
                      </a:r>
                    </a:p>
                    <a:p>
                      <a:pPr marL="0" marR="0">
                        <a:spcBef>
                          <a:spcPts val="0"/>
                        </a:spcBef>
                        <a:spcAft>
                          <a:spcPts val="0"/>
                        </a:spcAft>
                      </a:pPr>
                      <a:r>
                        <a:rPr lang="en-US" sz="1600">
                          <a:effectLst/>
                        </a:rPr>
                        <a:t>Critical and creative thinking</a:t>
                      </a:r>
                    </a:p>
                    <a:p>
                      <a:pPr marL="0" marR="0">
                        <a:spcBef>
                          <a:spcPts val="0"/>
                        </a:spcBef>
                        <a:spcAft>
                          <a:spcPts val="0"/>
                        </a:spcAft>
                      </a:pPr>
                      <a:r>
                        <a:rPr lang="en-US" sz="1600">
                          <a:effectLst/>
                        </a:rPr>
                        <a:t>Synthesis</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 </a:t>
                      </a:r>
                      <a:endParaRPr lang="en-US" sz="1600" dirty="0">
                        <a:effectLst/>
                        <a:latin typeface="Times New Roman"/>
                        <a:ea typeface="Calibri"/>
                        <a:cs typeface="Times New Roman"/>
                      </a:endParaRPr>
                    </a:p>
                  </a:txBody>
                  <a:tcPr marL="30308" marR="30308" marT="0" marB="0"/>
                </a:tc>
              </a:tr>
            </a:tbl>
          </a:graphicData>
        </a:graphic>
      </p:graphicFrame>
    </p:spTree>
    <p:extLst>
      <p:ext uri="{BB962C8B-B14F-4D97-AF65-F5344CB8AC3E}">
        <p14:creationId xmlns:p14="http://schemas.microsoft.com/office/powerpoint/2010/main" val="1185709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899259831"/>
              </p:ext>
            </p:extLst>
          </p:nvPr>
        </p:nvGraphicFramePr>
        <p:xfrm>
          <a:off x="152400" y="-8534400"/>
          <a:ext cx="8534402" cy="13655040"/>
        </p:xfrm>
        <a:graphic>
          <a:graphicData uri="http://schemas.openxmlformats.org/drawingml/2006/table">
            <a:tbl>
              <a:tblPr firstRow="1" firstCol="1" bandRow="1">
                <a:tableStyleId>{5C22544A-7EE6-4342-B048-85BDC9FD1C3A}</a:tableStyleId>
              </a:tblPr>
              <a:tblGrid>
                <a:gridCol w="1523394"/>
                <a:gridCol w="991206"/>
                <a:gridCol w="1295400"/>
                <a:gridCol w="1640804"/>
                <a:gridCol w="1541799"/>
                <a:gridCol w="1541799"/>
              </a:tblGrid>
              <a:tr h="1706880">
                <a:tc>
                  <a:txBody>
                    <a:bodyPr/>
                    <a:lstStyle/>
                    <a:p>
                      <a:pPr marL="0" marR="0">
                        <a:spcBef>
                          <a:spcPts val="0"/>
                        </a:spcBef>
                        <a:spcAft>
                          <a:spcPts val="0"/>
                        </a:spcAft>
                      </a:pPr>
                      <a:r>
                        <a:rPr lang="en-US" sz="1600" dirty="0">
                          <a:effectLst/>
                        </a:rPr>
                        <a:t>Category/Type of Writing Prompt</a:t>
                      </a:r>
                      <a:endParaRPr lang="en-US" sz="1600" dirty="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Description</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Primary learning objective (students will be able to….)</a:t>
                      </a:r>
                      <a:endParaRPr lang="en-US" sz="1600" dirty="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ABET learning outcomes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General curricular (or embedded) learning outcomes (AACU as current model)</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Examples</a:t>
                      </a:r>
                      <a:endParaRPr lang="en-US" sz="1600">
                        <a:effectLst/>
                        <a:latin typeface="Times New Roman"/>
                        <a:ea typeface="Calibri"/>
                        <a:cs typeface="Times New Roman"/>
                      </a:endParaRPr>
                    </a:p>
                  </a:txBody>
                  <a:tcPr marL="30308" marR="30308" marT="0" marB="0"/>
                </a:tc>
              </a:tr>
              <a:tr h="1950720">
                <a:tc>
                  <a:txBody>
                    <a:bodyPr/>
                    <a:lstStyle/>
                    <a:p>
                      <a:pPr marL="0" marR="0">
                        <a:spcBef>
                          <a:spcPts val="0"/>
                        </a:spcBef>
                        <a:spcAft>
                          <a:spcPts val="0"/>
                        </a:spcAft>
                      </a:pPr>
                      <a:r>
                        <a:rPr lang="en-US" sz="1600">
                          <a:effectLst/>
                        </a:rPr>
                        <a:t>Real-World Example</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Students provide an example of a concept or </a:t>
                      </a:r>
                      <a:endParaRPr lang="en-US" sz="1600" dirty="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Establish real-world relevance of subject matter.</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g, h, j</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Knowledge</a:t>
                      </a:r>
                    </a:p>
                    <a:p>
                      <a:pPr marL="0" marR="0">
                        <a:spcBef>
                          <a:spcPts val="0"/>
                        </a:spcBef>
                        <a:spcAft>
                          <a:spcPts val="0"/>
                        </a:spcAft>
                      </a:pPr>
                      <a:r>
                        <a:rPr lang="en-US" sz="1600">
                          <a:effectLst/>
                        </a:rPr>
                        <a:t>Inquiry and analysis</a:t>
                      </a:r>
                    </a:p>
                    <a:p>
                      <a:pPr marL="0" marR="0">
                        <a:spcBef>
                          <a:spcPts val="0"/>
                        </a:spcBef>
                        <a:spcAft>
                          <a:spcPts val="0"/>
                        </a:spcAft>
                      </a:pPr>
                      <a:r>
                        <a:rPr lang="en-US" sz="1600">
                          <a:effectLst/>
                        </a:rPr>
                        <a:t>Written comm.</a:t>
                      </a:r>
                    </a:p>
                    <a:p>
                      <a:pPr marL="0" marR="0">
                        <a:spcBef>
                          <a:spcPts val="0"/>
                        </a:spcBef>
                        <a:spcAft>
                          <a:spcPts val="0"/>
                        </a:spcAft>
                      </a:pPr>
                      <a:r>
                        <a:rPr lang="en-US" sz="1600">
                          <a:effectLst/>
                        </a:rPr>
                        <a:t>Synthesis</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Give an example of: An engineering project that failed as a result of a fluid mechanics-related design flaw</a:t>
                      </a:r>
                      <a:r>
                        <a:rPr lang="en-US" sz="1600" dirty="0" smtClean="0">
                          <a:effectLst/>
                        </a:rPr>
                        <a:t>.</a:t>
                      </a:r>
                      <a:endParaRPr lang="en-US" sz="1600" dirty="0">
                        <a:effectLst/>
                      </a:endParaRPr>
                    </a:p>
                  </a:txBody>
                  <a:tcPr marL="30308" marR="30308" marT="0" marB="0"/>
                </a:tc>
              </a:tr>
              <a:tr h="2194560">
                <a:tc>
                  <a:txBody>
                    <a:bodyPr/>
                    <a:lstStyle/>
                    <a:p>
                      <a:pPr marL="0" marR="0">
                        <a:spcBef>
                          <a:spcPts val="0"/>
                        </a:spcBef>
                        <a:spcAft>
                          <a:spcPts val="0"/>
                        </a:spcAft>
                      </a:pPr>
                      <a:r>
                        <a:rPr lang="en-US" sz="1600">
                          <a:effectLst/>
                        </a:rPr>
                        <a:t>Explain-a-HW Problem</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a, b, e, g</a:t>
                      </a:r>
                      <a:endParaRPr lang="en-US" sz="1600" dirty="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Knowledge</a:t>
                      </a:r>
                    </a:p>
                    <a:p>
                      <a:pPr marL="0" marR="0">
                        <a:spcBef>
                          <a:spcPts val="0"/>
                        </a:spcBef>
                        <a:spcAft>
                          <a:spcPts val="0"/>
                        </a:spcAft>
                      </a:pPr>
                      <a:r>
                        <a:rPr lang="en-US" sz="1600">
                          <a:effectLst/>
                        </a:rPr>
                        <a:t>Inquiry and analysis</a:t>
                      </a:r>
                    </a:p>
                    <a:p>
                      <a:pPr marL="0" marR="0">
                        <a:spcBef>
                          <a:spcPts val="0"/>
                        </a:spcBef>
                        <a:spcAft>
                          <a:spcPts val="0"/>
                        </a:spcAft>
                      </a:pPr>
                      <a:r>
                        <a:rPr lang="en-US" sz="1600">
                          <a:effectLst/>
                        </a:rPr>
                        <a:t>Written comm.</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Explain your solution to this problem, in words.  </a:t>
                      </a:r>
                    </a:p>
                    <a:p>
                      <a:pPr marL="0" marR="0">
                        <a:spcBef>
                          <a:spcPts val="0"/>
                        </a:spcBef>
                        <a:spcAft>
                          <a:spcPts val="0"/>
                        </a:spcAft>
                      </a:pPr>
                      <a:r>
                        <a:rPr lang="en-US" sz="1600" dirty="0">
                          <a:effectLst/>
                        </a:rPr>
                        <a:t>What are the three key ideas involved in this problem?</a:t>
                      </a:r>
                    </a:p>
                    <a:p>
                      <a:pPr marL="0" marR="0">
                        <a:spcBef>
                          <a:spcPts val="0"/>
                        </a:spcBef>
                        <a:spcAft>
                          <a:spcPts val="0"/>
                        </a:spcAft>
                      </a:pPr>
                      <a:r>
                        <a:rPr lang="en-US" sz="1600" dirty="0">
                          <a:effectLst/>
                        </a:rPr>
                        <a:t> </a:t>
                      </a:r>
                      <a:endParaRPr lang="en-US" sz="1600" dirty="0">
                        <a:effectLst/>
                        <a:latin typeface="Times New Roman"/>
                        <a:ea typeface="Calibri"/>
                        <a:cs typeface="Times New Roman"/>
                      </a:endParaRPr>
                    </a:p>
                  </a:txBody>
                  <a:tcPr marL="30308" marR="30308" marT="0" marB="0"/>
                </a:tc>
              </a:tr>
              <a:tr h="2438400">
                <a:tc>
                  <a:txBody>
                    <a:bodyPr/>
                    <a:lstStyle/>
                    <a:p>
                      <a:pPr marL="0" marR="0">
                        <a:spcBef>
                          <a:spcPts val="0"/>
                        </a:spcBef>
                        <a:spcAft>
                          <a:spcPts val="0"/>
                        </a:spcAft>
                      </a:pPr>
                      <a:r>
                        <a:rPr lang="en-US" sz="1600">
                          <a:effectLst/>
                        </a:rPr>
                        <a:t>Explain-a-Concept</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a, g</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Inquiry and analysis</a:t>
                      </a:r>
                    </a:p>
                    <a:p>
                      <a:pPr marL="0" marR="0">
                        <a:spcBef>
                          <a:spcPts val="0"/>
                        </a:spcBef>
                        <a:spcAft>
                          <a:spcPts val="0"/>
                        </a:spcAft>
                      </a:pPr>
                      <a:r>
                        <a:rPr lang="en-US" sz="1600">
                          <a:effectLst/>
                        </a:rPr>
                        <a:t>Critical and creative thinking</a:t>
                      </a:r>
                    </a:p>
                    <a:p>
                      <a:pPr marL="0" marR="0">
                        <a:spcBef>
                          <a:spcPts val="0"/>
                        </a:spcBef>
                        <a:spcAft>
                          <a:spcPts val="0"/>
                        </a:spcAft>
                      </a:pPr>
                      <a:r>
                        <a:rPr lang="en-US" sz="1600">
                          <a:effectLst/>
                        </a:rPr>
                        <a:t>Written comm.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Why does the resultant hydrostatic pressure force always act below the centroid of a submerged planar surface?</a:t>
                      </a:r>
                    </a:p>
                    <a:p>
                      <a:pPr marL="0" marR="0">
                        <a:spcBef>
                          <a:spcPts val="0"/>
                        </a:spcBef>
                        <a:spcAft>
                          <a:spcPts val="0"/>
                        </a:spcAft>
                      </a:pPr>
                      <a:r>
                        <a:rPr lang="en-US" sz="1600">
                          <a:effectLst/>
                        </a:rPr>
                        <a:t> </a:t>
                      </a:r>
                    </a:p>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r>
              <a:tr h="2438400">
                <a:tc>
                  <a:txBody>
                    <a:bodyPr/>
                    <a:lstStyle/>
                    <a:p>
                      <a:pPr marL="0" marR="0">
                        <a:spcBef>
                          <a:spcPts val="0"/>
                        </a:spcBef>
                        <a:spcAft>
                          <a:spcPts val="0"/>
                        </a:spcAft>
                      </a:pPr>
                      <a:r>
                        <a:rPr lang="en-US" sz="1600">
                          <a:effectLst/>
                        </a:rPr>
                        <a:t>How Stuff Works</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g, h, j</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Inquiry and analysis</a:t>
                      </a:r>
                    </a:p>
                    <a:p>
                      <a:pPr marL="0" marR="0">
                        <a:spcBef>
                          <a:spcPts val="0"/>
                        </a:spcBef>
                        <a:spcAft>
                          <a:spcPts val="0"/>
                        </a:spcAft>
                      </a:pPr>
                      <a:r>
                        <a:rPr lang="en-US" sz="1600">
                          <a:effectLst/>
                        </a:rPr>
                        <a:t>Critical and creative thinking</a:t>
                      </a:r>
                    </a:p>
                    <a:p>
                      <a:pPr marL="0" marR="0">
                        <a:spcBef>
                          <a:spcPts val="0"/>
                        </a:spcBef>
                        <a:spcAft>
                          <a:spcPts val="0"/>
                        </a:spcAft>
                      </a:pPr>
                      <a:r>
                        <a:rPr lang="en-US" sz="1600">
                          <a:effectLst/>
                        </a:rPr>
                        <a:t>Written comm.</a:t>
                      </a:r>
                    </a:p>
                    <a:p>
                      <a:pPr marL="0" marR="0">
                        <a:spcBef>
                          <a:spcPts val="0"/>
                        </a:spcBef>
                        <a:spcAft>
                          <a:spcPts val="0"/>
                        </a:spcAft>
                      </a:pPr>
                      <a:r>
                        <a:rPr lang="en-US" sz="1600">
                          <a:effectLst/>
                        </a:rPr>
                        <a:t>Synthesis</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Describe the flood protection system proposed for the city of Venice.</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Describe the </a:t>
                      </a:r>
                      <a:r>
                        <a:rPr lang="en-US" sz="1600" dirty="0" err="1">
                          <a:effectLst/>
                        </a:rPr>
                        <a:t>Burj</a:t>
                      </a:r>
                      <a:r>
                        <a:rPr lang="en-US" sz="1600" dirty="0">
                          <a:effectLst/>
                        </a:rPr>
                        <a:t> </a:t>
                      </a:r>
                      <a:r>
                        <a:rPr lang="en-US" sz="1600" dirty="0" err="1">
                          <a:effectLst/>
                        </a:rPr>
                        <a:t>Khalifa’s</a:t>
                      </a:r>
                      <a:r>
                        <a:rPr lang="en-US" sz="1600" dirty="0">
                          <a:effectLst/>
                        </a:rPr>
                        <a:t> water distribution system.</a:t>
                      </a:r>
                      <a:endParaRPr lang="en-US" sz="1600" dirty="0">
                        <a:effectLst/>
                        <a:latin typeface="Times New Roman"/>
                        <a:ea typeface="Calibri"/>
                        <a:cs typeface="Times New Roman"/>
                      </a:endParaRPr>
                    </a:p>
                  </a:txBody>
                  <a:tcPr marL="30308" marR="30308" marT="0" marB="0"/>
                </a:tc>
              </a:tr>
              <a:tr h="1706880">
                <a:tc>
                  <a:txBody>
                    <a:bodyPr/>
                    <a:lstStyle/>
                    <a:p>
                      <a:pPr marL="0" marR="0">
                        <a:spcBef>
                          <a:spcPts val="0"/>
                        </a:spcBef>
                        <a:spcAft>
                          <a:spcPts val="0"/>
                        </a:spcAft>
                      </a:pPr>
                      <a:r>
                        <a:rPr lang="en-US" sz="1600">
                          <a:effectLst/>
                        </a:rPr>
                        <a:t>Take a Side</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e, f, g, h, j</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Inquiry and analysis</a:t>
                      </a:r>
                    </a:p>
                    <a:p>
                      <a:pPr marL="0" marR="0">
                        <a:spcBef>
                          <a:spcPts val="0"/>
                        </a:spcBef>
                        <a:spcAft>
                          <a:spcPts val="0"/>
                        </a:spcAft>
                      </a:pPr>
                      <a:r>
                        <a:rPr lang="en-US" sz="1600">
                          <a:effectLst/>
                        </a:rPr>
                        <a:t>Critical and creative thinking</a:t>
                      </a:r>
                    </a:p>
                    <a:p>
                      <a:pPr marL="0" marR="0">
                        <a:spcBef>
                          <a:spcPts val="0"/>
                        </a:spcBef>
                        <a:spcAft>
                          <a:spcPts val="0"/>
                        </a:spcAft>
                      </a:pPr>
                      <a:r>
                        <a:rPr lang="en-US" sz="1600">
                          <a:effectLst/>
                        </a:rPr>
                        <a:t>Written comm.</a:t>
                      </a:r>
                    </a:p>
                    <a:p>
                      <a:pPr marL="0" marR="0">
                        <a:spcBef>
                          <a:spcPts val="0"/>
                        </a:spcBef>
                        <a:spcAft>
                          <a:spcPts val="0"/>
                        </a:spcAft>
                      </a:pPr>
                      <a:r>
                        <a:rPr lang="en-US" sz="1600">
                          <a:effectLst/>
                        </a:rPr>
                        <a:t>Civic knowledge</a:t>
                      </a:r>
                    </a:p>
                    <a:p>
                      <a:pPr marL="0" marR="0">
                        <a:spcBef>
                          <a:spcPts val="0"/>
                        </a:spcBef>
                        <a:spcAft>
                          <a:spcPts val="0"/>
                        </a:spcAft>
                      </a:pPr>
                      <a:r>
                        <a:rPr lang="en-US" sz="1600">
                          <a:effectLst/>
                        </a:rPr>
                        <a:t>Ethical reasoning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Argue for or against the Keystone XL Pipeline from any one of the following standpoints….</a:t>
                      </a:r>
                      <a:endParaRPr lang="en-US" sz="1600">
                        <a:effectLst/>
                        <a:latin typeface="Times New Roman"/>
                        <a:ea typeface="Calibri"/>
                        <a:cs typeface="Times New Roman"/>
                      </a:endParaRPr>
                    </a:p>
                  </a:txBody>
                  <a:tcPr marL="30308" marR="30308" marT="0" marB="0"/>
                </a:tc>
              </a:tr>
              <a:tr h="1219200">
                <a:tc>
                  <a:txBody>
                    <a:bodyPr/>
                    <a:lstStyle/>
                    <a:p>
                      <a:pPr marL="0" marR="0">
                        <a:spcBef>
                          <a:spcPts val="0"/>
                        </a:spcBef>
                        <a:spcAft>
                          <a:spcPts val="0"/>
                        </a:spcAft>
                      </a:pPr>
                      <a:r>
                        <a:rPr lang="en-US" sz="1600">
                          <a:effectLst/>
                        </a:rPr>
                        <a:t>Paradox</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 </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e, g</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a:effectLst/>
                        </a:rPr>
                        <a:t>Inquiry and analysis</a:t>
                      </a:r>
                    </a:p>
                    <a:p>
                      <a:pPr marL="0" marR="0">
                        <a:spcBef>
                          <a:spcPts val="0"/>
                        </a:spcBef>
                        <a:spcAft>
                          <a:spcPts val="0"/>
                        </a:spcAft>
                      </a:pPr>
                      <a:r>
                        <a:rPr lang="en-US" sz="1600">
                          <a:effectLst/>
                        </a:rPr>
                        <a:t>Critical and creative thinking</a:t>
                      </a:r>
                    </a:p>
                    <a:p>
                      <a:pPr marL="0" marR="0">
                        <a:spcBef>
                          <a:spcPts val="0"/>
                        </a:spcBef>
                        <a:spcAft>
                          <a:spcPts val="0"/>
                        </a:spcAft>
                      </a:pPr>
                      <a:r>
                        <a:rPr lang="en-US" sz="1600">
                          <a:effectLst/>
                        </a:rPr>
                        <a:t>Synthesis</a:t>
                      </a:r>
                      <a:endParaRPr lang="en-US" sz="1600">
                        <a:effectLst/>
                        <a:latin typeface="Times New Roman"/>
                        <a:ea typeface="Calibri"/>
                        <a:cs typeface="Times New Roman"/>
                      </a:endParaRPr>
                    </a:p>
                  </a:txBody>
                  <a:tcPr marL="30308" marR="30308" marT="0" marB="0"/>
                </a:tc>
                <a:tc>
                  <a:txBody>
                    <a:bodyPr/>
                    <a:lstStyle/>
                    <a:p>
                      <a:pPr marL="0" marR="0">
                        <a:spcBef>
                          <a:spcPts val="0"/>
                        </a:spcBef>
                        <a:spcAft>
                          <a:spcPts val="0"/>
                        </a:spcAft>
                      </a:pPr>
                      <a:r>
                        <a:rPr lang="en-US" sz="1600" dirty="0">
                          <a:effectLst/>
                        </a:rPr>
                        <a:t> </a:t>
                      </a:r>
                      <a:endParaRPr lang="en-US" sz="1600" dirty="0">
                        <a:effectLst/>
                        <a:latin typeface="Times New Roman"/>
                        <a:ea typeface="Calibri"/>
                        <a:cs typeface="Times New Roman"/>
                      </a:endParaRPr>
                    </a:p>
                  </a:txBody>
                  <a:tcPr marL="30308" marR="30308" marT="0" marB="0"/>
                </a:tc>
              </a:tr>
            </a:tbl>
          </a:graphicData>
        </a:graphic>
      </p:graphicFrame>
    </p:spTree>
    <p:extLst>
      <p:ext uri="{BB962C8B-B14F-4D97-AF65-F5344CB8AC3E}">
        <p14:creationId xmlns:p14="http://schemas.microsoft.com/office/powerpoint/2010/main" val="2165050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en-US" i="1" dirty="0" smtClean="0"/>
              <a:t>Learn to Write</a:t>
            </a:r>
            <a:endParaRPr lang="en-US" i="1" dirty="0"/>
          </a:p>
        </p:txBody>
      </p:sp>
      <p:sp>
        <p:nvSpPr>
          <p:cNvPr id="3" name="Content Placeholder 2"/>
          <p:cNvSpPr>
            <a:spLocks noGrp="1"/>
          </p:cNvSpPr>
          <p:nvPr>
            <p:ph idx="1"/>
          </p:nvPr>
        </p:nvSpPr>
        <p:spPr>
          <a:xfrm>
            <a:off x="628649" y="1825625"/>
            <a:ext cx="8251739" cy="4351338"/>
          </a:xfrm>
        </p:spPr>
        <p:txBody>
          <a:bodyPr>
            <a:normAutofit/>
          </a:bodyPr>
          <a:lstStyle/>
          <a:p>
            <a:r>
              <a:rPr lang="en-US" dirty="0"/>
              <a:t>Writing has been identified as a critical skill and element of the engineering </a:t>
            </a:r>
            <a:r>
              <a:rPr lang="en-US" dirty="0" smtClean="0"/>
              <a:t>profession (</a:t>
            </a:r>
            <a:r>
              <a:rPr lang="en-US" dirty="0" err="1"/>
              <a:t>Riemer</a:t>
            </a:r>
            <a:r>
              <a:rPr lang="en-US" dirty="0"/>
              <a:t>, </a:t>
            </a:r>
            <a:r>
              <a:rPr lang="en-US" dirty="0" smtClean="0"/>
              <a:t>2007)</a:t>
            </a:r>
          </a:p>
          <a:p>
            <a:pPr lvl="1"/>
            <a:r>
              <a:rPr lang="en-US" dirty="0" smtClean="0"/>
              <a:t>A common complaint about engineering graduates is their lack of written communication skills </a:t>
            </a:r>
          </a:p>
          <a:p>
            <a:pPr lvl="1"/>
            <a:endParaRPr lang="en-US" dirty="0"/>
          </a:p>
          <a:p>
            <a:r>
              <a:rPr lang="en-US" dirty="0" smtClean="0"/>
              <a:t>Learning to write takes practice over a long time, but large sophomore and junior level technical classes often do not include any writing.</a:t>
            </a:r>
          </a:p>
          <a:p>
            <a:pPr lvl="1"/>
            <a:r>
              <a:rPr lang="en-US" dirty="0" smtClean="0"/>
              <a:t>“WBEC”</a:t>
            </a:r>
          </a:p>
          <a:p>
            <a:pPr marL="0" indent="0">
              <a:buNone/>
            </a:pPr>
            <a:endParaRPr lang="en-US" dirty="0"/>
          </a:p>
        </p:txBody>
      </p:sp>
      <p:sp>
        <p:nvSpPr>
          <p:cNvPr id="4" name="Slide Number Placeholder 3"/>
          <p:cNvSpPr>
            <a:spLocks noGrp="1"/>
          </p:cNvSpPr>
          <p:nvPr>
            <p:ph type="sldNum" sz="quarter" idx="12"/>
          </p:nvPr>
        </p:nvSpPr>
        <p:spPr/>
        <p:txBody>
          <a:bodyPr/>
          <a:lstStyle/>
          <a:p>
            <a:fld id="{6CE0BC77-38E2-410C-AE8D-EB09C624358D}" type="slidenum">
              <a:rPr lang="en-US" smtClean="0"/>
              <a:t>3</a:t>
            </a:fld>
            <a:endParaRPr lang="en-US"/>
          </a:p>
        </p:txBody>
      </p:sp>
    </p:spTree>
    <p:extLst>
      <p:ext uri="{BB962C8B-B14F-4D97-AF65-F5344CB8AC3E}">
        <p14:creationId xmlns:p14="http://schemas.microsoft.com/office/powerpoint/2010/main" val="3142084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en-US" i="1" dirty="0" smtClean="0"/>
              <a:t>Write to Learn</a:t>
            </a:r>
            <a:endParaRPr lang="en-US" i="1" dirty="0"/>
          </a:p>
        </p:txBody>
      </p:sp>
      <p:sp>
        <p:nvSpPr>
          <p:cNvPr id="3" name="Content Placeholder 2"/>
          <p:cNvSpPr>
            <a:spLocks noGrp="1"/>
          </p:cNvSpPr>
          <p:nvPr>
            <p:ph idx="1"/>
          </p:nvPr>
        </p:nvSpPr>
        <p:spPr/>
        <p:txBody>
          <a:bodyPr/>
          <a:lstStyle/>
          <a:p>
            <a:r>
              <a:rPr lang="en-US" dirty="0" smtClean="0"/>
              <a:t>Writing can be leveraged in the engineering classroom to enhance learning (e.g. Winsor, 1990; Olds et al., 1993)</a:t>
            </a:r>
          </a:p>
          <a:p>
            <a:pPr lvl="1"/>
            <a:r>
              <a:rPr lang="en-US" dirty="0" smtClean="0"/>
              <a:t>Writing is active (Felder et al., 2000)</a:t>
            </a:r>
          </a:p>
          <a:p>
            <a:pPr lvl="1"/>
            <a:r>
              <a:rPr lang="en-US" dirty="0" smtClean="0"/>
              <a:t>Writing is linked to critical thinking (Bean 1996)</a:t>
            </a:r>
          </a:p>
          <a:p>
            <a:pPr lvl="1"/>
            <a:endParaRPr lang="en-US" dirty="0" smtClean="0"/>
          </a:p>
          <a:p>
            <a:pPr lvl="1"/>
            <a:endParaRPr lang="en-US" dirty="0"/>
          </a:p>
          <a:p>
            <a:r>
              <a:rPr lang="en-US" dirty="0" smtClean="0"/>
              <a:t>Unfortunately, it is difficult to include writing in large courses (</a:t>
            </a:r>
            <a:r>
              <a:rPr lang="en-US" dirty="0" err="1" smtClean="0"/>
              <a:t>Oakey</a:t>
            </a:r>
            <a:r>
              <a:rPr lang="en-US" dirty="0" smtClean="0"/>
              <a:t> et al., 1999)</a:t>
            </a:r>
          </a:p>
          <a:p>
            <a:pPr lvl="1"/>
            <a:r>
              <a:rPr lang="en-US" dirty="0" smtClean="0"/>
              <a:t>Assessment/feedback bottleneck</a:t>
            </a:r>
          </a:p>
          <a:p>
            <a:pPr lvl="1"/>
            <a:endParaRPr lang="en-US" dirty="0"/>
          </a:p>
        </p:txBody>
      </p:sp>
      <p:sp>
        <p:nvSpPr>
          <p:cNvPr id="4" name="Slide Number Placeholder 3"/>
          <p:cNvSpPr>
            <a:spLocks noGrp="1"/>
          </p:cNvSpPr>
          <p:nvPr>
            <p:ph type="sldNum" sz="quarter" idx="12"/>
          </p:nvPr>
        </p:nvSpPr>
        <p:spPr/>
        <p:txBody>
          <a:bodyPr/>
          <a:lstStyle/>
          <a:p>
            <a:fld id="{6CE0BC77-38E2-410C-AE8D-EB09C624358D}" type="slidenum">
              <a:rPr lang="en-US" smtClean="0"/>
              <a:t>4</a:t>
            </a:fld>
            <a:endParaRPr lang="en-US"/>
          </a:p>
        </p:txBody>
      </p:sp>
    </p:spTree>
    <p:extLst>
      <p:ext uri="{BB962C8B-B14F-4D97-AF65-F5344CB8AC3E}">
        <p14:creationId xmlns:p14="http://schemas.microsoft.com/office/powerpoint/2010/main" val="4111292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our work</a:t>
            </a:r>
            <a:endParaRPr lang="en-US" dirty="0"/>
          </a:p>
        </p:txBody>
      </p:sp>
      <p:sp>
        <p:nvSpPr>
          <p:cNvPr id="3" name="Content Placeholder 2"/>
          <p:cNvSpPr>
            <a:spLocks noGrp="1"/>
          </p:cNvSpPr>
          <p:nvPr>
            <p:ph idx="1"/>
          </p:nvPr>
        </p:nvSpPr>
        <p:spPr/>
        <p:txBody>
          <a:bodyPr/>
          <a:lstStyle/>
          <a:p>
            <a:pPr marL="0" indent="0">
              <a:buNone/>
            </a:pPr>
            <a:r>
              <a:rPr lang="en-US" b="1" dirty="0" smtClean="0"/>
              <a:t>Overall goal: </a:t>
            </a:r>
            <a:r>
              <a:rPr lang="en-US" dirty="0" smtClean="0"/>
              <a:t>Understand how writing is, and isn’t used in core engineering science courses in the sophomore and junior engineering classroom, and help instructors to include more writing in these classes.</a:t>
            </a:r>
          </a:p>
          <a:p>
            <a:pPr marL="0" indent="0">
              <a:buNone/>
            </a:pPr>
            <a:endParaRPr lang="en-US" dirty="0" smtClean="0"/>
          </a:p>
          <a:p>
            <a:pPr marL="0" indent="0">
              <a:buNone/>
            </a:pPr>
            <a:r>
              <a:rPr lang="en-US" dirty="0" smtClean="0"/>
              <a:t>Starting point </a:t>
            </a:r>
            <a:r>
              <a:rPr lang="en-US" dirty="0" smtClean="0">
                <a:sym typeface="Wingdings" panose="05000000000000000000" pitchFamily="2" charset="2"/>
              </a:rPr>
              <a:t></a:t>
            </a:r>
            <a:r>
              <a:rPr lang="en-US" dirty="0" smtClean="0"/>
              <a:t> Fluid Mechanics</a:t>
            </a:r>
            <a:endParaRPr lang="en-US" dirty="0"/>
          </a:p>
          <a:p>
            <a:pPr marL="0" indent="0">
              <a:buNone/>
            </a:pPr>
            <a:r>
              <a:rPr lang="en-US" b="1" dirty="0" smtClean="0"/>
              <a:t>Research Question: </a:t>
            </a:r>
            <a:r>
              <a:rPr lang="en-US" dirty="0" smtClean="0"/>
              <a:t>How do popular engineering fluid mechanics textbooks include writing prompts and writing activities?</a:t>
            </a:r>
            <a:endParaRPr lang="en-US" dirty="0"/>
          </a:p>
        </p:txBody>
      </p:sp>
      <p:sp>
        <p:nvSpPr>
          <p:cNvPr id="4" name="Slide Number Placeholder 3"/>
          <p:cNvSpPr>
            <a:spLocks noGrp="1"/>
          </p:cNvSpPr>
          <p:nvPr>
            <p:ph type="sldNum" sz="quarter" idx="12"/>
          </p:nvPr>
        </p:nvSpPr>
        <p:spPr/>
        <p:txBody>
          <a:bodyPr/>
          <a:lstStyle/>
          <a:p>
            <a:fld id="{6CE0BC77-38E2-410C-AE8D-EB09C624358D}" type="slidenum">
              <a:rPr lang="en-US" smtClean="0"/>
              <a:t>5</a:t>
            </a:fld>
            <a:endParaRPr lang="en-US" dirty="0"/>
          </a:p>
        </p:txBody>
      </p:sp>
    </p:spTree>
    <p:extLst>
      <p:ext uri="{BB962C8B-B14F-4D97-AF65-F5344CB8AC3E}">
        <p14:creationId xmlns:p14="http://schemas.microsoft.com/office/powerpoint/2010/main" val="1433018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used fluid mechanics textbooks</a:t>
            </a:r>
            <a:endParaRPr lang="en-US" dirty="0"/>
          </a:p>
        </p:txBody>
      </p:sp>
      <p:sp>
        <p:nvSpPr>
          <p:cNvPr id="3" name="Content Placeholder 2"/>
          <p:cNvSpPr>
            <a:spLocks noGrp="1"/>
          </p:cNvSpPr>
          <p:nvPr>
            <p:ph idx="1"/>
          </p:nvPr>
        </p:nvSpPr>
        <p:spPr>
          <a:xfrm>
            <a:off x="666691" y="1825625"/>
            <a:ext cx="7886700" cy="4351338"/>
          </a:xfrm>
        </p:spPr>
        <p:txBody>
          <a:bodyPr>
            <a:normAutofit/>
          </a:bodyPr>
          <a:lstStyle/>
          <a:p>
            <a:pPr marL="0" indent="0">
              <a:buNone/>
            </a:pPr>
            <a:r>
              <a:rPr lang="en-US" sz="2400" dirty="0" smtClean="0"/>
              <a:t>In departments of Civil &amp; Mechanical/Aerospace at top 10 engineering schools (US News and World Report)</a:t>
            </a:r>
          </a:p>
          <a:p>
            <a:pPr marL="0" indent="0">
              <a:buNone/>
            </a:pPr>
            <a:r>
              <a:rPr lang="en-US" sz="2400" dirty="0" smtClean="0"/>
              <a:t>Examined the chapter on the Bernoulli Equation (or most closely related)</a:t>
            </a:r>
            <a:endParaRPr lang="en-US" sz="2400" dirty="0"/>
          </a:p>
        </p:txBody>
      </p:sp>
      <p:sp>
        <p:nvSpPr>
          <p:cNvPr id="5" name="Slide Number Placeholder 4"/>
          <p:cNvSpPr>
            <a:spLocks noGrp="1"/>
          </p:cNvSpPr>
          <p:nvPr>
            <p:ph type="sldNum" sz="quarter" idx="12"/>
          </p:nvPr>
        </p:nvSpPr>
        <p:spPr/>
        <p:txBody>
          <a:bodyPr/>
          <a:lstStyle/>
          <a:p>
            <a:fld id="{6CE0BC77-38E2-410C-AE8D-EB09C624358D}" type="slidenum">
              <a:rPr lang="en-US" smtClean="0"/>
              <a:t>6</a:t>
            </a:fld>
            <a:endParaRPr lang="en-US"/>
          </a:p>
        </p:txBody>
      </p:sp>
      <p:pic>
        <p:nvPicPr>
          <p:cNvPr id="2050" name="Picture 2" descr="http://www.mhhe.com/engcs/mech/cengel/Cengel3e13jl_nm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8692" y="3950183"/>
            <a:ext cx="1427010" cy="17980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ngineerblogs.net/wp-content/uploads/2013/05/Fundamentals-of-Fluid-Mechanics-engineer-blogs.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98593" y="3950183"/>
            <a:ext cx="1397120" cy="17980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www.engineerblogs.net/wp-content/uploads/2013/05/Fluid-Mechanics-7th-Edition-by-Frank-M.-Whit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64286" y="3950182"/>
            <a:ext cx="1560125" cy="17980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ecx.images-amazon.com/images/I/51W4TC9M5RL._SY344_BO1,204,203,200_.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78824" y="3950183"/>
            <a:ext cx="1187424" cy="18019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Fox and McDonald"/>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18408" y="3950182"/>
            <a:ext cx="1383782" cy="18312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8692" y="5853112"/>
            <a:ext cx="1494476" cy="646331"/>
          </a:xfrm>
          <a:prstGeom prst="rect">
            <a:avLst/>
          </a:prstGeom>
          <a:noFill/>
        </p:spPr>
        <p:txBody>
          <a:bodyPr wrap="square" rtlCol="0">
            <a:spAutoFit/>
          </a:bodyPr>
          <a:lstStyle/>
          <a:p>
            <a:r>
              <a:rPr lang="en-US" dirty="0" err="1" smtClean="0"/>
              <a:t>Cengel</a:t>
            </a:r>
            <a:r>
              <a:rPr lang="en-US" dirty="0" smtClean="0"/>
              <a:t> &amp; </a:t>
            </a:r>
            <a:r>
              <a:rPr lang="en-US" dirty="0" err="1" smtClean="0"/>
              <a:t>Cimballa</a:t>
            </a:r>
            <a:endParaRPr lang="en-US" dirty="0"/>
          </a:p>
        </p:txBody>
      </p:sp>
      <p:sp>
        <p:nvSpPr>
          <p:cNvPr id="19" name="TextBox 18"/>
          <p:cNvSpPr txBox="1"/>
          <p:nvPr/>
        </p:nvSpPr>
        <p:spPr>
          <a:xfrm>
            <a:off x="3239337" y="5857649"/>
            <a:ext cx="1494476" cy="369332"/>
          </a:xfrm>
          <a:prstGeom prst="rect">
            <a:avLst/>
          </a:prstGeom>
          <a:noFill/>
        </p:spPr>
        <p:txBody>
          <a:bodyPr wrap="square" rtlCol="0">
            <a:spAutoFit/>
          </a:bodyPr>
          <a:lstStyle/>
          <a:p>
            <a:r>
              <a:rPr lang="en-US" dirty="0" err="1" smtClean="0"/>
              <a:t>Munsen</a:t>
            </a:r>
            <a:r>
              <a:rPr lang="en-US" dirty="0" smtClean="0"/>
              <a:t> et al.</a:t>
            </a:r>
            <a:endParaRPr lang="en-US" dirty="0"/>
          </a:p>
        </p:txBody>
      </p:sp>
      <p:sp>
        <p:nvSpPr>
          <p:cNvPr id="21" name="TextBox 20"/>
          <p:cNvSpPr txBox="1"/>
          <p:nvPr/>
        </p:nvSpPr>
        <p:spPr>
          <a:xfrm>
            <a:off x="5117850" y="5815399"/>
            <a:ext cx="859163" cy="369332"/>
          </a:xfrm>
          <a:prstGeom prst="rect">
            <a:avLst/>
          </a:prstGeom>
          <a:noFill/>
        </p:spPr>
        <p:txBody>
          <a:bodyPr wrap="square" rtlCol="0">
            <a:spAutoFit/>
          </a:bodyPr>
          <a:lstStyle/>
          <a:p>
            <a:r>
              <a:rPr lang="en-US" dirty="0" smtClean="0"/>
              <a:t>White</a:t>
            </a:r>
            <a:endParaRPr lang="en-US" dirty="0"/>
          </a:p>
        </p:txBody>
      </p:sp>
      <p:sp>
        <p:nvSpPr>
          <p:cNvPr id="22" name="TextBox 21"/>
          <p:cNvSpPr txBox="1"/>
          <p:nvPr/>
        </p:nvSpPr>
        <p:spPr>
          <a:xfrm>
            <a:off x="6568687" y="5806136"/>
            <a:ext cx="917963" cy="369332"/>
          </a:xfrm>
          <a:prstGeom prst="rect">
            <a:avLst/>
          </a:prstGeom>
          <a:noFill/>
        </p:spPr>
        <p:txBody>
          <a:bodyPr wrap="square" rtlCol="0">
            <a:spAutoFit/>
          </a:bodyPr>
          <a:lstStyle/>
          <a:p>
            <a:r>
              <a:rPr lang="en-US" dirty="0" smtClean="0"/>
              <a:t>Smits</a:t>
            </a:r>
            <a:endParaRPr lang="en-US" dirty="0"/>
          </a:p>
        </p:txBody>
      </p:sp>
      <p:sp>
        <p:nvSpPr>
          <p:cNvPr id="23" name="TextBox 22"/>
          <p:cNvSpPr txBox="1"/>
          <p:nvPr/>
        </p:nvSpPr>
        <p:spPr>
          <a:xfrm>
            <a:off x="7778494" y="5799070"/>
            <a:ext cx="1494476" cy="646331"/>
          </a:xfrm>
          <a:prstGeom prst="rect">
            <a:avLst/>
          </a:prstGeom>
          <a:noFill/>
        </p:spPr>
        <p:txBody>
          <a:bodyPr wrap="square" rtlCol="0">
            <a:spAutoFit/>
          </a:bodyPr>
          <a:lstStyle/>
          <a:p>
            <a:r>
              <a:rPr lang="en-US" dirty="0" err="1" smtClean="0"/>
              <a:t>Pritchart</a:t>
            </a:r>
            <a:r>
              <a:rPr lang="en-US" dirty="0" smtClean="0"/>
              <a:t> &amp; Mitchell</a:t>
            </a:r>
            <a:endParaRPr lang="en-US" dirty="0"/>
          </a:p>
        </p:txBody>
      </p:sp>
      <p:pic>
        <p:nvPicPr>
          <p:cNvPr id="24" name="Picture 6" descr="http://2.bp.blogspot.com/-tXJHPtI5GSI/Uxhl3zO53fI/AAAAAAAAEQU/PMhkrPJElPA/s1600/Engineering+Fluid+Mechanics+10th+Elger+Williams+Crowe+Roberson_Page_001.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754398" y="3950183"/>
            <a:ext cx="1451537" cy="179803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752488" y="5853111"/>
            <a:ext cx="1494476" cy="369332"/>
          </a:xfrm>
          <a:prstGeom prst="rect">
            <a:avLst/>
          </a:prstGeom>
          <a:noFill/>
        </p:spPr>
        <p:txBody>
          <a:bodyPr wrap="square" rtlCol="0">
            <a:spAutoFit/>
          </a:bodyPr>
          <a:lstStyle/>
          <a:p>
            <a:r>
              <a:rPr lang="en-US" dirty="0" err="1" smtClean="0"/>
              <a:t>Elger</a:t>
            </a:r>
            <a:r>
              <a:rPr lang="en-US" dirty="0" smtClean="0"/>
              <a:t> et al. </a:t>
            </a:r>
            <a:endParaRPr lang="en-US" dirty="0"/>
          </a:p>
        </p:txBody>
      </p:sp>
    </p:spTree>
    <p:extLst>
      <p:ext uri="{BB962C8B-B14F-4D97-AF65-F5344CB8AC3E}">
        <p14:creationId xmlns:p14="http://schemas.microsoft.com/office/powerpoint/2010/main" val="3462348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187" y="150125"/>
            <a:ext cx="7886700" cy="1325563"/>
          </a:xfrm>
        </p:spPr>
        <p:txBody>
          <a:bodyPr/>
          <a:lstStyle/>
          <a:p>
            <a:r>
              <a:rPr lang="en-US" dirty="0" smtClean="0"/>
              <a:t>Writing Prompts and Outcomes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24089444"/>
              </p:ext>
            </p:extLst>
          </p:nvPr>
        </p:nvGraphicFramePr>
        <p:xfrm>
          <a:off x="680913" y="1210735"/>
          <a:ext cx="8188655" cy="5510741"/>
        </p:xfrm>
        <a:graphic>
          <a:graphicData uri="http://schemas.openxmlformats.org/drawingml/2006/table">
            <a:tbl>
              <a:tblPr firstRow="1" bandRow="1">
                <a:tableStyleId>{073A0DAA-6AF3-43AB-8588-CEC1D06C72B9}</a:tableStyleId>
              </a:tblPr>
              <a:tblGrid>
                <a:gridCol w="2279177"/>
                <a:gridCol w="1705970"/>
                <a:gridCol w="4203508"/>
              </a:tblGrid>
              <a:tr h="420581">
                <a:tc>
                  <a:txBody>
                    <a:bodyPr/>
                    <a:lstStyle/>
                    <a:p>
                      <a:r>
                        <a:rPr lang="en-US" sz="1600" dirty="0" smtClean="0"/>
                        <a:t>Writing prompt</a:t>
                      </a:r>
                      <a:r>
                        <a:rPr lang="en-US" sz="1600" baseline="0" dirty="0" smtClean="0"/>
                        <a:t> </a:t>
                      </a:r>
                      <a:r>
                        <a:rPr lang="en-US" sz="1600" dirty="0" smtClean="0"/>
                        <a:t>type</a:t>
                      </a:r>
                      <a:endParaRPr lang="en-US" sz="1600" dirty="0"/>
                    </a:p>
                  </a:txBody>
                  <a:tcPr/>
                </a:tc>
                <a:tc>
                  <a:txBody>
                    <a:bodyPr/>
                    <a:lstStyle/>
                    <a:p>
                      <a:r>
                        <a:rPr lang="en-US" sz="1600" dirty="0" smtClean="0"/>
                        <a:t>ABET outcomes</a:t>
                      </a:r>
                      <a:endParaRPr lang="en-US" sz="1600" dirty="0"/>
                    </a:p>
                  </a:txBody>
                  <a:tcPr/>
                </a:tc>
                <a:tc>
                  <a:txBody>
                    <a:bodyPr/>
                    <a:lstStyle/>
                    <a:p>
                      <a:r>
                        <a:rPr lang="en-US" sz="1600" dirty="0" smtClean="0"/>
                        <a:t>Curricular/embedded outcomes (AACU)</a:t>
                      </a:r>
                      <a:endParaRPr lang="en-US" sz="1600" dirty="0"/>
                    </a:p>
                  </a:txBody>
                  <a:tcPr/>
                </a:tc>
              </a:tr>
              <a:tr h="757946">
                <a:tc>
                  <a:txBody>
                    <a:bodyPr/>
                    <a:lstStyle/>
                    <a:p>
                      <a:r>
                        <a:rPr lang="en-US" sz="1600" dirty="0" smtClean="0"/>
                        <a:t>Explain-a-Problem</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a, b, e, </a:t>
                      </a:r>
                      <a:r>
                        <a:rPr lang="en-US" sz="1600" b="1" dirty="0" smtClean="0">
                          <a:effectLst/>
                        </a:rPr>
                        <a:t>g</a:t>
                      </a:r>
                      <a:endParaRPr lang="en-US" sz="1600" b="1" dirty="0" smtClean="0">
                        <a:effectLst/>
                        <a:latin typeface="Times New Roman"/>
                        <a:ea typeface="Calibri"/>
                        <a:cs typeface="Times New Roman"/>
                      </a:endParaRPr>
                    </a:p>
                  </a:txBody>
                  <a:tcPr/>
                </a:tc>
                <a:tc>
                  <a:txBody>
                    <a:bodyPr/>
                    <a:lstStyle/>
                    <a:p>
                      <a:pPr marL="285750" marR="0" indent="-285750">
                        <a:spcBef>
                          <a:spcPts val="0"/>
                        </a:spcBef>
                        <a:spcAft>
                          <a:spcPts val="0"/>
                        </a:spcAft>
                        <a:buFont typeface="Calibri" panose="020F0502020204030204" pitchFamily="34" charset="0"/>
                        <a:buChar char="―"/>
                      </a:pPr>
                      <a:r>
                        <a:rPr lang="en-US" sz="1600" dirty="0" smtClean="0">
                          <a:effectLst/>
                        </a:rPr>
                        <a:t>Knowledge</a:t>
                      </a:r>
                    </a:p>
                    <a:p>
                      <a:pPr marL="285750" marR="0" indent="-285750">
                        <a:spcBef>
                          <a:spcPts val="0"/>
                        </a:spcBef>
                        <a:spcAft>
                          <a:spcPts val="0"/>
                        </a:spcAft>
                        <a:buFont typeface="Calibri" panose="020F0502020204030204" pitchFamily="34" charset="0"/>
                        <a:buChar char="―"/>
                      </a:pPr>
                      <a:r>
                        <a:rPr lang="en-US" sz="1600" dirty="0" smtClean="0">
                          <a:effectLst/>
                        </a:rPr>
                        <a:t>Inquiry and analysis</a:t>
                      </a:r>
                    </a:p>
                    <a:p>
                      <a:pPr marL="285750" marR="0" indent="-285750">
                        <a:spcBef>
                          <a:spcPts val="0"/>
                        </a:spcBef>
                        <a:spcAft>
                          <a:spcPts val="0"/>
                        </a:spcAft>
                        <a:buFont typeface="Calibri" panose="020F0502020204030204" pitchFamily="34" charset="0"/>
                        <a:buChar char="―"/>
                      </a:pPr>
                      <a:r>
                        <a:rPr lang="en-US" sz="1600" b="1" dirty="0" smtClean="0">
                          <a:effectLst/>
                        </a:rPr>
                        <a:t>Written communication</a:t>
                      </a:r>
                    </a:p>
                  </a:txBody>
                  <a:tcPr/>
                </a:tc>
              </a:tr>
              <a:tr h="982522">
                <a:tc>
                  <a:txBody>
                    <a:bodyPr/>
                    <a:lstStyle/>
                    <a:p>
                      <a:r>
                        <a:rPr lang="en-US" sz="1600" dirty="0" smtClean="0"/>
                        <a:t>Real World Example</a:t>
                      </a:r>
                      <a:endParaRPr lang="en-US" sz="1600" dirty="0"/>
                    </a:p>
                  </a:txBody>
                  <a:tcPr/>
                </a:tc>
                <a:tc>
                  <a:txBody>
                    <a:bodyPr/>
                    <a:lstStyle/>
                    <a:p>
                      <a:r>
                        <a:rPr lang="en-US" sz="1600" b="1" dirty="0" err="1" smtClean="0"/>
                        <a:t>g</a:t>
                      </a:r>
                      <a:r>
                        <a:rPr lang="en-US" sz="1600" dirty="0" err="1" smtClean="0"/>
                        <a:t>,h,i,j</a:t>
                      </a:r>
                      <a:endParaRPr lang="en-US" sz="1600" dirty="0"/>
                    </a:p>
                  </a:txBody>
                  <a:tcPr/>
                </a:tc>
                <a:tc>
                  <a:txBody>
                    <a:bodyPr/>
                    <a:lstStyle/>
                    <a:p>
                      <a:pPr marL="285750" marR="0" indent="-285750">
                        <a:spcBef>
                          <a:spcPts val="0"/>
                        </a:spcBef>
                        <a:spcAft>
                          <a:spcPts val="0"/>
                        </a:spcAft>
                        <a:buFont typeface="Calibri" panose="020F0502020204030204" pitchFamily="34" charset="0"/>
                        <a:buChar char="―"/>
                      </a:pPr>
                      <a:r>
                        <a:rPr lang="en-US" sz="1600" dirty="0" smtClean="0">
                          <a:effectLst/>
                        </a:rPr>
                        <a:t>Knowledge</a:t>
                      </a:r>
                    </a:p>
                    <a:p>
                      <a:pPr marL="285750" marR="0" indent="-285750">
                        <a:spcBef>
                          <a:spcPts val="0"/>
                        </a:spcBef>
                        <a:spcAft>
                          <a:spcPts val="0"/>
                        </a:spcAft>
                        <a:buFont typeface="Calibri" panose="020F0502020204030204" pitchFamily="34" charset="0"/>
                        <a:buChar char="―"/>
                      </a:pPr>
                      <a:r>
                        <a:rPr lang="en-US" sz="1600" dirty="0" smtClean="0">
                          <a:effectLst/>
                        </a:rPr>
                        <a:t>Inquiry and analysis</a:t>
                      </a:r>
                    </a:p>
                    <a:p>
                      <a:pPr marL="285750" marR="0" indent="-285750">
                        <a:spcBef>
                          <a:spcPts val="0"/>
                        </a:spcBef>
                        <a:spcAft>
                          <a:spcPts val="0"/>
                        </a:spcAft>
                        <a:buFont typeface="Calibri" panose="020F0502020204030204" pitchFamily="34" charset="0"/>
                        <a:buChar char="―"/>
                      </a:pPr>
                      <a:r>
                        <a:rPr lang="en-US" sz="1600" b="1" dirty="0" smtClean="0">
                          <a:effectLst/>
                        </a:rPr>
                        <a:t>Written communication</a:t>
                      </a:r>
                    </a:p>
                    <a:p>
                      <a:pPr marL="285750" marR="0" indent="-285750">
                        <a:spcBef>
                          <a:spcPts val="0"/>
                        </a:spcBef>
                        <a:spcAft>
                          <a:spcPts val="0"/>
                        </a:spcAft>
                        <a:buFont typeface="Calibri" panose="020F0502020204030204" pitchFamily="34" charset="0"/>
                        <a:buChar char="―"/>
                      </a:pPr>
                      <a:r>
                        <a:rPr lang="en-US" sz="1600" dirty="0" smtClean="0">
                          <a:effectLst/>
                        </a:rPr>
                        <a:t>Synthesis</a:t>
                      </a:r>
                      <a:endParaRPr lang="en-US" sz="1600" dirty="0" smtClean="0">
                        <a:effectLst/>
                        <a:latin typeface="Times New Roman"/>
                        <a:ea typeface="Calibri"/>
                        <a:cs typeface="Times New Roman"/>
                      </a:endParaRPr>
                    </a:p>
                  </a:txBody>
                  <a:tcPr/>
                </a:tc>
              </a:tr>
              <a:tr h="757946">
                <a:tc>
                  <a:txBody>
                    <a:bodyPr/>
                    <a:lstStyle/>
                    <a:p>
                      <a:r>
                        <a:rPr lang="en-US" sz="1600" dirty="0" smtClean="0"/>
                        <a:t>Definition</a:t>
                      </a:r>
                      <a:endParaRPr lang="en-US" sz="1600" dirty="0"/>
                    </a:p>
                  </a:txBody>
                  <a:tcPr/>
                </a:tc>
                <a:tc>
                  <a:txBody>
                    <a:bodyPr/>
                    <a:lstStyle/>
                    <a:p>
                      <a:r>
                        <a:rPr lang="en-US" sz="1600" dirty="0" err="1" smtClean="0"/>
                        <a:t>e,</a:t>
                      </a:r>
                      <a:r>
                        <a:rPr lang="en-US" sz="1600" b="1" dirty="0" err="1" smtClean="0"/>
                        <a:t>g</a:t>
                      </a:r>
                      <a:endParaRPr lang="en-US" sz="16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Knowledge</a:t>
                      </a:r>
                    </a:p>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600" dirty="0" smtClean="0">
                          <a:effectLst/>
                        </a:rPr>
                        <a:t>Information</a:t>
                      </a:r>
                      <a:r>
                        <a:rPr lang="en-US" sz="1600" baseline="0" dirty="0" smtClean="0">
                          <a:effectLst/>
                        </a:rPr>
                        <a:t> literacy</a:t>
                      </a:r>
                    </a:p>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600" b="1" dirty="0" smtClean="0">
                          <a:effectLst/>
                        </a:rPr>
                        <a:t>Written communication</a:t>
                      </a:r>
                    </a:p>
                  </a:txBody>
                  <a:tcPr/>
                </a:tc>
              </a:tr>
              <a:tr h="982522">
                <a:tc>
                  <a:txBody>
                    <a:bodyPr/>
                    <a:lstStyle/>
                    <a:p>
                      <a:r>
                        <a:rPr lang="en-US" sz="1600" dirty="0" smtClean="0"/>
                        <a:t>Explanation of a concept</a:t>
                      </a:r>
                      <a:endParaRPr lang="en-US" sz="1600" dirty="0"/>
                    </a:p>
                  </a:txBody>
                  <a:tcPr/>
                </a:tc>
                <a:tc>
                  <a:txBody>
                    <a:bodyPr/>
                    <a:lstStyle/>
                    <a:p>
                      <a:r>
                        <a:rPr lang="en-US" sz="1600" b="1" dirty="0" err="1" smtClean="0"/>
                        <a:t>g</a:t>
                      </a:r>
                      <a:r>
                        <a:rPr lang="en-US" sz="1600" dirty="0" err="1" smtClean="0"/>
                        <a:t>,h,j</a:t>
                      </a:r>
                      <a:endParaRPr lang="en-US" sz="1600" dirty="0"/>
                    </a:p>
                  </a:txBody>
                  <a:tcPr/>
                </a:tc>
                <a:tc>
                  <a:txBody>
                    <a:bodyPr/>
                    <a:lstStyle/>
                    <a:p>
                      <a:pPr marL="285750" marR="0" indent="-285750">
                        <a:spcBef>
                          <a:spcPts val="0"/>
                        </a:spcBef>
                        <a:spcAft>
                          <a:spcPts val="0"/>
                        </a:spcAft>
                        <a:buFont typeface="Calibri" panose="020F0502020204030204" pitchFamily="34" charset="0"/>
                        <a:buChar char="―"/>
                      </a:pPr>
                      <a:r>
                        <a:rPr lang="en-US" sz="1600" dirty="0" smtClean="0">
                          <a:effectLst/>
                        </a:rPr>
                        <a:t>Knowledge</a:t>
                      </a:r>
                    </a:p>
                    <a:p>
                      <a:pPr marL="285750" marR="0" indent="-285750">
                        <a:spcBef>
                          <a:spcPts val="0"/>
                        </a:spcBef>
                        <a:spcAft>
                          <a:spcPts val="0"/>
                        </a:spcAft>
                        <a:buFont typeface="Calibri" panose="020F0502020204030204" pitchFamily="34" charset="0"/>
                        <a:buChar char="―"/>
                      </a:pPr>
                      <a:r>
                        <a:rPr lang="en-US" sz="1600" dirty="0" smtClean="0">
                          <a:effectLst/>
                        </a:rPr>
                        <a:t>Inquiry and analysis</a:t>
                      </a:r>
                    </a:p>
                    <a:p>
                      <a:pPr marL="285750" marR="0" indent="-285750">
                        <a:spcBef>
                          <a:spcPts val="0"/>
                        </a:spcBef>
                        <a:spcAft>
                          <a:spcPts val="0"/>
                        </a:spcAft>
                        <a:buFont typeface="Calibri" panose="020F0502020204030204" pitchFamily="34" charset="0"/>
                        <a:buChar char="―"/>
                      </a:pPr>
                      <a:r>
                        <a:rPr lang="en-US" sz="1600" b="1" dirty="0" smtClean="0">
                          <a:effectLst/>
                        </a:rPr>
                        <a:t>Written communication</a:t>
                      </a:r>
                    </a:p>
                    <a:p>
                      <a:pPr marL="285750" marR="0" indent="-285750">
                        <a:spcBef>
                          <a:spcPts val="0"/>
                        </a:spcBef>
                        <a:spcAft>
                          <a:spcPts val="0"/>
                        </a:spcAft>
                        <a:buFont typeface="Calibri" panose="020F0502020204030204" pitchFamily="34" charset="0"/>
                        <a:buChar char="―"/>
                      </a:pPr>
                      <a:r>
                        <a:rPr lang="en-US" sz="1600" dirty="0" smtClean="0">
                          <a:effectLst/>
                        </a:rPr>
                        <a:t>Synthesis</a:t>
                      </a:r>
                      <a:endParaRPr lang="en-US" sz="1600" dirty="0" smtClean="0">
                        <a:effectLst/>
                        <a:latin typeface="Times New Roman"/>
                        <a:ea typeface="Calibri"/>
                        <a:cs typeface="Times New Roman"/>
                      </a:endParaRPr>
                    </a:p>
                  </a:txBody>
                  <a:tcPr/>
                </a:tc>
              </a:tr>
              <a:tr h="1207099">
                <a:tc>
                  <a:txBody>
                    <a:bodyPr/>
                    <a:lstStyle/>
                    <a:p>
                      <a:r>
                        <a:rPr lang="en-US" sz="1600" dirty="0" smtClean="0"/>
                        <a:t>Identification of a concept</a:t>
                      </a:r>
                      <a:endParaRPr lang="en-US" sz="1600" dirty="0"/>
                    </a:p>
                  </a:txBody>
                  <a:tcPr/>
                </a:tc>
                <a:tc>
                  <a:txBody>
                    <a:bodyPr/>
                    <a:lstStyle/>
                    <a:p>
                      <a:r>
                        <a:rPr lang="en-US" sz="1600" b="1" dirty="0" err="1" smtClean="0"/>
                        <a:t>g</a:t>
                      </a:r>
                      <a:r>
                        <a:rPr lang="en-US" sz="1600" dirty="0" err="1" smtClean="0"/>
                        <a:t>,h,j</a:t>
                      </a:r>
                      <a:endParaRPr lang="en-US" sz="1600" dirty="0"/>
                    </a:p>
                  </a:txBody>
                  <a:tcPr/>
                </a:tc>
                <a:tc>
                  <a:txBody>
                    <a:bodyPr/>
                    <a:lstStyle/>
                    <a:p>
                      <a:pPr marL="285750" marR="0" indent="-285750">
                        <a:spcBef>
                          <a:spcPts val="0"/>
                        </a:spcBef>
                        <a:spcAft>
                          <a:spcPts val="0"/>
                        </a:spcAft>
                        <a:buFont typeface="Calibri" panose="020F0502020204030204" pitchFamily="34" charset="0"/>
                        <a:buChar char="―"/>
                      </a:pPr>
                      <a:r>
                        <a:rPr lang="en-US" sz="1600" dirty="0" smtClean="0">
                          <a:effectLst/>
                        </a:rPr>
                        <a:t>Knowledge</a:t>
                      </a:r>
                    </a:p>
                    <a:p>
                      <a:pPr marL="285750" marR="0" indent="-285750">
                        <a:spcBef>
                          <a:spcPts val="0"/>
                        </a:spcBef>
                        <a:spcAft>
                          <a:spcPts val="0"/>
                        </a:spcAft>
                        <a:buFont typeface="Calibri" panose="020F0502020204030204" pitchFamily="34" charset="0"/>
                        <a:buChar char="―"/>
                      </a:pPr>
                      <a:r>
                        <a:rPr lang="en-US" sz="1600" dirty="0" smtClean="0">
                          <a:effectLst/>
                        </a:rPr>
                        <a:t>Inquiry and analysis</a:t>
                      </a:r>
                    </a:p>
                    <a:p>
                      <a:pPr marL="285750" marR="0" indent="-285750">
                        <a:spcBef>
                          <a:spcPts val="0"/>
                        </a:spcBef>
                        <a:spcAft>
                          <a:spcPts val="0"/>
                        </a:spcAft>
                        <a:buFont typeface="Calibri" panose="020F0502020204030204" pitchFamily="34" charset="0"/>
                        <a:buChar char="―"/>
                      </a:pPr>
                      <a:r>
                        <a:rPr lang="en-US" sz="1600" b="1" dirty="0" smtClean="0">
                          <a:effectLst/>
                        </a:rPr>
                        <a:t>Written communication</a:t>
                      </a:r>
                    </a:p>
                    <a:p>
                      <a:pPr marL="285750" marR="0" indent="-285750">
                        <a:spcBef>
                          <a:spcPts val="0"/>
                        </a:spcBef>
                        <a:spcAft>
                          <a:spcPts val="0"/>
                        </a:spcAft>
                        <a:buFont typeface="Calibri" panose="020F0502020204030204" pitchFamily="34" charset="0"/>
                        <a:buChar char="―"/>
                      </a:pPr>
                      <a:r>
                        <a:rPr lang="en-US" sz="1600" dirty="0" smtClean="0">
                          <a:effectLst/>
                          <a:latin typeface="+mn-lt"/>
                        </a:rPr>
                        <a:t>Synthesis</a:t>
                      </a:r>
                    </a:p>
                    <a:p>
                      <a:pPr marL="285750" marR="0" indent="-285750">
                        <a:spcBef>
                          <a:spcPts val="0"/>
                        </a:spcBef>
                        <a:spcAft>
                          <a:spcPts val="0"/>
                        </a:spcAft>
                        <a:buFont typeface="Calibri" panose="020F0502020204030204" pitchFamily="34" charset="0"/>
                        <a:buChar char="―"/>
                      </a:pPr>
                      <a:r>
                        <a:rPr lang="en-US" sz="1600" dirty="0" smtClean="0">
                          <a:effectLst/>
                          <a:latin typeface="+mn-lt"/>
                          <a:ea typeface="Calibri"/>
                          <a:cs typeface="Times New Roman"/>
                        </a:rPr>
                        <a:t>Critical</a:t>
                      </a:r>
                      <a:r>
                        <a:rPr lang="en-US" sz="1600" baseline="0" dirty="0" smtClean="0">
                          <a:effectLst/>
                          <a:latin typeface="+mn-lt"/>
                          <a:ea typeface="Calibri"/>
                          <a:cs typeface="Times New Roman"/>
                        </a:rPr>
                        <a:t> thinking</a:t>
                      </a:r>
                      <a:endParaRPr lang="en-US" sz="1600" dirty="0" smtClean="0">
                        <a:effectLst/>
                        <a:latin typeface="+mn-lt"/>
                        <a:ea typeface="Calibri"/>
                        <a:cs typeface="Times New Roman"/>
                      </a:endParaRPr>
                    </a:p>
                  </a:txBody>
                  <a:tcPr/>
                </a:tc>
              </a:tr>
            </a:tbl>
          </a:graphicData>
        </a:graphic>
      </p:graphicFrame>
      <p:sp>
        <p:nvSpPr>
          <p:cNvPr id="4" name="Slide Number Placeholder 3"/>
          <p:cNvSpPr>
            <a:spLocks noGrp="1"/>
          </p:cNvSpPr>
          <p:nvPr>
            <p:ph type="sldNum" sz="quarter" idx="12"/>
          </p:nvPr>
        </p:nvSpPr>
        <p:spPr/>
        <p:txBody>
          <a:bodyPr/>
          <a:lstStyle/>
          <a:p>
            <a:fld id="{6CE0BC77-38E2-410C-AE8D-EB09C624358D}" type="slidenum">
              <a:rPr lang="en-US" smtClean="0"/>
              <a:t>7</a:t>
            </a:fld>
            <a:endParaRPr lang="en-US"/>
          </a:p>
        </p:txBody>
      </p:sp>
      <p:sp>
        <p:nvSpPr>
          <p:cNvPr id="6" name="Rounded Rectangular Callout 5"/>
          <p:cNvSpPr/>
          <p:nvPr/>
        </p:nvSpPr>
        <p:spPr>
          <a:xfrm>
            <a:off x="1472485" y="5805441"/>
            <a:ext cx="1939455" cy="916035"/>
          </a:xfrm>
          <a:prstGeom prst="wedgeRoundRectCallout">
            <a:avLst>
              <a:gd name="adj1" fmla="val 28863"/>
              <a:gd name="adj2" fmla="val -66842"/>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69"/>
            <a:r>
              <a:rPr lang="en-US" dirty="0">
                <a:solidFill>
                  <a:schemeClr val="bg1"/>
                </a:solidFill>
              </a:rPr>
              <a:t>(g) an ability to communicate effectively </a:t>
            </a:r>
          </a:p>
        </p:txBody>
      </p:sp>
    </p:spTree>
    <p:extLst>
      <p:ext uri="{BB962C8B-B14F-4D97-AF65-F5344CB8AC3E}">
        <p14:creationId xmlns:p14="http://schemas.microsoft.com/office/powerpoint/2010/main" val="626852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writing questions and prompts</a:t>
            </a:r>
            <a:endParaRPr lang="en-US" dirty="0"/>
          </a:p>
        </p:txBody>
      </p:sp>
      <p:sp>
        <p:nvSpPr>
          <p:cNvPr id="3" name="Content Placeholder 2"/>
          <p:cNvSpPr>
            <a:spLocks noGrp="1"/>
          </p:cNvSpPr>
          <p:nvPr>
            <p:ph idx="1"/>
          </p:nvPr>
        </p:nvSpPr>
        <p:spPr>
          <a:xfrm>
            <a:off x="628649" y="1825625"/>
            <a:ext cx="8441209" cy="4351338"/>
          </a:xfrm>
        </p:spPr>
        <p:txBody>
          <a:bodyPr>
            <a:normAutofit/>
          </a:bodyPr>
          <a:lstStyle/>
          <a:p>
            <a:r>
              <a:rPr lang="en-US" b="1" dirty="0" smtClean="0"/>
              <a:t>Explain-a-problem</a:t>
            </a:r>
            <a:r>
              <a:rPr lang="en-US" b="1" baseline="30000" dirty="0" smtClean="0"/>
              <a:t>1</a:t>
            </a:r>
            <a:r>
              <a:rPr lang="en-US" dirty="0" smtClean="0"/>
              <a:t> (</a:t>
            </a:r>
            <a:r>
              <a:rPr lang="en-US" dirty="0" err="1" smtClean="0"/>
              <a:t>Cengel</a:t>
            </a:r>
            <a:r>
              <a:rPr lang="en-US" dirty="0" smtClean="0"/>
              <a:t> &amp; </a:t>
            </a:r>
            <a:r>
              <a:rPr lang="en-US" dirty="0" err="1" smtClean="0"/>
              <a:t>Cimbala</a:t>
            </a:r>
            <a:r>
              <a:rPr lang="en-US" dirty="0" smtClean="0"/>
              <a:t> 5-51, White </a:t>
            </a:r>
            <a:r>
              <a:rPr lang="en-US" dirty="0"/>
              <a:t>3.46</a:t>
            </a:r>
            <a:r>
              <a:rPr lang="en-US" dirty="0" smtClean="0"/>
              <a:t>)</a:t>
            </a:r>
          </a:p>
        </p:txBody>
      </p:sp>
      <p:sp>
        <p:nvSpPr>
          <p:cNvPr id="4" name="Slide Number Placeholder 3"/>
          <p:cNvSpPr>
            <a:spLocks noGrp="1"/>
          </p:cNvSpPr>
          <p:nvPr>
            <p:ph type="sldNum" sz="quarter" idx="12"/>
          </p:nvPr>
        </p:nvSpPr>
        <p:spPr/>
        <p:txBody>
          <a:bodyPr/>
          <a:lstStyle/>
          <a:p>
            <a:fld id="{6CE0BC77-38E2-410C-AE8D-EB09C624358D}" type="slidenum">
              <a:rPr lang="en-US" smtClean="0"/>
              <a:t>8</a:t>
            </a:fld>
            <a:endParaRPr lang="en-US"/>
          </a:p>
        </p:txBody>
      </p:sp>
      <p:sp>
        <p:nvSpPr>
          <p:cNvPr id="5" name="Rectangle 4"/>
          <p:cNvSpPr/>
          <p:nvPr/>
        </p:nvSpPr>
        <p:spPr>
          <a:xfrm>
            <a:off x="1588608" y="6186883"/>
            <a:ext cx="6808573" cy="369332"/>
          </a:xfrm>
          <a:prstGeom prst="rect">
            <a:avLst/>
          </a:prstGeom>
        </p:spPr>
        <p:txBody>
          <a:bodyPr wrap="square">
            <a:spAutoFit/>
          </a:bodyPr>
          <a:lstStyle/>
          <a:p>
            <a:r>
              <a:rPr lang="en-US" baseline="30000" dirty="0" smtClean="0"/>
              <a:t>1</a:t>
            </a:r>
            <a:r>
              <a:rPr lang="en-US" dirty="0" smtClean="0"/>
              <a:t>Hanson</a:t>
            </a:r>
            <a:r>
              <a:rPr lang="en-US" dirty="0"/>
              <a:t>, J. H. and Williams, J. M. (</a:t>
            </a:r>
            <a:r>
              <a:rPr lang="en-US" dirty="0" smtClean="0"/>
              <a:t>2008, </a:t>
            </a:r>
            <a:r>
              <a:rPr lang="en-US" i="1" dirty="0" smtClean="0"/>
              <a:t>J. Eng. Ed.</a:t>
            </a:r>
            <a:r>
              <a:rPr lang="en-US" dirty="0" smtClean="0"/>
              <a:t>)</a:t>
            </a:r>
            <a:endParaRPr lang="en-US"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90045" y="3815051"/>
            <a:ext cx="5718413" cy="2350452"/>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990044" y="2500890"/>
            <a:ext cx="5718413" cy="1314161"/>
          </a:xfrm>
          <a:prstGeom prst="rect">
            <a:avLst/>
          </a:prstGeom>
        </p:spPr>
      </p:pic>
    </p:spTree>
    <p:extLst>
      <p:ext uri="{BB962C8B-B14F-4D97-AF65-F5344CB8AC3E}">
        <p14:creationId xmlns:p14="http://schemas.microsoft.com/office/powerpoint/2010/main" val="4118509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writing questions and prompts</a:t>
            </a:r>
          </a:p>
        </p:txBody>
      </p:sp>
      <p:sp>
        <p:nvSpPr>
          <p:cNvPr id="3" name="Content Placeholder 2"/>
          <p:cNvSpPr>
            <a:spLocks noGrp="1"/>
          </p:cNvSpPr>
          <p:nvPr>
            <p:ph idx="1"/>
          </p:nvPr>
        </p:nvSpPr>
        <p:spPr/>
        <p:txBody>
          <a:bodyPr/>
          <a:lstStyle/>
          <a:p>
            <a:r>
              <a:rPr lang="en-US" b="1" dirty="0"/>
              <a:t>Real-world-example</a:t>
            </a:r>
            <a:r>
              <a:rPr lang="en-US" dirty="0"/>
              <a:t> </a:t>
            </a:r>
            <a:r>
              <a:rPr lang="en-US" dirty="0" smtClean="0"/>
              <a:t>(Munson 3.1, </a:t>
            </a:r>
            <a:r>
              <a:rPr lang="en-US" dirty="0" err="1" smtClean="0"/>
              <a:t>Cengel</a:t>
            </a:r>
            <a:r>
              <a:rPr lang="en-US" dirty="0" smtClean="0"/>
              <a:t> </a:t>
            </a:r>
            <a:r>
              <a:rPr lang="en-US" dirty="0"/>
              <a:t>&amp; </a:t>
            </a:r>
            <a:r>
              <a:rPr lang="en-US" dirty="0" err="1"/>
              <a:t>Cimbala</a:t>
            </a:r>
            <a:r>
              <a:rPr lang="en-US" dirty="0"/>
              <a:t>, </a:t>
            </a:r>
            <a:r>
              <a:rPr lang="en-US" dirty="0" smtClean="0"/>
              <a:t>5-145)]</a:t>
            </a:r>
            <a:endParaRPr lang="en-US" dirty="0"/>
          </a:p>
          <a:p>
            <a:endParaRPr lang="en-US" dirty="0"/>
          </a:p>
        </p:txBody>
      </p:sp>
      <p:sp>
        <p:nvSpPr>
          <p:cNvPr id="4" name="Slide Number Placeholder 3"/>
          <p:cNvSpPr>
            <a:spLocks noGrp="1"/>
          </p:cNvSpPr>
          <p:nvPr>
            <p:ph type="sldNum" sz="quarter" idx="12"/>
          </p:nvPr>
        </p:nvSpPr>
        <p:spPr/>
        <p:txBody>
          <a:bodyPr/>
          <a:lstStyle/>
          <a:p>
            <a:fld id="{6CE0BC77-38E2-410C-AE8D-EB09C624358D}" type="slidenum">
              <a:rPr lang="en-US" smtClean="0"/>
              <a:t>9</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07827" y="2988860"/>
            <a:ext cx="6805735" cy="1093270"/>
          </a:xfrm>
          <a:prstGeom prst="rect">
            <a:avLst/>
          </a:prstGeom>
        </p:spPr>
      </p:pic>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4000"/>
                    </a14:imgEffect>
                  </a14:imgLayer>
                </a14:imgProps>
              </a:ext>
              <a:ext uri="{28A0092B-C50C-407E-A947-70E740481C1C}">
                <a14:useLocalDpi xmlns:a14="http://schemas.microsoft.com/office/drawing/2010/main"/>
              </a:ext>
            </a:extLst>
          </a:blip>
          <a:srcRect/>
          <a:stretch/>
        </p:blipFill>
        <p:spPr>
          <a:xfrm>
            <a:off x="1285216" y="4112600"/>
            <a:ext cx="6728346" cy="2265529"/>
          </a:xfrm>
          <a:prstGeom prst="rect">
            <a:avLst/>
          </a:prstGeom>
        </p:spPr>
      </p:pic>
    </p:spTree>
    <p:extLst>
      <p:ext uri="{BB962C8B-B14F-4D97-AF65-F5344CB8AC3E}">
        <p14:creationId xmlns:p14="http://schemas.microsoft.com/office/powerpoint/2010/main" val="2273113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EE Pioneers">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4246</TotalTime>
  <Words>2231</Words>
  <Application>Microsoft Office PowerPoint</Application>
  <PresentationFormat>On-screen Show (4:3)</PresentationFormat>
  <Paragraphs>485</Paragraphs>
  <Slides>24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 New Roman</vt:lpstr>
      <vt:lpstr>Wingdings</vt:lpstr>
      <vt:lpstr>Office Theme</vt:lpstr>
      <vt:lpstr>Something to Write Home(work) About: An Analysis of Writing Exercises in Fluid Mechanics Textbooks</vt:lpstr>
      <vt:lpstr>Overview</vt:lpstr>
      <vt:lpstr>Introduction: Learn to Write</vt:lpstr>
      <vt:lpstr>Introduction: Write to Learn</vt:lpstr>
      <vt:lpstr>About our work</vt:lpstr>
      <vt:lpstr>Commonly used fluid mechanics textbooks</vt:lpstr>
      <vt:lpstr>Writing Prompts and Outcomes</vt:lpstr>
      <vt:lpstr>Classification of writing questions and prompts</vt:lpstr>
      <vt:lpstr>Classification of writing questions and prompts</vt:lpstr>
      <vt:lpstr>Classification of writing questions and prompts</vt:lpstr>
      <vt:lpstr>Results: types of writing prompts</vt:lpstr>
      <vt:lpstr>Results: number of writing prompts</vt:lpstr>
      <vt:lpstr>Results: support resources</vt:lpstr>
      <vt:lpstr>Results: support resources</vt:lpstr>
      <vt:lpstr>Conclusions and Next Steps</vt:lpstr>
      <vt:lpstr>Future Work</vt:lpstr>
      <vt:lpstr>Questions? </vt:lpstr>
      <vt:lpstr>Acknowledgements</vt:lpstr>
      <vt:lpstr>Extra slides</vt:lpstr>
      <vt:lpstr>ABET Outcomes</vt:lpstr>
      <vt:lpstr>AACU Outcomes</vt:lpstr>
      <vt:lpstr>The Table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Something to Write Home(work) About: An Analysis of Writing Exercises in Fluid Mechanics Textbooks</dc:title>
  <dc:creator>Natascha Trellinger</dc:creator>
  <cp:lastModifiedBy>Sharp, Harry F</cp:lastModifiedBy>
  <cp:revision>44</cp:revision>
  <dcterms:created xsi:type="dcterms:W3CDTF">2015-05-20T21:26:04Z</dcterms:created>
  <dcterms:modified xsi:type="dcterms:W3CDTF">2015-10-14T21:56:33Z</dcterms:modified>
</cp:coreProperties>
</file>