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84" r:id="rId2"/>
    <p:sldId id="388" r:id="rId3"/>
    <p:sldId id="501" r:id="rId4"/>
    <p:sldId id="502" r:id="rId5"/>
    <p:sldId id="503" r:id="rId6"/>
    <p:sldId id="504" r:id="rId7"/>
    <p:sldId id="488" r:id="rId8"/>
    <p:sldId id="308" r:id="rId9"/>
    <p:sldId id="505" r:id="rId10"/>
    <p:sldId id="506" r:id="rId11"/>
    <p:sldId id="489" r:id="rId12"/>
    <p:sldId id="493" r:id="rId13"/>
    <p:sldId id="507" r:id="rId14"/>
    <p:sldId id="508" r:id="rId15"/>
    <p:sldId id="490" r:id="rId16"/>
    <p:sldId id="414" r:id="rId17"/>
    <p:sldId id="509" r:id="rId18"/>
    <p:sldId id="512" r:id="rId19"/>
    <p:sldId id="510" r:id="rId20"/>
    <p:sldId id="511" r:id="rId21"/>
    <p:sldId id="500" r:id="rId22"/>
    <p:sldId id="498" r:id="rId23"/>
    <p:sldId id="486" r:id="rId24"/>
    <p:sldId id="466" r:id="rId25"/>
  </p:sldIdLst>
  <p:sldSz cx="9144000" cy="6858000" type="screen4x3"/>
  <p:notesSz cx="6858000" cy="9296400"/>
  <p:embeddedFontLst>
    <p:embeddedFont>
      <p:font typeface="新細明體" panose="02020500000000000000" pitchFamily="18" charset="-120"/>
      <p:regular r:id="rId28"/>
    </p:embeddedFont>
    <p:embeddedFont>
      <p:font typeface="宋体" panose="02010600030101010101" pitchFamily="2" charset="-122"/>
      <p:regular r:id="rId29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3300"/>
    <a:srgbClr val="FF0000"/>
    <a:srgbClr val="0000FF"/>
    <a:srgbClr val="00FF00"/>
    <a:srgbClr val="92D050"/>
    <a:srgbClr val="99CCFF"/>
    <a:srgbClr val="3399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5" autoAdjust="0"/>
    <p:restoredTop sz="96774" autoAdjust="0"/>
  </p:normalViewPr>
  <p:slideViewPr>
    <p:cSldViewPr snapToGrid="0">
      <p:cViewPr varScale="1">
        <p:scale>
          <a:sx n="67" d="100"/>
          <a:sy n="67" d="100"/>
        </p:scale>
        <p:origin x="-1554" y="-108"/>
      </p:cViewPr>
      <p:guideLst>
        <p:guide orient="horz" pos="3704"/>
        <p:guide pos="8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97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40A1185B-3A3F-4322-BE2D-BDC26B470C39}" type="datetimeFigureOut">
              <a:rPr lang="en-US"/>
              <a:pPr>
                <a:defRPr/>
              </a:pPr>
              <a:t>6/14/2015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721764FB-2902-43C0-BE2D-B032B85EC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41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fld id="{44917514-3500-49EC-91A5-E69A9E4C3E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50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ECDBF-BD45-47FE-BF2A-19BBA4FABA8A}" type="slidenum">
              <a:rPr lang="en-US" altLang="zh-TW" smtClean="0">
                <a:ea typeface="新細明體" pitchFamily="18" charset="-120"/>
              </a:rPr>
              <a:pPr/>
              <a:t>1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 w="12700"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 w="12700"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9F1600-92FE-44EC-82AE-29A5A3CD2BDA}" type="slidenum">
              <a:rPr lang="en-US" altLang="zh-TW" smtClean="0">
                <a:ea typeface="新細明體" pitchFamily="18" charset="-120"/>
              </a:rPr>
              <a:pPr/>
              <a:t>8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 w="12700"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 w="12700"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新細明體" pitchFamily="18" charset="-12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9E574-3CD0-48F8-9D53-FB6B28770A60}" type="slidenum">
              <a:rPr lang="en-US" altLang="zh-TW" smtClean="0">
                <a:ea typeface="新細明體" pitchFamily="18" charset="-120"/>
              </a:rPr>
              <a:pPr/>
              <a:t>16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363788"/>
            <a:ext cx="8153400" cy="1600200"/>
            <a:chOff x="288" y="1489"/>
            <a:chExt cx="5136" cy="1008"/>
          </a:xfrm>
        </p:grpSpPr>
        <p:sp>
          <p:nvSpPr>
            <p:cNvPr id="5" name="Arc 3"/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charset="-12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charset="-120"/>
              </a:endParaRPr>
            </a:p>
          </p:txBody>
        </p:sp>
        <p:sp>
          <p:nvSpPr>
            <p:cNvPr id="7" name="Arc 5"/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charset="-12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charset="-120"/>
              </a:endParaRPr>
            </a:p>
          </p:txBody>
        </p:sp>
      </p:grpSp>
      <p:sp>
        <p:nvSpPr>
          <p:cNvPr id="4096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EF94-E33F-4FEE-91DB-04320B523C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27020-9BE3-41F6-B452-7F1E487711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7D1AE-0EEA-4609-99AF-53BB89280A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A6231-B923-48A9-96FA-B71D652B3A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EF584-6E67-40E9-A47A-747A84F9C1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5F4ED-6F61-414B-8959-C3C7A90F23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A56C1-11C1-479B-8064-897DFA6010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EA51-1EA7-4D60-AA49-B72609CA69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2272D-77F7-4C3B-800D-80148815D8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9F7D2-0C44-43F6-80D7-1BCEA69EF8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4C0A4-F81B-4F07-A63D-8EAC6DF07C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00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57200" y="992188"/>
            <a:ext cx="8153400" cy="1600200"/>
            <a:chOff x="288" y="625"/>
            <a:chExt cx="5136" cy="1008"/>
          </a:xfrm>
        </p:grpSpPr>
        <p:sp>
          <p:nvSpPr>
            <p:cNvPr id="39939" name="Arc 3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charset="-120"/>
              </a:endParaRPr>
            </a:p>
          </p:txBody>
        </p:sp>
        <p:sp>
          <p:nvSpPr>
            <p:cNvPr id="39940" name="Arc 4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charset="-120"/>
              </a:endParaRPr>
            </a:p>
          </p:txBody>
        </p:sp>
        <p:sp>
          <p:nvSpPr>
            <p:cNvPr id="39941" name="Arc 5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charset="-120"/>
              </a:endParaRPr>
            </a:p>
          </p:txBody>
        </p:sp>
        <p:sp>
          <p:nvSpPr>
            <p:cNvPr id="39942" name="AutoShape 6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charset="-120"/>
              </a:endParaRPr>
            </a:p>
          </p:txBody>
        </p: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9B18B00-947B-4126-BB83-B045A99C2C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59" r:id="rId1"/>
    <p:sldLayoutId id="2147485160" r:id="rId2"/>
    <p:sldLayoutId id="2147485161" r:id="rId3"/>
    <p:sldLayoutId id="2147485162" r:id="rId4"/>
    <p:sldLayoutId id="2147485163" r:id="rId5"/>
    <p:sldLayoutId id="2147485164" r:id="rId6"/>
    <p:sldLayoutId id="2147485165" r:id="rId7"/>
    <p:sldLayoutId id="2147485166" r:id="rId8"/>
    <p:sldLayoutId id="2147485167" r:id="rId9"/>
    <p:sldLayoutId id="2147485168" r:id="rId10"/>
    <p:sldLayoutId id="214748516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99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99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99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99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99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18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18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18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18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18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18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18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宋体" pitchFamily="18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11714"/>
            <a:ext cx="9144000" cy="2173287"/>
          </a:xfrm>
        </p:spPr>
        <p:txBody>
          <a:bodyPr anchor="t"/>
          <a:lstStyle/>
          <a:p>
            <a:r>
              <a:rPr lang="en-AU" sz="4000" dirty="0" smtClean="0"/>
              <a:t>Enhancing Communication Practices through Development of a Departmental Civil Eng. Writing Guide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9101"/>
            <a:ext cx="9144000" cy="117130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AU" sz="2800" dirty="0" smtClean="0">
                <a:solidFill>
                  <a:srgbClr val="FFFFFF"/>
                </a:solidFill>
              </a:rPr>
              <a:t>David </a:t>
            </a:r>
            <a:r>
              <a:rPr lang="en-AU" sz="2800" dirty="0" err="1" smtClean="0">
                <a:solidFill>
                  <a:srgbClr val="FFFFFF"/>
                </a:solidFill>
              </a:rPr>
              <a:t>Saftner</a:t>
            </a:r>
            <a:r>
              <a:rPr lang="en-AU" sz="2800" dirty="0" smtClean="0">
                <a:solidFill>
                  <a:srgbClr val="FFFFFF"/>
                </a:solidFill>
              </a:rPr>
              <a:t>, Mary Christiansen, Adrian Hanson, Jill Jenson, Sara </a:t>
            </a:r>
            <a:r>
              <a:rPr lang="en-AU" sz="2800" dirty="0" err="1" smtClean="0">
                <a:solidFill>
                  <a:srgbClr val="FFFFFF"/>
                </a:solidFill>
              </a:rPr>
              <a:t>Ojard</a:t>
            </a:r>
            <a:r>
              <a:rPr lang="en-AU" sz="2800" dirty="0" smtClean="0">
                <a:solidFill>
                  <a:srgbClr val="FFFFFF"/>
                </a:solidFill>
              </a:rPr>
              <a:t>, Rebecca </a:t>
            </a:r>
            <a:r>
              <a:rPr lang="en-AU" sz="2800" dirty="0" err="1" smtClean="0">
                <a:solidFill>
                  <a:srgbClr val="FFFFFF"/>
                </a:solidFill>
              </a:rPr>
              <a:t>Teasley</a:t>
            </a:r>
            <a:r>
              <a:rPr lang="en-AU" sz="2800" dirty="0" smtClean="0">
                <a:solidFill>
                  <a:srgbClr val="FFFFFF"/>
                </a:solidFill>
              </a:rPr>
              <a:t>, &amp; Emily </a:t>
            </a:r>
            <a:r>
              <a:rPr lang="en-AU" sz="2800" dirty="0" err="1" smtClean="0">
                <a:solidFill>
                  <a:srgbClr val="FFFFFF"/>
                </a:solidFill>
              </a:rPr>
              <a:t>Woster</a:t>
            </a:r>
            <a:endParaRPr lang="en-AU" sz="2800" dirty="0" smtClean="0">
              <a:solidFill>
                <a:srgbClr val="FFFFFF"/>
              </a:solidFill>
            </a:endParaRPr>
          </a:p>
        </p:txBody>
      </p:sp>
      <p:pic>
        <p:nvPicPr>
          <p:cNvPr id="6" name="Picture 5" descr="UMD-Logo_Mar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680" y="5549900"/>
            <a:ext cx="1712572" cy="1144523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5037" y="4999037"/>
            <a:ext cx="1706563" cy="1706563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4800" y="956951"/>
            <a:ext cx="8559799" cy="547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/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General Expectations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Reports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Figures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Tables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Equations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References &amp; Citations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Memorandum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Professional E-mail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Homework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General Grading Rubric</a:t>
            </a:r>
          </a:p>
        </p:txBody>
      </p:sp>
    </p:spTree>
    <p:extLst>
      <p:ext uri="{BB962C8B-B14F-4D97-AF65-F5344CB8AC3E}">
        <p14:creationId xmlns:p14="http://schemas.microsoft.com/office/powerpoint/2010/main" val="409995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85938" y="236538"/>
            <a:ext cx="561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7" tIns="45719" rIns="91437" bIns="45719"/>
          <a:lstStyle/>
          <a:p>
            <a:pPr algn="ctr" defTabSz="1050379">
              <a:spcBef>
                <a:spcPct val="20000"/>
              </a:spcBef>
              <a:buClr>
                <a:schemeClr val="accent2"/>
              </a:buClr>
              <a:buSzPct val="75000"/>
              <a:defRPr/>
            </a:pPr>
            <a:r>
              <a:rPr lang="en-US" sz="4400" dirty="0">
                <a:solidFill>
                  <a:srgbClr val="FFFF00"/>
                </a:solidFill>
                <a:effectLst>
                  <a:outerShdw sx="1000" sy="1000" algn="tl">
                    <a:srgbClr val="000000"/>
                  </a:outerShdw>
                </a:effectLst>
                <a:ea typeface="新細明體" charset="-120"/>
              </a:rPr>
              <a:t>Outline</a:t>
            </a:r>
            <a:endParaRPr lang="en-US" sz="4400" dirty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66812" y="1094132"/>
            <a:ext cx="7904759" cy="532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/>
          <a:p>
            <a:pPr marL="515938" indent="-515938">
              <a:spcAft>
                <a:spcPts val="1800"/>
              </a:spcAft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FFFFFF"/>
                </a:solidFill>
              </a:rPr>
              <a:t>Motivation</a:t>
            </a:r>
            <a:endParaRPr lang="en-US" sz="3500" dirty="0">
              <a:solidFill>
                <a:srgbClr val="FFFFFF"/>
              </a:solidFill>
            </a:endParaRPr>
          </a:p>
          <a:p>
            <a:pPr marL="515938" indent="-515938">
              <a:spcAft>
                <a:spcPts val="1800"/>
              </a:spcAft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FFFFFF"/>
                </a:solidFill>
              </a:rPr>
              <a:t>Development of Writing Guide</a:t>
            </a:r>
            <a:endParaRPr lang="en-US" sz="3500" dirty="0">
              <a:solidFill>
                <a:srgbClr val="FFFFFF"/>
              </a:solidFill>
            </a:endParaRPr>
          </a:p>
          <a:p>
            <a:pPr marL="515938" indent="-515938">
              <a:spcAft>
                <a:spcPts val="1800"/>
              </a:spcAft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FF0000"/>
                </a:solidFill>
              </a:rPr>
              <a:t>Assessment Prior to Use of Writing Guide</a:t>
            </a:r>
          </a:p>
          <a:p>
            <a:pPr marL="515938" indent="-515938">
              <a:spcAft>
                <a:spcPts val="1800"/>
              </a:spcAft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FFFFFF"/>
                </a:solidFill>
              </a:rPr>
              <a:t>Preliminary Assessment Since Paper Deadline</a:t>
            </a:r>
          </a:p>
          <a:p>
            <a:pPr marL="515938" indent="-515938">
              <a:spcAft>
                <a:spcPts val="1800"/>
              </a:spcAft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FFFFFF"/>
                </a:solidFill>
              </a:rPr>
              <a:t>Plans Before Department-Wide Implementation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88" y="232063"/>
            <a:ext cx="7022003" cy="625926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4800" y="956951"/>
            <a:ext cx="8559799" cy="49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/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Introduction to Civil Engineering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Hydraulics &amp; Hydrology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Soil Mechanics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Capstone Design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endParaRPr lang="en-US" sz="2800" dirty="0">
              <a:solidFill>
                <a:srgbClr val="FFFFFF"/>
              </a:solidFill>
            </a:endParaRP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Summary/Conclusion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Technical Content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Data Presentation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Format/Mechanics &amp; Style</a:t>
            </a:r>
          </a:p>
        </p:txBody>
      </p:sp>
    </p:spTree>
    <p:extLst>
      <p:ext uri="{BB962C8B-B14F-4D97-AF65-F5344CB8AC3E}">
        <p14:creationId xmlns:p14="http://schemas.microsoft.com/office/powerpoint/2010/main" val="30084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0" b="8677"/>
          <a:stretch/>
        </p:blipFill>
        <p:spPr>
          <a:xfrm>
            <a:off x="199175" y="380246"/>
            <a:ext cx="8555525" cy="5649362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9802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85938" y="236538"/>
            <a:ext cx="561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7" tIns="45719" rIns="91437" bIns="45719"/>
          <a:lstStyle/>
          <a:p>
            <a:pPr algn="ctr" defTabSz="1050379">
              <a:spcBef>
                <a:spcPct val="20000"/>
              </a:spcBef>
              <a:buClr>
                <a:schemeClr val="accent2"/>
              </a:buClr>
              <a:buSzPct val="75000"/>
              <a:defRPr/>
            </a:pPr>
            <a:r>
              <a:rPr lang="en-US" sz="4400" dirty="0">
                <a:solidFill>
                  <a:srgbClr val="FFFF00"/>
                </a:solidFill>
                <a:effectLst>
                  <a:outerShdw sx="1000" sy="1000" algn="tl">
                    <a:srgbClr val="000000"/>
                  </a:outerShdw>
                </a:effectLst>
                <a:ea typeface="新細明體" charset="-120"/>
              </a:rPr>
              <a:t>Outline</a:t>
            </a:r>
            <a:endParaRPr lang="en-US" sz="4400" dirty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66812" y="1094132"/>
            <a:ext cx="7904759" cy="532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/>
          <a:p>
            <a:pPr marL="515938" indent="-515938">
              <a:spcAft>
                <a:spcPts val="1800"/>
              </a:spcAft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FFFFFF"/>
                </a:solidFill>
              </a:rPr>
              <a:t>Motivation</a:t>
            </a:r>
            <a:endParaRPr lang="en-US" sz="3500" dirty="0">
              <a:solidFill>
                <a:srgbClr val="FFFFFF"/>
              </a:solidFill>
            </a:endParaRPr>
          </a:p>
          <a:p>
            <a:pPr marL="515938" indent="-515938">
              <a:spcAft>
                <a:spcPts val="1800"/>
              </a:spcAft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FFFFFF"/>
                </a:solidFill>
              </a:rPr>
              <a:t>Development of Writing Guide</a:t>
            </a:r>
            <a:endParaRPr lang="en-US" sz="3500" dirty="0">
              <a:solidFill>
                <a:srgbClr val="FFFFFF"/>
              </a:solidFill>
            </a:endParaRPr>
          </a:p>
          <a:p>
            <a:pPr marL="515938" indent="-515938">
              <a:spcAft>
                <a:spcPts val="1800"/>
              </a:spcAft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FFFFFF"/>
                </a:solidFill>
              </a:rPr>
              <a:t>Assessment Prior to Use of Writing Guide</a:t>
            </a:r>
          </a:p>
          <a:p>
            <a:pPr marL="515938" indent="-515938">
              <a:spcAft>
                <a:spcPts val="1800"/>
              </a:spcAft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FF0000"/>
                </a:solidFill>
              </a:rPr>
              <a:t>Preliminary Assessment Since Paper Deadline</a:t>
            </a:r>
          </a:p>
          <a:p>
            <a:pPr marL="515938" indent="-515938">
              <a:spcAft>
                <a:spcPts val="1800"/>
              </a:spcAft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FFFFFF"/>
                </a:solidFill>
              </a:rPr>
              <a:t>Plans Before Department-Wide Implementation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" y="956951"/>
            <a:ext cx="8559799" cy="57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/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Soil Mechanics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9" b="7195"/>
          <a:stretch/>
        </p:blipFill>
        <p:spPr>
          <a:xfrm>
            <a:off x="642797" y="1534992"/>
            <a:ext cx="7686391" cy="5091283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24" y="240735"/>
            <a:ext cx="7773776" cy="6336607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00738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4800" y="956951"/>
            <a:ext cx="8559799" cy="49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/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How did the Writing Guide help you?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What needs to be improved with the Writing Guide?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How did you use the Writing Guide?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At what point(s) in your writing process did you use the Writing Guide?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Please provide any other comments that would be useful as the department prepares the Writing Guide for use across the curriculum. 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04800" y="956951"/>
            <a:ext cx="8559799" cy="547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/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“very structured layout”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“helpful examples”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“rubric was a helpful tool for expectations”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“I hope the writing guide is implemented across the department”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“keep using the writing guide”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“should work the guide in right away”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“would have been nice to have a few years ago”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Writers’ </a:t>
            </a:r>
            <a:r>
              <a:rPr lang="en-US" sz="2800" dirty="0" smtClean="0">
                <a:solidFill>
                  <a:srgbClr val="FFFFFF"/>
                </a:solidFill>
              </a:rPr>
              <a:t>Workshop – specific questions rather than general frustration</a:t>
            </a:r>
          </a:p>
        </p:txBody>
      </p:sp>
    </p:spTree>
    <p:extLst>
      <p:ext uri="{BB962C8B-B14F-4D97-AF65-F5344CB8AC3E}">
        <p14:creationId xmlns:p14="http://schemas.microsoft.com/office/powerpoint/2010/main" val="41698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1166812" y="1094132"/>
            <a:ext cx="7904759" cy="532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/>
          <a:p>
            <a:pPr marL="515938" indent="-515938">
              <a:spcAft>
                <a:spcPts val="1800"/>
              </a:spcAft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FFFFFF"/>
                </a:solidFill>
              </a:rPr>
              <a:t>Motivation</a:t>
            </a:r>
            <a:endParaRPr lang="en-US" sz="3500" dirty="0">
              <a:solidFill>
                <a:srgbClr val="FFFFFF"/>
              </a:solidFill>
            </a:endParaRPr>
          </a:p>
          <a:p>
            <a:pPr marL="515938" indent="-515938">
              <a:spcAft>
                <a:spcPts val="1800"/>
              </a:spcAft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FFFFFF"/>
                </a:solidFill>
              </a:rPr>
              <a:t>Development of Writing Guide</a:t>
            </a:r>
            <a:endParaRPr lang="en-US" sz="3500" dirty="0">
              <a:solidFill>
                <a:srgbClr val="FFFFFF"/>
              </a:solidFill>
            </a:endParaRPr>
          </a:p>
          <a:p>
            <a:pPr marL="515938" indent="-515938">
              <a:spcAft>
                <a:spcPts val="1800"/>
              </a:spcAft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FFFFFF"/>
                </a:solidFill>
              </a:rPr>
              <a:t>Assessment Prior to Use of Writing Guide</a:t>
            </a:r>
          </a:p>
          <a:p>
            <a:pPr marL="515938" indent="-515938">
              <a:spcAft>
                <a:spcPts val="1800"/>
              </a:spcAft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FFFFFF"/>
                </a:solidFill>
              </a:rPr>
              <a:t>Preliminary Assessment Since Paper Deadline</a:t>
            </a:r>
          </a:p>
          <a:p>
            <a:pPr marL="515938" indent="-515938">
              <a:spcAft>
                <a:spcPts val="1800"/>
              </a:spcAft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FFFFFF"/>
                </a:solidFill>
              </a:rPr>
              <a:t>Plans Before Department-Wide Implementation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85938" y="236538"/>
            <a:ext cx="561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7" tIns="45719" rIns="91437" bIns="45719"/>
          <a:lstStyle/>
          <a:p>
            <a:pPr algn="ctr" defTabSz="1050379">
              <a:spcBef>
                <a:spcPct val="20000"/>
              </a:spcBef>
              <a:buClr>
                <a:schemeClr val="accent2"/>
              </a:buClr>
              <a:buSzPct val="75000"/>
              <a:defRPr/>
            </a:pPr>
            <a:r>
              <a:rPr lang="en-US" sz="4400" dirty="0">
                <a:solidFill>
                  <a:srgbClr val="FFFF00"/>
                </a:solidFill>
                <a:effectLst>
                  <a:outerShdw sx="1000" sy="1000" algn="tl">
                    <a:srgbClr val="000000"/>
                  </a:outerShdw>
                </a:effectLst>
                <a:ea typeface="新細明體" charset="-120"/>
              </a:rPr>
              <a:t>Outline</a:t>
            </a:r>
            <a:endParaRPr lang="en-US" sz="4400" dirty="0">
              <a:solidFill>
                <a:srgbClr val="FFFF00"/>
              </a:solidFill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4800" y="956951"/>
            <a:ext cx="8559799" cy="49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/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Clarity</a:t>
            </a:r>
          </a:p>
          <a:p>
            <a:pPr marL="974725" lvl="1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“what data to include in report vs. appendix”</a:t>
            </a:r>
          </a:p>
          <a:p>
            <a:pPr marL="974725" lvl="1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“more clear on what should go in a memo”</a:t>
            </a:r>
            <a:endParaRPr lang="en-US" sz="2800" dirty="0">
              <a:solidFill>
                <a:srgbClr val="FFFFFF"/>
              </a:solidFill>
            </a:endParaRP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Examples</a:t>
            </a:r>
          </a:p>
          <a:p>
            <a:pPr marL="974725" lvl="1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“ASTM reference format”</a:t>
            </a:r>
          </a:p>
          <a:p>
            <a:pPr marL="974725" lvl="1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“how to present example calculations”</a:t>
            </a:r>
          </a:p>
          <a:p>
            <a:pPr marL="974725" lvl="1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“good and bad examples of lab reports”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“format to make guide more ‘user-friendly’”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Faculty experience – course-specific handouts</a:t>
            </a:r>
          </a:p>
        </p:txBody>
      </p:sp>
    </p:spTree>
    <p:extLst>
      <p:ext uri="{BB962C8B-B14F-4D97-AF65-F5344CB8AC3E}">
        <p14:creationId xmlns:p14="http://schemas.microsoft.com/office/powerpoint/2010/main" val="12655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66812" y="1094132"/>
            <a:ext cx="7904759" cy="532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/>
          <a:p>
            <a:pPr marL="515938" indent="-515938">
              <a:spcAft>
                <a:spcPts val="1800"/>
              </a:spcAft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FFFFFF"/>
                </a:solidFill>
              </a:rPr>
              <a:t>Motivation</a:t>
            </a:r>
            <a:endParaRPr lang="en-US" sz="3500" dirty="0">
              <a:solidFill>
                <a:srgbClr val="FFFFFF"/>
              </a:solidFill>
            </a:endParaRPr>
          </a:p>
          <a:p>
            <a:pPr marL="515938" indent="-515938">
              <a:spcAft>
                <a:spcPts val="1800"/>
              </a:spcAft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FFFFFF"/>
                </a:solidFill>
              </a:rPr>
              <a:t>Development of Writing Guide</a:t>
            </a:r>
            <a:endParaRPr lang="en-US" sz="3500" dirty="0">
              <a:solidFill>
                <a:srgbClr val="FFFFFF"/>
              </a:solidFill>
            </a:endParaRPr>
          </a:p>
          <a:p>
            <a:pPr marL="515938" indent="-515938">
              <a:spcAft>
                <a:spcPts val="1800"/>
              </a:spcAft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FFFFFF"/>
                </a:solidFill>
              </a:rPr>
              <a:t>Assessment Prior to Use of Writing Guide</a:t>
            </a:r>
          </a:p>
          <a:p>
            <a:pPr marL="515938" indent="-515938">
              <a:spcAft>
                <a:spcPts val="1800"/>
              </a:spcAft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FFFFFF"/>
                </a:solidFill>
              </a:rPr>
              <a:t>Preliminary Assessment Since Paper Deadline</a:t>
            </a:r>
          </a:p>
          <a:p>
            <a:pPr marL="515938" indent="-515938">
              <a:spcAft>
                <a:spcPts val="1800"/>
              </a:spcAft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FF0000"/>
                </a:solidFill>
              </a:rPr>
              <a:t>Plans Before Department-Wide Implementation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85938" y="236538"/>
            <a:ext cx="561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7" tIns="45719" rIns="91437" bIns="45719"/>
          <a:lstStyle/>
          <a:p>
            <a:pPr algn="ctr" defTabSz="1050379">
              <a:spcBef>
                <a:spcPct val="20000"/>
              </a:spcBef>
              <a:buClr>
                <a:schemeClr val="accent2"/>
              </a:buClr>
              <a:buSzPct val="75000"/>
              <a:defRPr/>
            </a:pPr>
            <a:r>
              <a:rPr lang="en-US" sz="4400" dirty="0">
                <a:solidFill>
                  <a:srgbClr val="FFFF00"/>
                </a:solidFill>
                <a:effectLst>
                  <a:outerShdw sx="1000" sy="1000" algn="tl">
                    <a:srgbClr val="000000"/>
                  </a:outerShdw>
                </a:effectLst>
                <a:ea typeface="新細明體" charset="-120"/>
              </a:rPr>
              <a:t>Outline</a:t>
            </a:r>
            <a:endParaRPr lang="en-US" sz="4400" dirty="0">
              <a:solidFill>
                <a:srgbClr val="FFFF00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000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4800" y="956951"/>
            <a:ext cx="8748665" cy="278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/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Address student feedback (on-going)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Faculty feedback (July, 2015)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Industrial Advisory Board feedback (August, 2015)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endParaRPr lang="en-US" sz="2800" dirty="0">
              <a:solidFill>
                <a:srgbClr val="FFFFFF"/>
              </a:solidFill>
            </a:endParaRP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Implementation across CE curriculum – Fall, 2015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31" y="3878122"/>
            <a:ext cx="7383647" cy="2271891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16324" y="6486465"/>
            <a:ext cx="65024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http://</a:t>
            </a:r>
            <a:r>
              <a:rPr lang="en-US" sz="1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katmichels.com</a:t>
            </a: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/</a:t>
            </a:r>
            <a:r>
              <a:rPr lang="en-US" sz="1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wp</a:t>
            </a: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-content/uploads/2013/08/Snoopy-</a:t>
            </a:r>
            <a:r>
              <a:rPr lang="en-US" sz="1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writing.jpg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85938" y="236538"/>
            <a:ext cx="561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7" tIns="45719" rIns="91437" bIns="45719"/>
          <a:lstStyle/>
          <a:p>
            <a:pPr algn="ctr" defTabSz="1050379">
              <a:spcBef>
                <a:spcPct val="20000"/>
              </a:spcBef>
              <a:buClr>
                <a:schemeClr val="accent2"/>
              </a:buClr>
              <a:buSzPct val="75000"/>
              <a:defRPr/>
            </a:pPr>
            <a:r>
              <a:rPr lang="en-US" sz="4400" dirty="0" smtClean="0">
                <a:solidFill>
                  <a:srgbClr val="FFFF00"/>
                </a:solidFill>
                <a:effectLst>
                  <a:outerShdw sx="1000" sy="1000" algn="tl">
                    <a:srgbClr val="000000"/>
                  </a:outerShdw>
                </a:effectLst>
                <a:ea typeface="新細明體" charset="-120"/>
              </a:rPr>
              <a:t>Summary</a:t>
            </a:r>
            <a:endParaRPr lang="en-US" sz="4400" dirty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4800" y="956951"/>
            <a:ext cx="8559799" cy="547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/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Departmental CE writing guide developed through collaborative CE/Writing Studies effort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endParaRPr lang="en-US" sz="2800" dirty="0" smtClean="0">
              <a:solidFill>
                <a:srgbClr val="FFFFFF"/>
              </a:solidFill>
            </a:endParaRP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Pre-writing guide assessment shows variability in student writing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endParaRPr lang="en-US" sz="2800" dirty="0" smtClean="0">
              <a:solidFill>
                <a:srgbClr val="FFFFFF"/>
              </a:solidFill>
            </a:endParaRP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Writing guide piloted in Spring, 2015</a:t>
            </a:r>
          </a:p>
          <a:p>
            <a:pPr marL="974725" lvl="1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Improved assessment results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endParaRPr lang="en-US" sz="2800" dirty="0" smtClean="0">
              <a:solidFill>
                <a:srgbClr val="FFFFFF"/>
              </a:solidFill>
            </a:endParaRP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Implementation across curriculum in Fall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92100" y="2117725"/>
            <a:ext cx="8534400" cy="85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 algn="ctr">
              <a:lnSpc>
                <a:spcPct val="125000"/>
              </a:lnSpc>
            </a:pPr>
            <a:r>
              <a:rPr lang="en-US" sz="4400" b="1" kern="0" dirty="0" smtClean="0">
                <a:latin typeface="Arial" charset="0"/>
              </a:rPr>
              <a:t>Questions?</a:t>
            </a:r>
            <a:endParaRPr lang="en-US" sz="4400" b="1" kern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95" y="1810693"/>
            <a:ext cx="6662596" cy="4926616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sp>
        <p:nvSpPr>
          <p:cNvPr id="3" name="Oval 2"/>
          <p:cNvSpPr/>
          <p:nvPr/>
        </p:nvSpPr>
        <p:spPr bwMode="auto">
          <a:xfrm>
            <a:off x="1014742" y="4653487"/>
            <a:ext cx="2081544" cy="36213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4800" y="956951"/>
            <a:ext cx="8559799" cy="57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/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ABET assessment</a:t>
            </a:r>
          </a:p>
        </p:txBody>
      </p:sp>
    </p:spTree>
    <p:extLst>
      <p:ext uri="{BB962C8B-B14F-4D97-AF65-F5344CB8AC3E}">
        <p14:creationId xmlns:p14="http://schemas.microsoft.com/office/powerpoint/2010/main" val="24194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04800" y="956951"/>
            <a:ext cx="8559799" cy="170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/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ABET assessment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FFFF"/>
                </a:solidFill>
              </a:rPr>
              <a:t>ASCE</a:t>
            </a:r>
            <a:r>
              <a:rPr lang="en-US" sz="2800" dirty="0" smtClean="0">
                <a:solidFill>
                  <a:srgbClr val="FFFFFF"/>
                </a:solidFill>
              </a:rPr>
              <a:t> Body of Knowledge &amp; industry recommendations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408" y="2127564"/>
            <a:ext cx="3778840" cy="451004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04800" y="956951"/>
            <a:ext cx="8559799" cy="224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/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ABET assessment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FFFF"/>
                </a:solidFill>
              </a:rPr>
              <a:t>ASCE</a:t>
            </a:r>
            <a:r>
              <a:rPr lang="en-US" sz="2800" dirty="0" smtClean="0">
                <a:solidFill>
                  <a:srgbClr val="FFFFFF"/>
                </a:solidFill>
              </a:rPr>
              <a:t> Body of Knowledge &amp; industry recommendations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Faculty experience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029" b="8836"/>
          <a:stretch/>
        </p:blipFill>
        <p:spPr>
          <a:xfrm>
            <a:off x="3929210" y="2948740"/>
            <a:ext cx="5106153" cy="3750241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212" y="6494699"/>
            <a:ext cx="179536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err="1" smtClean="0">
                <a:ln>
                  <a:noFill/>
                </a:ln>
                <a:solidFill>
                  <a:srgbClr val="EDEDED"/>
                </a:solidFill>
                <a:effectLst/>
                <a:uFillTx/>
                <a:latin typeface="Avenir Light"/>
                <a:ea typeface="Avenir Light"/>
                <a:cs typeface="Avenir Light"/>
                <a:sym typeface="Avenir Light"/>
              </a:rPr>
              <a:t>www.phdcomics.com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EDEDED"/>
              </a:solidFill>
              <a:effectLst/>
              <a:uFillTx/>
              <a:latin typeface="Avenir Light"/>
              <a:ea typeface="Avenir Light"/>
              <a:cs typeface="Avenir Light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1931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04800" y="956951"/>
            <a:ext cx="8559799" cy="278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/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ABET assessment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FFFF"/>
                </a:solidFill>
              </a:rPr>
              <a:t>ASCE</a:t>
            </a:r>
            <a:r>
              <a:rPr lang="en-US" sz="2800" dirty="0" smtClean="0">
                <a:solidFill>
                  <a:srgbClr val="FFFFFF"/>
                </a:solidFill>
              </a:rPr>
              <a:t> Body of Knowledge &amp; industry recommendations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Faculty experience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Student feedback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16" y="3342572"/>
            <a:ext cx="5159344" cy="339179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8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85938" y="236538"/>
            <a:ext cx="561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7" tIns="45719" rIns="91437" bIns="45719"/>
          <a:lstStyle/>
          <a:p>
            <a:pPr algn="ctr" defTabSz="1050379">
              <a:spcBef>
                <a:spcPct val="20000"/>
              </a:spcBef>
              <a:buClr>
                <a:schemeClr val="accent2"/>
              </a:buClr>
              <a:buSzPct val="75000"/>
              <a:defRPr/>
            </a:pPr>
            <a:r>
              <a:rPr lang="en-US" sz="4400" dirty="0">
                <a:solidFill>
                  <a:srgbClr val="FFFF00"/>
                </a:solidFill>
                <a:effectLst>
                  <a:outerShdw sx="1000" sy="1000" algn="tl">
                    <a:srgbClr val="000000"/>
                  </a:outerShdw>
                </a:effectLst>
                <a:ea typeface="新細明體" charset="-120"/>
              </a:rPr>
              <a:t>Outline</a:t>
            </a:r>
            <a:endParaRPr lang="en-US" sz="4400" dirty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66812" y="1094132"/>
            <a:ext cx="7904759" cy="532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/>
          <a:p>
            <a:pPr marL="515938" indent="-515938">
              <a:spcAft>
                <a:spcPts val="1800"/>
              </a:spcAft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FFFFFF"/>
                </a:solidFill>
              </a:rPr>
              <a:t>Motivation</a:t>
            </a:r>
            <a:endParaRPr lang="en-US" sz="3500" dirty="0">
              <a:solidFill>
                <a:srgbClr val="FFFFFF"/>
              </a:solidFill>
            </a:endParaRPr>
          </a:p>
          <a:p>
            <a:pPr marL="515938" indent="-515938">
              <a:spcAft>
                <a:spcPts val="1800"/>
              </a:spcAft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FF0000"/>
                </a:solidFill>
              </a:rPr>
              <a:t>Development of Writing Guide</a:t>
            </a:r>
            <a:endParaRPr lang="en-US" sz="3500" dirty="0">
              <a:solidFill>
                <a:srgbClr val="FF0000"/>
              </a:solidFill>
            </a:endParaRPr>
          </a:p>
          <a:p>
            <a:pPr marL="515938" indent="-515938">
              <a:spcAft>
                <a:spcPts val="1800"/>
              </a:spcAft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FFFFFF"/>
                </a:solidFill>
              </a:rPr>
              <a:t>Assessment Prior to Use of Writing Guide</a:t>
            </a:r>
          </a:p>
          <a:p>
            <a:pPr marL="515938" indent="-515938">
              <a:spcAft>
                <a:spcPts val="1800"/>
              </a:spcAft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FFFFFF"/>
                </a:solidFill>
              </a:rPr>
              <a:t>Preliminary Assessment Since Paper Deadline</a:t>
            </a:r>
          </a:p>
          <a:p>
            <a:pPr marL="515938" indent="-515938">
              <a:spcAft>
                <a:spcPts val="1800"/>
              </a:spcAft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3500" dirty="0" smtClean="0">
                <a:solidFill>
                  <a:srgbClr val="FFFFFF"/>
                </a:solidFill>
              </a:rPr>
              <a:t>Plans Before Department-Wide Implementation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42" y="954857"/>
            <a:ext cx="3695700" cy="4857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047842" y="956951"/>
            <a:ext cx="4816757" cy="332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/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University engineering programs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Public organizations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University library reference lists</a:t>
            </a:r>
          </a:p>
          <a:p>
            <a:pPr marL="517525" indent="-517525">
              <a:lnSpc>
                <a:spcPct val="125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47" y="198255"/>
            <a:ext cx="4682462" cy="3077188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2" y="3520295"/>
            <a:ext cx="7767873" cy="314491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5334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35930</TotalTime>
  <Words>490</Words>
  <Application>Microsoft Office PowerPoint</Application>
  <PresentationFormat>On-screen Show (4:3)</PresentationFormat>
  <Paragraphs>108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Avenir Light</vt:lpstr>
      <vt:lpstr>新細明體</vt:lpstr>
      <vt:lpstr>Wingdings</vt:lpstr>
      <vt:lpstr>Times New Roman</vt:lpstr>
      <vt:lpstr>宋体</vt:lpstr>
      <vt:lpstr>Fireball</vt:lpstr>
      <vt:lpstr>Enhancing Communication Practices through Development of a Departmental Civil Eng. Writing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Effective PowerPoint Presentations</dc:title>
  <dc:creator>Dave</dc:creator>
  <cp:lastModifiedBy>user</cp:lastModifiedBy>
  <cp:revision>740</cp:revision>
  <dcterms:modified xsi:type="dcterms:W3CDTF">2015-06-15T14:33:42Z</dcterms:modified>
</cp:coreProperties>
</file>