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66" r:id="rId4"/>
    <p:sldId id="288" r:id="rId5"/>
    <p:sldId id="277" r:id="rId6"/>
    <p:sldId id="274" r:id="rId7"/>
    <p:sldId id="293" r:id="rId8"/>
    <p:sldId id="299" r:id="rId9"/>
    <p:sldId id="278" r:id="rId10"/>
    <p:sldId id="280" r:id="rId11"/>
    <p:sldId id="281" r:id="rId12"/>
    <p:sldId id="282" r:id="rId13"/>
    <p:sldId id="283" r:id="rId14"/>
    <p:sldId id="300" r:id="rId15"/>
    <p:sldId id="301" r:id="rId16"/>
    <p:sldId id="302" r:id="rId17"/>
    <p:sldId id="289" r:id="rId18"/>
    <p:sldId id="303" r:id="rId19"/>
    <p:sldId id="275" r:id="rId20"/>
    <p:sldId id="276" r:id="rId21"/>
    <p:sldId id="286" r:id="rId22"/>
    <p:sldId id="292" r:id="rId23"/>
    <p:sldId id="298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6421"/>
    <a:srgbClr val="FDA227"/>
    <a:srgbClr val="3F0E6D"/>
    <a:srgbClr val="52237F"/>
    <a:srgbClr val="330066"/>
    <a:srgbClr val="FF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-486" y="-90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2A79ED2-AE12-1A42-8126-DC298908084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FDDBE45-B712-9A47-973F-C18CFBBF3D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425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25C5-6E57-47C2-9C1F-D07E258784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25C5-6E57-47C2-9C1F-D07E258784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25C5-6E57-47C2-9C1F-D07E258784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25C5-6E57-47C2-9C1F-D07E258784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DBE45-B712-9A47-973F-C18CFBBF3DF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9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2325" y="147743"/>
            <a:ext cx="1639430" cy="6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1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2325" y="147743"/>
            <a:ext cx="1639430" cy="6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79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040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86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208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12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56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2325" y="147743"/>
            <a:ext cx="1639430" cy="6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65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2325" y="147743"/>
            <a:ext cx="1639430" cy="6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34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2325" y="147743"/>
            <a:ext cx="1639430" cy="6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29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5B47BFC-762A-124A-8085-388D3F98DC0B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31347D39-E9F8-5944-AD1A-BCB849EFB6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42325" y="147743"/>
            <a:ext cx="1639430" cy="6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13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417" y="4383452"/>
            <a:ext cx="769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radeGothic BoldTwo"/>
              </a:rPr>
              <a:t>Minding the </a:t>
            </a:r>
            <a:r>
              <a:rPr lang="en-US" sz="4800" b="1" dirty="0" smtClean="0">
                <a:solidFill>
                  <a:schemeClr val="bg1"/>
                </a:solidFill>
                <a:latin typeface="TradeGothic BoldTwo"/>
              </a:rPr>
              <a:t>Gap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291" y="5416913"/>
            <a:ext cx="769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radeGothic BoldTwo"/>
              </a:rPr>
              <a:t>How engineering can contribute to a liberal education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325" y="147743"/>
            <a:ext cx="1639430" cy="6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9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Plenary Lecture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072" y="1719072"/>
            <a:ext cx="5669280" cy="4535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8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Plenary Lecture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072" y="1719072"/>
            <a:ext cx="5669280" cy="4535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6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Plenary Lecture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072" y="1719072"/>
            <a:ext cx="5669280" cy="4535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13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Plenary Lecture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318" y="1719072"/>
            <a:ext cx="5669280" cy="4535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responsibility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“I’m not a scientist…”</a:t>
            </a:r>
          </a:p>
        </p:txBody>
      </p:sp>
      <p:pic>
        <p:nvPicPr>
          <p:cNvPr id="4" name="Picture 4" descr="http://24.media.tumblr.com/tumblr_mdqvskYFtQ1qfengn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32" y="2349968"/>
            <a:ext cx="3799268" cy="439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21870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http://talkingpointsmemo.com/livewire/rubio-declines-to-say-how-old-earth-is-i-m-not-a-scientist-man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responsibility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don’t know and it’s too hard to find out.”</a:t>
            </a:r>
          </a:p>
          <a:p>
            <a:r>
              <a:rPr lang="en-US" dirty="0" smtClean="0"/>
              <a:t>“I don’t know and I don’t want to know.”</a:t>
            </a:r>
          </a:p>
          <a:p>
            <a:r>
              <a:rPr lang="en-US" dirty="0" smtClean="0"/>
              <a:t>“It is impossible to know.”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 way right.JPG"/>
          <p:cNvPicPr>
            <a:picLocks noChangeAspect="1"/>
          </p:cNvPicPr>
          <p:nvPr/>
        </p:nvPicPr>
        <p:blipFill>
          <a:blip r:embed="rId3" cstate="print"/>
          <a:srcRect l="13333" t="25556" r="9167" b="27778"/>
          <a:stretch>
            <a:fillRect/>
          </a:stretch>
        </p:blipFill>
        <p:spPr>
          <a:xfrm>
            <a:off x="1066800" y="2286000"/>
            <a:ext cx="7086600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140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Engineers need the humanities…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 way left.JPG"/>
          <p:cNvPicPr>
            <a:picLocks noChangeAspect="1"/>
          </p:cNvPicPr>
          <p:nvPr/>
        </p:nvPicPr>
        <p:blipFill>
          <a:blip r:embed="rId3" cstate="print"/>
          <a:srcRect l="34618" t="47973" r="44455" b="18889"/>
          <a:stretch>
            <a:fillRect/>
          </a:stretch>
        </p:blipFill>
        <p:spPr>
          <a:xfrm>
            <a:off x="3889419" y="1738648"/>
            <a:ext cx="3827888" cy="45462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5648"/>
            <a:ext cx="5969358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Humanists need engineering!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Bridge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claims and to be engaged in making decisions that affect society that is shaped by engineering and technology</a:t>
            </a:r>
          </a:p>
          <a:p>
            <a:r>
              <a:rPr lang="en-US" dirty="0" smtClean="0"/>
              <a:t>The challenge:</a:t>
            </a:r>
          </a:p>
          <a:p>
            <a:pPr lvl="1"/>
            <a:r>
              <a:rPr lang="en-US" dirty="0" smtClean="0"/>
              <a:t>Distinct from science general education courses</a:t>
            </a:r>
          </a:p>
          <a:p>
            <a:pPr lvl="1"/>
            <a:r>
              <a:rPr lang="en-US" dirty="0" smtClean="0"/>
              <a:t>Develop intellectual skills (critical analysis) using scientific/engineering concepts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READING:  Analysis </a:t>
            </a:r>
          </a:p>
          <a:p>
            <a:pPr lvl="1"/>
            <a:r>
              <a:rPr lang="en-US" dirty="0"/>
              <a:t>Engages texts. Recognizes relations among parts or aspects of a text, such as </a:t>
            </a:r>
            <a:r>
              <a:rPr lang="en-US" b="1" dirty="0"/>
              <a:t>effective or ineffective arguments </a:t>
            </a:r>
            <a:r>
              <a:rPr lang="en-US" dirty="0"/>
              <a:t>or literary features, in considering how these contribute to a basic understanding of the text as a whole.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READING:  Discussion </a:t>
            </a:r>
          </a:p>
          <a:p>
            <a:pPr lvl="1"/>
            <a:r>
              <a:rPr lang="en-US" dirty="0"/>
              <a:t>Participates in academic discourse about texts.  Discusses texts in structured conversations (such as in a classroom) in ways that contribute to knowledge-building and a basic, shared understanding of the text.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9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ASEE – June 16, 2015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Valenzuela, PhD, PE</a:t>
            </a:r>
          </a:p>
          <a:p>
            <a:pPr lvl="1"/>
            <a:r>
              <a:rPr lang="en-US" dirty="0" smtClean="0"/>
              <a:t>Associate Professor of Civil Engineering</a:t>
            </a:r>
          </a:p>
          <a:p>
            <a:r>
              <a:rPr lang="en-US" dirty="0" smtClean="0"/>
              <a:t>Valerie Stein, </a:t>
            </a:r>
            <a:r>
              <a:rPr lang="en-US" dirty="0" err="1" smtClean="0"/>
              <a:t>ThD</a:t>
            </a:r>
            <a:endParaRPr lang="en-US" dirty="0" smtClean="0"/>
          </a:p>
          <a:p>
            <a:pPr lvl="1"/>
            <a:r>
              <a:rPr lang="en-US" dirty="0" smtClean="0"/>
              <a:t>Associate Professor of Religion</a:t>
            </a:r>
          </a:p>
          <a:p>
            <a:pPr lvl="1"/>
            <a:r>
              <a:rPr lang="en-US" dirty="0" smtClean="0"/>
              <a:t>Director of First Year Seminar</a:t>
            </a:r>
            <a:endParaRPr lang="en-US" dirty="0"/>
          </a:p>
        </p:txBody>
      </p:sp>
      <p:pic>
        <p:nvPicPr>
          <p:cNvPr id="4" name="Picture 3" descr="vs9.jpg"/>
          <p:cNvPicPr>
            <a:picLocks noChangeAspect="1"/>
          </p:cNvPicPr>
          <p:nvPr/>
        </p:nvPicPr>
        <p:blipFill>
          <a:blip r:embed="rId3" cstate="print"/>
          <a:srcRect r="34596"/>
          <a:stretch>
            <a:fillRect/>
          </a:stretch>
        </p:blipFill>
        <p:spPr>
          <a:xfrm>
            <a:off x="6331665" y="3631841"/>
            <a:ext cx="2644909" cy="303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587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CRITICAL </a:t>
            </a:r>
            <a:r>
              <a:rPr lang="en-US" dirty="0"/>
              <a:t>THINKING:  Explanation of Issues </a:t>
            </a:r>
          </a:p>
          <a:p>
            <a:pPr lvl="1"/>
            <a:r>
              <a:rPr lang="en-US" dirty="0"/>
              <a:t>Issue/problem to be considered critically is stated, and description begins to define terms, </a:t>
            </a:r>
            <a:r>
              <a:rPr lang="en-US" b="1" dirty="0"/>
              <a:t>explore ambiguities, determine boundaries, and/or establish backgrounds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CRITICAL THINKING:  Student’s </a:t>
            </a:r>
            <a:r>
              <a:rPr lang="en-US" dirty="0" smtClean="0"/>
              <a:t>Position </a:t>
            </a:r>
            <a:endParaRPr lang="en-US" dirty="0"/>
          </a:p>
          <a:p>
            <a:pPr lvl="1"/>
            <a:r>
              <a:rPr lang="en-US" dirty="0"/>
              <a:t>Specific position (perspective, thesis/hypothesis) acknowledges </a:t>
            </a:r>
            <a:r>
              <a:rPr lang="en-US" b="1" dirty="0"/>
              <a:t>different sides of an issue.  Questions some assumptions.  Identifies context(s) when presenting a position</a:t>
            </a:r>
            <a:r>
              <a:rPr lang="en-US" dirty="0"/>
              <a:t>.  May be more aware of others’ assumptions than one’s own (or vice versa).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2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Bridge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/>
              <a:t>The questions that science, engineering, and the humanities can answer… and those they </a:t>
            </a:r>
            <a:r>
              <a:rPr lang="en-US" sz="2800" b="1" dirty="0" smtClean="0"/>
              <a:t>can’t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/>
              <a:t>Uncertainty, Risk, Climate Change, and the Future (Sorting Fact, Fear, and Fiction)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5600" dirty="0"/>
          </a:p>
          <a:p>
            <a:pPr>
              <a:buFont typeface="Arial" panose="020B0604020202020204" pitchFamily="34" charset="0"/>
              <a:buChar char="•"/>
            </a:pPr>
            <a:endParaRPr lang="en-US" sz="5600" dirty="0"/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5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1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Bridge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56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5900" b="1" dirty="0"/>
              <a:t>Energy: Public Reactions and Engineering Alternatives (Or, is there really a “War on Coal”?)</a:t>
            </a:r>
            <a:endParaRPr lang="en-US" sz="5900" dirty="0"/>
          </a:p>
          <a:p>
            <a:pPr>
              <a:buFont typeface="Arial" panose="020B0604020202020204" pitchFamily="34" charset="0"/>
              <a:buChar char="•"/>
            </a:pPr>
            <a:endParaRPr lang="en-US" sz="59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5900" b="1" dirty="0"/>
              <a:t>Infrastructure: Planning for the Future (Or, “Why don’t we have flying cars yet?”)</a:t>
            </a:r>
            <a:endParaRPr lang="en-US" sz="5900" dirty="0"/>
          </a:p>
          <a:p>
            <a:pPr>
              <a:buFont typeface="Arial" panose="020B0604020202020204" pitchFamily="34" charset="0"/>
              <a:buChar char="•"/>
            </a:pPr>
            <a:endParaRPr lang="en-US" sz="59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5900" b="1" dirty="0"/>
              <a:t>Infrastructure: Maintaining (and Funding) for the Present (Or, “A stitch in time saves nine</a:t>
            </a:r>
            <a:r>
              <a:rPr lang="en-US" sz="5900" b="1" dirty="0" smtClean="0"/>
              <a:t>.”)</a:t>
            </a: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xmlns="" val="4761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Modes of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</a:p>
          <a:p>
            <a:pPr lvl="1"/>
            <a:r>
              <a:rPr lang="en-US" dirty="0" smtClean="0"/>
              <a:t>Uncertainty and risk</a:t>
            </a:r>
          </a:p>
          <a:p>
            <a:r>
              <a:rPr lang="en-US" dirty="0" smtClean="0"/>
              <a:t>Assumptions and context</a:t>
            </a:r>
          </a:p>
          <a:p>
            <a:pPr lvl="1"/>
            <a:r>
              <a:rPr lang="en-US" dirty="0" smtClean="0"/>
              <a:t>Broad social perspective (what about the poor?)</a:t>
            </a:r>
          </a:p>
          <a:p>
            <a:pPr lvl="1"/>
            <a:r>
              <a:rPr lang="en-US" dirty="0" smtClean="0"/>
              <a:t>Long-term vision (effect on future generations?)</a:t>
            </a:r>
          </a:p>
          <a:p>
            <a:pPr lvl="1"/>
            <a:r>
              <a:rPr lang="en-US" dirty="0" smtClean="0"/>
              <a:t>Political orientations (the role of government in a democratic society?)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Minding the Gap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Crossing the divide between two cultures in the FYS Bridge Course</a:t>
            </a:r>
            <a:endParaRPr lang="en-US" dirty="0"/>
          </a:p>
        </p:txBody>
      </p:sp>
      <p:pic>
        <p:nvPicPr>
          <p:cNvPr id="8194" name="Picture 2" descr="http://d.gr-assets.com/books/1377836649l/1932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531" y="2125014"/>
            <a:ext cx="3004208" cy="45591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9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University of Evansville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Evansville, Indiana</a:t>
            </a:r>
          </a:p>
          <a:p>
            <a:r>
              <a:rPr lang="en-US" dirty="0" smtClean="0"/>
              <a:t>“The </a:t>
            </a:r>
            <a:r>
              <a:rPr lang="en-US" dirty="0"/>
              <a:t>University of Evansville is an independent, academically selective, internationally committed University affiliated with the United Methodist Church that </a:t>
            </a:r>
            <a:r>
              <a:rPr lang="en-US" b="1" dirty="0"/>
              <a:t>integrates distinctive liberal arts education and dynamic professional programs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8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 way right.JPG"/>
          <p:cNvPicPr>
            <a:picLocks noChangeAspect="1"/>
          </p:cNvPicPr>
          <p:nvPr/>
        </p:nvPicPr>
        <p:blipFill>
          <a:blip r:embed="rId3" cstate="print"/>
          <a:srcRect l="13333" t="25556" r="9167" b="27778"/>
          <a:stretch>
            <a:fillRect/>
          </a:stretch>
        </p:blipFill>
        <p:spPr>
          <a:xfrm>
            <a:off x="1066800" y="2286000"/>
            <a:ext cx="7086600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140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Engineers need the humanities…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perennial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baseline="30000" dirty="0"/>
              <a:t>Mann, C. R</a:t>
            </a:r>
            <a:r>
              <a:rPr lang="en-US" baseline="30000" dirty="0"/>
              <a:t>. (1918) “A Study of Engineering Education.”  Carnegie Foundation for the Advancement of Teaching.  Bulletin Number 11.  New York.</a:t>
            </a:r>
          </a:p>
          <a:p>
            <a:pPr lvl="0"/>
            <a:r>
              <a:rPr lang="en-US" b="1" baseline="30000" dirty="0"/>
              <a:t>Ashby, E.  </a:t>
            </a:r>
            <a:r>
              <a:rPr lang="en-US" baseline="30000" dirty="0"/>
              <a:t>(1959)  </a:t>
            </a:r>
            <a:r>
              <a:rPr lang="en-US" i="1" baseline="30000" dirty="0"/>
              <a:t>Technology and the Academics.</a:t>
            </a:r>
            <a:r>
              <a:rPr lang="en-US" baseline="30000" dirty="0"/>
              <a:t> St. Martin’s Press: New York.  </a:t>
            </a:r>
          </a:p>
          <a:p>
            <a:pPr lvl="0"/>
            <a:r>
              <a:rPr lang="en-US" b="1" baseline="30000" dirty="0" err="1"/>
              <a:t>Florman</a:t>
            </a:r>
            <a:r>
              <a:rPr lang="en-US" b="1" baseline="30000" dirty="0"/>
              <a:t>, S. C. </a:t>
            </a:r>
            <a:r>
              <a:rPr lang="en-US" baseline="30000" dirty="0"/>
              <a:t>(1968)  </a:t>
            </a:r>
            <a:r>
              <a:rPr lang="en-US" i="1" baseline="30000" dirty="0"/>
              <a:t>Engineering and the Liberal Arts: A technologist’s guide to history, literature, philosophy, art, and music</a:t>
            </a:r>
            <a:r>
              <a:rPr lang="en-US" baseline="30000" dirty="0"/>
              <a:t>.  McGraw-Hill: New York.</a:t>
            </a:r>
          </a:p>
          <a:p>
            <a:pPr lvl="0"/>
            <a:r>
              <a:rPr lang="en-US" b="1" baseline="30000" dirty="0"/>
              <a:t>Lynch D. R., Russell, J. S., Mason, J. M. and Evans, J. C.  </a:t>
            </a:r>
            <a:r>
              <a:rPr lang="en-US" baseline="30000" dirty="0"/>
              <a:t>(2009) Claims on the Foundation: Professionalism and Its Liberal Base.  </a:t>
            </a:r>
            <a:r>
              <a:rPr lang="en-US" i="1" baseline="30000" dirty="0"/>
              <a:t>Journal of Professional Issues in Engineering Education and Practice</a:t>
            </a:r>
            <a:r>
              <a:rPr lang="en-US" baseline="30000" dirty="0"/>
              <a:t>.  Vol. 135, No. 3, July 1, 2009.  pp 109-116</a:t>
            </a:r>
            <a:r>
              <a:rPr lang="en-US" baseline="30000" dirty="0" smtClean="0"/>
              <a:t>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xmlns="" val="42419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 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sz="4200" dirty="0" smtClean="0"/>
              <a:t>Critical </a:t>
            </a:r>
            <a:r>
              <a:rPr lang="en-US" sz="4200" dirty="0"/>
              <a:t>reading and thinking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Engagement with imaginative expressions of the human condition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Knowledge of human history and the historical context of knowledge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Engagement with fundamental beliefs about human identity, core values, and humankind’s place in the world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Understanding of human aesthetic creation and artistic creativity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Linguistic and cultural competence in a language other than one’s own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Quantitative literacy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Scientific literacy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Understanding of core concepts of society, human behavior, and civic knowledge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Knowledge and responsibility in relation to health and wellness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4200" dirty="0"/>
              <a:t>An ability to think critically and communicate effectively, orally and in writing.</a:t>
            </a:r>
          </a:p>
          <a:p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15697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First Year Seminar (FYS)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sections (~18 students)</a:t>
            </a:r>
          </a:p>
          <a:p>
            <a:r>
              <a:rPr lang="en-US" dirty="0" smtClean="0"/>
              <a:t>Content proposed based on faculty interest and expertise</a:t>
            </a:r>
          </a:p>
          <a:p>
            <a:r>
              <a:rPr lang="en-US" dirty="0" smtClean="0"/>
              <a:t>Challenging </a:t>
            </a:r>
            <a:r>
              <a:rPr lang="en-US" dirty="0" smtClean="0"/>
              <a:t>texts as basis for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Discussion</a:t>
            </a:r>
          </a:p>
          <a:p>
            <a:r>
              <a:rPr lang="en-US" dirty="0" smtClean="0"/>
              <a:t>Few faculty from professional schools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 way right.JPG"/>
          <p:cNvPicPr>
            <a:picLocks noChangeAspect="1"/>
          </p:cNvPicPr>
          <p:nvPr/>
        </p:nvPicPr>
        <p:blipFill>
          <a:blip r:embed="rId3" cstate="print"/>
          <a:srcRect l="13333" t="25556" r="9167" b="27778"/>
          <a:stretch>
            <a:fillRect/>
          </a:stretch>
        </p:blipFill>
        <p:spPr>
          <a:xfrm>
            <a:off x="1066800" y="2286000"/>
            <a:ext cx="7086600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140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Engineers need the humanities…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FYS Plenary Lecture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09" t="30109" r="16775" b="21531"/>
          <a:stretch/>
        </p:blipFill>
        <p:spPr bwMode="auto">
          <a:xfrm>
            <a:off x="1719072" y="1719072"/>
            <a:ext cx="6037007" cy="453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31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674</Words>
  <Application>Microsoft Office PowerPoint</Application>
  <PresentationFormat>On-screen Show (4:3)</PresentationFormat>
  <Paragraphs>115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ASEE – June 16, 2015  </vt:lpstr>
      <vt:lpstr>University of Evansville</vt:lpstr>
      <vt:lpstr>Engineers need the humanities…</vt:lpstr>
      <vt:lpstr>The perennial dialog</vt:lpstr>
      <vt:lpstr>Gen Ed Outcomes</vt:lpstr>
      <vt:lpstr>First Year Seminar (FYS)</vt:lpstr>
      <vt:lpstr>Engineers need the humanities…</vt:lpstr>
      <vt:lpstr>FYS Plenary Lecture</vt:lpstr>
      <vt:lpstr>FYS Plenary Lecture</vt:lpstr>
      <vt:lpstr>FYS Plenary Lecture</vt:lpstr>
      <vt:lpstr>FYS Plenary Lecture</vt:lpstr>
      <vt:lpstr>FYS Plenary Lecture</vt:lpstr>
      <vt:lpstr>The responsibility to know</vt:lpstr>
      <vt:lpstr>The responsibility to know</vt:lpstr>
      <vt:lpstr>Engineers need the humanities…</vt:lpstr>
      <vt:lpstr>Humanists need engineering!</vt:lpstr>
      <vt:lpstr>FYS Bridge Course</vt:lpstr>
      <vt:lpstr>FYS Outcomes</vt:lpstr>
      <vt:lpstr>FYS Outcomes</vt:lpstr>
      <vt:lpstr>FYS Bridge Course</vt:lpstr>
      <vt:lpstr>FYS Bridge Course</vt:lpstr>
      <vt:lpstr>Modes of thinking</vt:lpstr>
      <vt:lpstr>Minding the Gap</vt:lpstr>
    </vt:vector>
  </TitlesOfParts>
  <Company>University of Evansville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of Technology Services</dc:creator>
  <cp:lastModifiedBy>Mark</cp:lastModifiedBy>
  <cp:revision>145</cp:revision>
  <cp:lastPrinted>2014-08-19T15:35:47Z</cp:lastPrinted>
  <dcterms:created xsi:type="dcterms:W3CDTF">2013-09-16T14:35:50Z</dcterms:created>
  <dcterms:modified xsi:type="dcterms:W3CDTF">2015-06-16T06:59:49Z</dcterms:modified>
</cp:coreProperties>
</file>