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620" r:id="rId1"/>
  </p:sldMasterIdLst>
  <p:notesMasterIdLst>
    <p:notesMasterId r:id="rId25"/>
  </p:notesMasterIdLst>
  <p:handoutMasterIdLst>
    <p:handoutMasterId r:id="rId26"/>
  </p:handoutMasterIdLst>
  <p:sldIdLst>
    <p:sldId id="263" r:id="rId2"/>
    <p:sldId id="317" r:id="rId3"/>
    <p:sldId id="388" r:id="rId4"/>
    <p:sldId id="419" r:id="rId5"/>
    <p:sldId id="517" r:id="rId6"/>
    <p:sldId id="518" r:id="rId7"/>
    <p:sldId id="519" r:id="rId8"/>
    <p:sldId id="516" r:id="rId9"/>
    <p:sldId id="520" r:id="rId10"/>
    <p:sldId id="521" r:id="rId11"/>
    <p:sldId id="523" r:id="rId12"/>
    <p:sldId id="524" r:id="rId13"/>
    <p:sldId id="522" r:id="rId14"/>
    <p:sldId id="525" r:id="rId15"/>
    <p:sldId id="513" r:id="rId16"/>
    <p:sldId id="474" r:id="rId17"/>
    <p:sldId id="526" r:id="rId18"/>
    <p:sldId id="506" r:id="rId19"/>
    <p:sldId id="507" r:id="rId20"/>
    <p:sldId id="481" r:id="rId21"/>
    <p:sldId id="495" r:id="rId22"/>
    <p:sldId id="510" r:id="rId23"/>
    <p:sldId id="304" r:id="rId24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B7D9"/>
    <a:srgbClr val="BCBBB8"/>
    <a:srgbClr val="6E97C8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7478" autoAdjust="0"/>
  </p:normalViewPr>
  <p:slideViewPr>
    <p:cSldViewPr>
      <p:cViewPr>
        <p:scale>
          <a:sx n="60" d="100"/>
          <a:sy n="60" d="100"/>
        </p:scale>
        <p:origin x="-157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C695B-DCA1-422E-A58F-C8258F9881A8}" type="datetimeFigureOut">
              <a:rPr lang="en-US" smtClean="0"/>
              <a:t>6/15/2015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856A69-5D51-4B44-B15D-B18B950579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921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72320CE0-5E2F-4F2A-B3A6-2097D2C47312}" type="datetimeFigureOut">
              <a:rPr lang="en-US" smtClean="0"/>
              <a:t>6/15/2015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A44D928F-83D1-4AF5-9F40-30B4D258D0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416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D928F-83D1-4AF5-9F40-30B4D258D05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1326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D928F-83D1-4AF5-9F40-30B4D258D05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650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D928F-83D1-4AF5-9F40-30B4D258D05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748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D928F-83D1-4AF5-9F40-30B4D258D05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182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D928F-83D1-4AF5-9F40-30B4D258D05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883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D928F-83D1-4AF5-9F40-30B4D258D05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883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D928F-83D1-4AF5-9F40-30B4D258D05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030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D928F-83D1-4AF5-9F40-30B4D258D05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6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D928F-83D1-4AF5-9F40-30B4D258D05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1312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D928F-83D1-4AF5-9F40-30B4D258D05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073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1297F-540D-43E9-BC8E-2A70823B7CC3}" type="datetime1">
              <a:rPr lang="en-US" smtClean="0"/>
              <a:t>6/15/2015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Geotechnical Practice through Case Studies October 7, 2013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D8798E7-6490-433F-B736-76863E357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2213-9EBE-4B2A-8DFB-5A61331A9297}" type="datetime1">
              <a:rPr lang="en-US" smtClean="0"/>
              <a:t>6/15/2015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Geotechnical Practice through Case Studies October 7,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798E7-6490-433F-B736-76863E35743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42E85-ADBF-4693-8A06-4515A148D0F0}" type="datetime1">
              <a:rPr lang="en-US" smtClean="0"/>
              <a:t>6/15/2015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Geotechnical Practice through Case Studies October 7,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798E7-6490-433F-B736-76863E35743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95C4C-5ABD-4DD8-A50A-3C256EB99A8F}" type="datetime1">
              <a:rPr lang="en-US" smtClean="0"/>
              <a:t>6/15/2015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Geotechnical Practice through Case Studies October 7,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798E7-6490-433F-B736-76863E35743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B96F-A9C6-4023-9243-3D8BA0D8AD8B}" type="datetime1">
              <a:rPr lang="en-US" smtClean="0"/>
              <a:t>6/15/2015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Geotechnical Practice through Case Studies October 7,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798E7-6490-433F-B736-76863E357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AE114-7180-4F39-B0ED-75A10DAF84D1}" type="datetime1">
              <a:rPr lang="en-US" smtClean="0"/>
              <a:t>6/15/2015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Geotechnical Practice through Case Studies October 7,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798E7-6490-433F-B736-76863E35743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C4685-E4AB-4AB0-B29D-33DD4912EA85}" type="datetime1">
              <a:rPr lang="en-US" smtClean="0"/>
              <a:t>6/15/2015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Geotechnical Practice through Case Studies October 7, 2013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798E7-6490-433F-B736-76863E35743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CB28-F848-4D79-9B25-FE141F5C625D}" type="datetime1">
              <a:rPr lang="en-US" smtClean="0"/>
              <a:t>6/15/2015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Geotechnical Practice through Case Studies October 7,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798E7-6490-433F-B736-76863E35743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3EC5C-8F56-4BEA-AF0A-861E5A443B39}" type="datetime1">
              <a:rPr lang="en-US" smtClean="0"/>
              <a:t>6/15/2015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Geotechnical Practice through Case Studies October 7,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798E7-6490-433F-B736-76863E35743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6D33-966F-4255-82B3-E40E8205CFF9}" type="datetime1">
              <a:rPr lang="en-US" smtClean="0"/>
              <a:t>6/15/2015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Geotechnical Practice through Case Studies October 7,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798E7-6490-433F-B736-76863E357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99C1A-2A08-4636-873E-C86F3CDCB955}" type="datetime1">
              <a:rPr lang="en-US" smtClean="0"/>
              <a:t>6/15/2015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798E7-6490-433F-B736-76863E357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Geotechnical Practice through Case Studies October 7, 2013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59F29CD-5BB2-43BA-A005-74C59115CF6F}" type="datetime1">
              <a:rPr lang="en-US" smtClean="0"/>
              <a:t>6/15/2015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Geotechnical Practice through Case Studies October 7,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D8798E7-6490-433F-B736-76863E357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1" r:id="rId1"/>
    <p:sldLayoutId id="2147484622" r:id="rId2"/>
    <p:sldLayoutId id="2147484623" r:id="rId3"/>
    <p:sldLayoutId id="2147484624" r:id="rId4"/>
    <p:sldLayoutId id="2147484625" r:id="rId5"/>
    <p:sldLayoutId id="2147484626" r:id="rId6"/>
    <p:sldLayoutId id="2147484627" r:id="rId7"/>
    <p:sldLayoutId id="2147484628" r:id="rId8"/>
    <p:sldLayoutId id="2147484629" r:id="rId9"/>
    <p:sldLayoutId id="2147484630" r:id="rId10"/>
    <p:sldLayoutId id="214748463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hyperlink" Target="http://www.google.com/url?sa=i&amp;source=images&amp;cd=&amp;cad=rja&amp;uact=8&amp;ved=0CAgQjRw&amp;url=https://www.cappex.com/colleges/Lawrence-Technological-University&amp;ei=zkc1VfG3KtbXoAT7k4GADQ&amp;psig=AFQjCNG8VNWNGz1bW1ALaQud6KQZPL6n8Q&amp;ust=1429641550779168" TargetMode="Externa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4955" y="228600"/>
            <a:ext cx="8758254" cy="1608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3200" b="1" dirty="0" smtClean="0">
                <a:solidFill>
                  <a:schemeClr val="tx2"/>
                </a:solidFill>
              </a:rPr>
              <a:t>Students </a:t>
            </a:r>
            <a:r>
              <a:rPr lang="en-US" sz="3200" b="1" dirty="0">
                <a:solidFill>
                  <a:schemeClr val="tx2"/>
                </a:solidFill>
              </a:rPr>
              <a:t>Writing for Professional Practice: </a:t>
            </a:r>
            <a:endParaRPr lang="en-US" sz="3200" b="1" dirty="0" smtClean="0">
              <a:solidFill>
                <a:schemeClr val="tx2"/>
              </a:solidFill>
            </a:endParaRPr>
          </a:p>
          <a:p>
            <a:pPr algn="ctr">
              <a:spcAft>
                <a:spcPts val="300"/>
              </a:spcAft>
            </a:pPr>
            <a:r>
              <a:rPr lang="en-US" sz="3200" b="1" dirty="0" smtClean="0">
                <a:solidFill>
                  <a:schemeClr val="tx2"/>
                </a:solidFill>
              </a:rPr>
              <a:t>Collaboration of </a:t>
            </a:r>
            <a:r>
              <a:rPr lang="en-US" sz="3200" b="1" dirty="0">
                <a:solidFill>
                  <a:schemeClr val="tx2"/>
                </a:solidFill>
              </a:rPr>
              <a:t>Faculty, Practitioners and Writing </a:t>
            </a:r>
            <a:r>
              <a:rPr lang="en-US" sz="3200" b="1" dirty="0" smtClean="0">
                <a:solidFill>
                  <a:schemeClr val="tx2"/>
                </a:solidFill>
              </a:rPr>
              <a:t>Specialists Produces Results</a:t>
            </a:r>
            <a:endParaRPr lang="en-US" sz="3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3" descr="C:\Users\Susan\CEWS_website\images\photos\Engineering Photo 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657" y="2582316"/>
            <a:ext cx="2715531" cy="409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3646" y="2209800"/>
            <a:ext cx="532650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Susan </a:t>
            </a:r>
            <a:r>
              <a:rPr lang="en-US" sz="2000" b="1" dirty="0" smtClean="0"/>
              <a:t>Conrad, Ph.D.</a:t>
            </a:r>
          </a:p>
          <a:p>
            <a:pPr algn="ctr">
              <a:spcAft>
                <a:spcPts val="600"/>
              </a:spcAft>
            </a:pPr>
            <a:r>
              <a:rPr lang="en-US" dirty="0" smtClean="0"/>
              <a:t>Portland State University</a:t>
            </a:r>
            <a:endParaRPr lang="en-US" dirty="0"/>
          </a:p>
          <a:p>
            <a:pPr algn="ctr"/>
            <a:r>
              <a:rPr lang="en-US" sz="2000" b="1" dirty="0"/>
              <a:t>William </a:t>
            </a:r>
            <a:r>
              <a:rPr lang="en-US" sz="2000" b="1" dirty="0" err="1" smtClean="0"/>
              <a:t>Kitch</a:t>
            </a:r>
            <a:r>
              <a:rPr lang="en-US" sz="2000" b="1" dirty="0" smtClean="0"/>
              <a:t>, P.E., Ph.D.</a:t>
            </a:r>
          </a:p>
          <a:p>
            <a:pPr algn="ctr">
              <a:spcAft>
                <a:spcPts val="600"/>
              </a:spcAft>
            </a:pPr>
            <a:r>
              <a:rPr lang="en-US" dirty="0" smtClean="0"/>
              <a:t>Cal Poly Pomona</a:t>
            </a:r>
            <a:endParaRPr lang="en-US" dirty="0"/>
          </a:p>
          <a:p>
            <a:pPr algn="ctr"/>
            <a:r>
              <a:rPr lang="en-US" sz="2000" b="1" dirty="0"/>
              <a:t>Timothy </a:t>
            </a:r>
            <a:r>
              <a:rPr lang="en-US" sz="2000" b="1" dirty="0" smtClean="0"/>
              <a:t>Pfeiffer, P.E.</a:t>
            </a:r>
          </a:p>
          <a:p>
            <a:pPr algn="ctr">
              <a:spcAft>
                <a:spcPts val="600"/>
              </a:spcAft>
            </a:pPr>
            <a:r>
              <a:rPr lang="en-US" dirty="0" smtClean="0"/>
              <a:t>Foundation Engineering, Inc.</a:t>
            </a:r>
            <a:endParaRPr lang="en-US" dirty="0"/>
          </a:p>
          <a:p>
            <a:pPr algn="ctr"/>
            <a:r>
              <a:rPr lang="en-US" sz="2000" b="1" dirty="0"/>
              <a:t>Tori </a:t>
            </a:r>
            <a:r>
              <a:rPr lang="en-US" sz="2000" b="1" dirty="0" err="1"/>
              <a:t>Rhoulac</a:t>
            </a:r>
            <a:r>
              <a:rPr lang="en-US" sz="2000" b="1" dirty="0"/>
              <a:t> </a:t>
            </a:r>
            <a:r>
              <a:rPr lang="en-US" sz="2000" b="1" dirty="0" smtClean="0"/>
              <a:t>Smith, P.E., Ph.D.</a:t>
            </a:r>
          </a:p>
          <a:p>
            <a:pPr algn="ctr">
              <a:spcAft>
                <a:spcPts val="600"/>
              </a:spcAft>
            </a:pPr>
            <a:r>
              <a:rPr lang="en-US" dirty="0" smtClean="0"/>
              <a:t>Howard University</a:t>
            </a:r>
            <a:endParaRPr lang="en-US" dirty="0"/>
          </a:p>
          <a:p>
            <a:pPr algn="ctr"/>
            <a:r>
              <a:rPr lang="en-US" sz="2000" b="1" dirty="0"/>
              <a:t>John </a:t>
            </a:r>
            <a:r>
              <a:rPr lang="en-US" sz="2000" b="1" dirty="0" err="1" smtClean="0"/>
              <a:t>Tocco</a:t>
            </a:r>
            <a:r>
              <a:rPr lang="en-US" sz="2000" b="1" dirty="0" smtClean="0"/>
              <a:t>, J.D.</a:t>
            </a:r>
          </a:p>
          <a:p>
            <a:pPr algn="ctr"/>
            <a:r>
              <a:rPr lang="en-US" dirty="0" smtClean="0"/>
              <a:t>Lawrence Technological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798E7-6490-433F-B736-76863E357430}" type="slidenum">
              <a:rPr lang="en-US" smtClean="0"/>
              <a:t>1</a:t>
            </a:fld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/>
        </p:nvSpPr>
        <p:spPr>
          <a:xfrm>
            <a:off x="1219201" y="5822516"/>
            <a:ext cx="4648200" cy="9622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</a:rPr>
              <a:t>ASEE 2015 - Seattle, Washington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  <a:cs typeface="Arial" panose="020B0604020202020204" pitchFamily="34" charset="0"/>
              </a:rPr>
              <a:t>Communication Across the Divisions I: Communication in Engineering Disciplines</a:t>
            </a:r>
          </a:p>
        </p:txBody>
      </p:sp>
      <p:pic>
        <p:nvPicPr>
          <p:cNvPr id="8" name="Picture 2" descr="C:\Users\Susan\CEWS_website\images\logos\ns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95914"/>
            <a:ext cx="815488" cy="81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37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62100" y="228600"/>
            <a:ext cx="6400800" cy="533400"/>
          </a:xfrm>
          <a:prstGeom prst="rect">
            <a:avLst/>
          </a:prstGeom>
          <a:solidFill>
            <a:srgbClr val="92D050">
              <a:alpha val="49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smtClean="0"/>
              <a:t>Development of new teaching materials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1295400"/>
            <a:ext cx="8229600" cy="1066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Connect to engineering content and practice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Provide direct explanation and instruction</a:t>
            </a:r>
          </a:p>
          <a:p>
            <a:pPr>
              <a:spcAft>
                <a:spcPts val="600"/>
              </a:spcAft>
            </a:pPr>
            <a:endParaRPr lang="en-US" sz="2400" dirty="0" smtClean="0"/>
          </a:p>
          <a:p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68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798E7-6490-433F-B736-76863E357430}" type="slidenum">
              <a:rPr lang="en-US" smtClean="0"/>
              <a:t>11</a:t>
            </a:fld>
            <a:endParaRPr lang="en-US" dirty="0"/>
          </a:p>
        </p:txBody>
      </p:sp>
      <p:pic>
        <p:nvPicPr>
          <p:cNvPr id="2053" name="Picture 5" descr="C:\Users\Susan\Engr Writing Proj - Type 2\Conferences &amp; Workshops\ASEE 2015 - Seattle\Paper\sent struc e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81" y="990600"/>
            <a:ext cx="8491619" cy="498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5943600" y="152400"/>
            <a:ext cx="3048000" cy="788221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00800" y="223344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Practitioner quotes explain reasons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324600" y="940621"/>
            <a:ext cx="914400" cy="520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1450428" y="5792487"/>
            <a:ext cx="2590800" cy="838200"/>
            <a:chOff x="1295400" y="5901561"/>
            <a:chExt cx="2590800" cy="838200"/>
          </a:xfrm>
          <a:solidFill>
            <a:schemeClr val="accent1">
              <a:alpha val="50000"/>
            </a:schemeClr>
          </a:solidFill>
        </p:grpSpPr>
        <p:sp>
          <p:nvSpPr>
            <p:cNvPr id="17" name="Oval 16"/>
            <p:cNvSpPr/>
            <p:nvPr/>
          </p:nvSpPr>
          <p:spPr>
            <a:xfrm>
              <a:off x="1295400" y="5901561"/>
              <a:ext cx="2590800" cy="8382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47800" y="5963335"/>
              <a:ext cx="2438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    Examples of practitioner writing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507421" y="5708558"/>
            <a:ext cx="2590800" cy="838200"/>
            <a:chOff x="4469524" y="5835870"/>
            <a:chExt cx="2590800" cy="838200"/>
          </a:xfrm>
        </p:grpSpPr>
        <p:sp>
          <p:nvSpPr>
            <p:cNvPr id="24" name="Oval 23"/>
            <p:cNvSpPr/>
            <p:nvPr/>
          </p:nvSpPr>
          <p:spPr>
            <a:xfrm>
              <a:off x="4469524" y="5835870"/>
              <a:ext cx="25908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545724" y="6020536"/>
              <a:ext cx="2438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    Explanations </a:t>
              </a:r>
              <a:endParaRPr lang="en-US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34595" y="152400"/>
            <a:ext cx="4757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Effective Simple Sentence Structure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40715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usan\Engr Writing Proj - Type 2\Conferences &amp; Workshops\ASEE 2015 - Seattle\Paper\word choice e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40" y="1343223"/>
            <a:ext cx="8768870" cy="444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798E7-6490-433F-B736-76863E357430}" type="slidenum">
              <a:rPr lang="en-US" smtClean="0"/>
              <a:t>12</a:t>
            </a:fld>
            <a:endParaRPr lang="en-US" dirty="0"/>
          </a:p>
        </p:txBody>
      </p:sp>
      <p:grpSp>
        <p:nvGrpSpPr>
          <p:cNvPr id="5124" name="Group 5123"/>
          <p:cNvGrpSpPr/>
          <p:nvPr/>
        </p:nvGrpSpPr>
        <p:grpSpPr>
          <a:xfrm>
            <a:off x="2362200" y="233340"/>
            <a:ext cx="2803634" cy="564132"/>
            <a:chOff x="2758966" y="183785"/>
            <a:chExt cx="2803634" cy="564132"/>
          </a:xfrm>
        </p:grpSpPr>
        <p:sp>
          <p:nvSpPr>
            <p:cNvPr id="7" name="Oval 6"/>
            <p:cNvSpPr/>
            <p:nvPr/>
          </p:nvSpPr>
          <p:spPr>
            <a:xfrm>
              <a:off x="2758966" y="183785"/>
              <a:ext cx="2803634" cy="564132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101866" y="284183"/>
              <a:ext cx="236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Specific techniques</a:t>
              </a:r>
              <a:endParaRPr lang="en-US" dirty="0"/>
            </a:p>
          </p:txBody>
        </p:sp>
      </p:grpSp>
      <p:cxnSp>
        <p:nvCxnSpPr>
          <p:cNvPr id="10" name="Straight Arrow Connector 9"/>
          <p:cNvCxnSpPr/>
          <p:nvPr/>
        </p:nvCxnSpPr>
        <p:spPr>
          <a:xfrm flipH="1">
            <a:off x="1524000" y="703070"/>
            <a:ext cx="1066800" cy="6755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5147441" y="539636"/>
            <a:ext cx="2041634" cy="474647"/>
            <a:chOff x="1295400" y="5901561"/>
            <a:chExt cx="2041634" cy="474647"/>
          </a:xfrm>
          <a:solidFill>
            <a:schemeClr val="accent1">
              <a:alpha val="50000"/>
            </a:schemeClr>
          </a:solidFill>
        </p:grpSpPr>
        <p:sp>
          <p:nvSpPr>
            <p:cNvPr id="17" name="Oval 16"/>
            <p:cNvSpPr/>
            <p:nvPr/>
          </p:nvSpPr>
          <p:spPr>
            <a:xfrm>
              <a:off x="1295400" y="5901561"/>
              <a:ext cx="2041634" cy="47464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305911" y="5954218"/>
              <a:ext cx="19654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  Exemplified 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905000" y="5575635"/>
            <a:ext cx="3009893" cy="1153610"/>
            <a:chOff x="5281012" y="5829469"/>
            <a:chExt cx="3070912" cy="844601"/>
          </a:xfrm>
        </p:grpSpPr>
        <p:sp>
          <p:nvSpPr>
            <p:cNvPr id="24" name="Oval 23"/>
            <p:cNvSpPr/>
            <p:nvPr/>
          </p:nvSpPr>
          <p:spPr>
            <a:xfrm>
              <a:off x="5281012" y="5829469"/>
              <a:ext cx="3070912" cy="844601"/>
            </a:xfrm>
            <a:prstGeom prst="ellipse">
              <a:avLst/>
            </a:prstGeom>
            <a:solidFill>
              <a:schemeClr val="accent1">
                <a:alpha val="7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543188" y="5913767"/>
              <a:ext cx="2546558" cy="6760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        Emphasizes precise, accurate meaning, not “style”  </a:t>
              </a:r>
              <a:endParaRPr lang="en-US" dirty="0"/>
            </a:p>
          </p:txBody>
        </p:sp>
      </p:grpSp>
      <p:cxnSp>
        <p:nvCxnSpPr>
          <p:cNvPr id="6" name="Straight Arrow Connector 5"/>
          <p:cNvCxnSpPr/>
          <p:nvPr/>
        </p:nvCxnSpPr>
        <p:spPr>
          <a:xfrm>
            <a:off x="5181600" y="852167"/>
            <a:ext cx="1397735" cy="982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947953" y="852167"/>
            <a:ext cx="1233647" cy="10528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1" name="TextBox 5120"/>
          <p:cNvSpPr txBox="1"/>
          <p:nvPr/>
        </p:nvSpPr>
        <p:spPr>
          <a:xfrm>
            <a:off x="304800" y="183784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Word Choice</a:t>
            </a:r>
            <a:endParaRPr lang="en-US" sz="2000" b="1" dirty="0"/>
          </a:p>
        </p:txBody>
      </p:sp>
      <p:grpSp>
        <p:nvGrpSpPr>
          <p:cNvPr id="53" name="Group 52"/>
          <p:cNvGrpSpPr/>
          <p:nvPr/>
        </p:nvGrpSpPr>
        <p:grpSpPr>
          <a:xfrm>
            <a:off x="6999890" y="947785"/>
            <a:ext cx="2088930" cy="474647"/>
            <a:chOff x="1295400" y="5868101"/>
            <a:chExt cx="2088930" cy="474647"/>
          </a:xfrm>
          <a:solidFill>
            <a:schemeClr val="accent1">
              <a:alpha val="50000"/>
            </a:schemeClr>
          </a:solidFill>
        </p:grpSpPr>
        <p:sp>
          <p:nvSpPr>
            <p:cNvPr id="54" name="Oval 53"/>
            <p:cNvSpPr/>
            <p:nvPr/>
          </p:nvSpPr>
          <p:spPr>
            <a:xfrm>
              <a:off x="1295400" y="5868101"/>
              <a:ext cx="2041634" cy="47464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418896" y="5894207"/>
              <a:ext cx="19654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  Explained </a:t>
              </a:r>
            </a:p>
          </p:txBody>
        </p:sp>
      </p:grpSp>
      <p:cxnSp>
        <p:nvCxnSpPr>
          <p:cNvPr id="5147" name="Straight Arrow Connector 5146"/>
          <p:cNvCxnSpPr/>
          <p:nvPr/>
        </p:nvCxnSpPr>
        <p:spPr>
          <a:xfrm flipH="1">
            <a:off x="6168258" y="1422432"/>
            <a:ext cx="1604142" cy="19746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69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833" y="1219200"/>
            <a:ext cx="8229600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Confront student misconceptions</a:t>
            </a:r>
          </a:p>
          <a:p>
            <a:endParaRPr lang="en-US" sz="2400" dirty="0" smtClean="0"/>
          </a:p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62100" y="436538"/>
            <a:ext cx="6400800" cy="400110"/>
          </a:xfrm>
          <a:prstGeom prst="rect">
            <a:avLst/>
          </a:prstGeom>
          <a:solidFill>
            <a:srgbClr val="92D050">
              <a:alpha val="49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Development of new teaching materials </a:t>
            </a:r>
          </a:p>
        </p:txBody>
      </p:sp>
    </p:spTree>
    <p:extLst>
      <p:ext uri="{BB962C8B-B14F-4D97-AF65-F5344CB8AC3E}">
        <p14:creationId xmlns:p14="http://schemas.microsoft.com/office/powerpoint/2010/main" val="260790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Susan\Engr Writing Proj - Type 2\Conferences &amp; Workshops\ASEE 2015 - Seattle\Paper\myth buster e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35582"/>
            <a:ext cx="8839200" cy="313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762000" y="4439385"/>
            <a:ext cx="3447005" cy="99060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...one of the oldest and most proliferous firms...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flipV="1">
            <a:off x="2485503" y="3505200"/>
            <a:ext cx="2467497" cy="9341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5867402" y="3972292"/>
            <a:ext cx="761998" cy="4670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5181599" y="4439385"/>
            <a:ext cx="3276599" cy="91440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...a somewhat </a:t>
            </a:r>
            <a:r>
              <a:rPr lang="en-US" sz="2000" dirty="0" err="1" smtClean="0">
                <a:solidFill>
                  <a:schemeClr val="tx1"/>
                </a:solidFill>
              </a:rPr>
              <a:t>advertisemental</a:t>
            </a:r>
            <a:r>
              <a:rPr lang="en-US" sz="2000" dirty="0" smtClean="0">
                <a:solidFill>
                  <a:schemeClr val="tx1"/>
                </a:solidFill>
              </a:rPr>
              <a:t> feel...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67402" y="5617779"/>
            <a:ext cx="2075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Not a word!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53194" y="5633544"/>
            <a:ext cx="20754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Botany – plant propagation!</a:t>
            </a:r>
            <a:endParaRPr lang="en-US" sz="2000" b="1" dirty="0">
              <a:solidFill>
                <a:srgbClr val="C0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086303" y="5202789"/>
            <a:ext cx="275702" cy="45439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6491549" y="5202789"/>
            <a:ext cx="137851" cy="41499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4800" y="183784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Word Choice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11684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32917" y="162714"/>
            <a:ext cx="2906565" cy="707886"/>
          </a:xfrm>
          <a:prstGeom prst="rect">
            <a:avLst/>
          </a:prstGeom>
          <a:solidFill>
            <a:srgbClr val="92D050">
              <a:alpha val="49000"/>
            </a:srgb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Practitioner texts from</a:t>
            </a:r>
          </a:p>
          <a:p>
            <a:r>
              <a:rPr lang="en-US" sz="2000" dirty="0" smtClean="0"/>
              <a:t>50 firms &amp; agencies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562111" y="162714"/>
            <a:ext cx="3448380" cy="707886"/>
          </a:xfrm>
          <a:prstGeom prst="rect">
            <a:avLst/>
          </a:prstGeom>
          <a:solidFill>
            <a:srgbClr val="92D050">
              <a:alpha val="49000"/>
            </a:srgb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Student papers from </a:t>
            </a:r>
          </a:p>
          <a:p>
            <a:r>
              <a:rPr lang="en-US" sz="2000" dirty="0" smtClean="0"/>
              <a:t>30 courses at 5 universities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038208" y="1254648"/>
            <a:ext cx="3920588" cy="1631216"/>
          </a:xfrm>
          <a:prstGeom prst="rect">
            <a:avLst/>
          </a:prstGeom>
          <a:solidFill>
            <a:srgbClr val="92D050">
              <a:alpha val="49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/>
              <a:t>Analysis of Writing</a:t>
            </a:r>
          </a:p>
          <a:p>
            <a:pPr>
              <a:tabLst>
                <a:tab pos="1025525" algn="l"/>
              </a:tabLst>
            </a:pPr>
            <a:r>
              <a:rPr lang="en-US" sz="2000" dirty="0" smtClean="0"/>
              <a:t>Organization, vocabulary, </a:t>
            </a:r>
          </a:p>
          <a:p>
            <a:pPr>
              <a:spcAft>
                <a:spcPts val="600"/>
              </a:spcAft>
              <a:tabLst>
                <a:tab pos="1025525" algn="l"/>
              </a:tabLst>
            </a:pPr>
            <a:r>
              <a:rPr lang="en-US" sz="2000" dirty="0" smtClean="0"/>
              <a:t>grammar features,  grammar/punctuation errors, and holistic effectiveness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0545" y="3505200"/>
            <a:ext cx="7620000" cy="707886"/>
          </a:xfrm>
          <a:prstGeom prst="rect">
            <a:avLst/>
          </a:prstGeom>
          <a:solidFill>
            <a:srgbClr val="92D050">
              <a:alpha val="49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What student writing features are especially problematic </a:t>
            </a:r>
          </a:p>
          <a:p>
            <a:pPr algn="ctr"/>
            <a:r>
              <a:rPr lang="en-US" sz="2000" dirty="0" smtClean="0"/>
              <a:t>for engineering practice?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565914" y="4791798"/>
            <a:ext cx="6400800" cy="400110"/>
          </a:xfrm>
          <a:prstGeom prst="rect">
            <a:avLst/>
          </a:prstGeom>
          <a:solidFill>
            <a:srgbClr val="92D050">
              <a:alpha val="49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Development of new teaching materials 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4176232" y="979242"/>
            <a:ext cx="662640" cy="2459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6470057" y="870600"/>
            <a:ext cx="516102" cy="3441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5989403" y="2920061"/>
            <a:ext cx="1" cy="43559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4653467" y="4272139"/>
            <a:ext cx="0" cy="5034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1816810" y="5754862"/>
            <a:ext cx="5791200" cy="707886"/>
          </a:xfrm>
          <a:prstGeom prst="rect">
            <a:avLst/>
          </a:prstGeom>
          <a:solidFill>
            <a:srgbClr val="92D050">
              <a:alpha val="49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Use of materials in CE courses, </a:t>
            </a:r>
          </a:p>
          <a:p>
            <a:pPr algn="ctr"/>
            <a:r>
              <a:rPr lang="en-US" sz="2000" b="1" dirty="0" smtClean="0"/>
              <a:t>new student writing</a:t>
            </a:r>
            <a:endParaRPr lang="en-US" sz="2000" b="1" dirty="0"/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4649399" y="5267451"/>
            <a:ext cx="4068" cy="4029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533400" y="1387522"/>
            <a:ext cx="2065029" cy="1323439"/>
          </a:xfrm>
          <a:prstGeom prst="rect">
            <a:avLst/>
          </a:prstGeom>
          <a:solidFill>
            <a:srgbClr val="92D050">
              <a:alpha val="49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1025525" algn="l"/>
              </a:tabLst>
            </a:pPr>
            <a:r>
              <a:rPr lang="en-US" sz="2000" u="sng" dirty="0" smtClean="0"/>
              <a:t>Interviews</a:t>
            </a:r>
            <a:r>
              <a:rPr lang="en-US" sz="2000" dirty="0" smtClean="0"/>
              <a:t>:  </a:t>
            </a:r>
          </a:p>
          <a:p>
            <a:pPr>
              <a:tabLst>
                <a:tab pos="1025525" algn="l"/>
              </a:tabLst>
            </a:pPr>
            <a:r>
              <a:rPr lang="en-US" sz="2000" dirty="0" smtClean="0"/>
              <a:t>Practitioners,</a:t>
            </a:r>
          </a:p>
          <a:p>
            <a:pPr>
              <a:tabLst>
                <a:tab pos="1025525" algn="l"/>
              </a:tabLst>
            </a:pPr>
            <a:r>
              <a:rPr lang="en-US" sz="2000" dirty="0" smtClean="0"/>
              <a:t>students, and </a:t>
            </a:r>
          </a:p>
          <a:p>
            <a:pPr>
              <a:tabLst>
                <a:tab pos="1025525" algn="l"/>
              </a:tabLst>
            </a:pPr>
            <a:r>
              <a:rPr lang="en-US" sz="2000" dirty="0" smtClean="0"/>
              <a:t>faculty</a:t>
            </a:r>
            <a:endParaRPr lang="en-US" sz="2000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2781762" y="1913704"/>
            <a:ext cx="739026" cy="12241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2781762" y="1905000"/>
            <a:ext cx="1104438" cy="66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Curved Up Arrow 23"/>
          <p:cNvSpPr/>
          <p:nvPr/>
        </p:nvSpPr>
        <p:spPr>
          <a:xfrm rot="16200000">
            <a:off x="6180358" y="3566980"/>
            <a:ext cx="4631663" cy="1020196"/>
          </a:xfrm>
          <a:prstGeom prst="curvedUpArrow">
            <a:avLst>
              <a:gd name="adj1" fmla="val 25000"/>
              <a:gd name="adj2" fmla="val 74467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58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798E7-6490-433F-B736-76863E357430}" type="slidenum">
              <a:rPr lang="en-US" smtClean="0"/>
              <a:t>16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0567" y="242887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chemeClr val="tx2"/>
                </a:solidFill>
                <a:cs typeface="Arial" panose="020B0604020202020204" pitchFamily="34" charset="0"/>
              </a:rPr>
              <a:t>F</a:t>
            </a:r>
            <a:r>
              <a:rPr lang="en-US" sz="28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irst full term of piloting</a:t>
            </a:r>
            <a:endParaRPr lang="en-US" sz="2400" dirty="0" smtClean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3466" y="1219200"/>
            <a:ext cx="7947133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cs typeface="Arial" panose="020B0604020202020204" pitchFamily="34" charset="0"/>
              </a:rPr>
              <a:t>3 universities, 8 courses (first-year and senior-year)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0" algn="l"/>
              </a:tabLst>
            </a:pPr>
            <a:r>
              <a:rPr lang="en-US" sz="2400" dirty="0">
                <a:cs typeface="Arial" panose="020B0604020202020204" pitchFamily="34" charset="0"/>
              </a:rPr>
              <a:t>v</a:t>
            </a:r>
            <a:r>
              <a:rPr lang="en-US" sz="2400" dirty="0" smtClean="0">
                <a:cs typeface="Arial" panose="020B0604020202020204" pitchFamily="34" charset="0"/>
              </a:rPr>
              <a:t>aried use: 	class workshop</a:t>
            </a:r>
          </a:p>
          <a:p>
            <a:pPr lvl="4">
              <a:spcAft>
                <a:spcPts val="600"/>
              </a:spcAft>
              <a:tabLst>
                <a:tab pos="2286000" algn="l"/>
              </a:tabLst>
            </a:pPr>
            <a:r>
              <a:rPr lang="en-US" sz="2400" dirty="0">
                <a:cs typeface="Arial" panose="020B0604020202020204" pitchFamily="34" charset="0"/>
              </a:rPr>
              <a:t>	</a:t>
            </a:r>
            <a:r>
              <a:rPr lang="en-US" sz="2400" dirty="0" smtClean="0">
                <a:cs typeface="Arial" panose="020B0604020202020204" pitchFamily="34" charset="0"/>
              </a:rPr>
              <a:t>homework + questions in class</a:t>
            </a:r>
          </a:p>
          <a:p>
            <a:pPr lvl="4">
              <a:spcAft>
                <a:spcPts val="1200"/>
              </a:spcAft>
              <a:tabLst>
                <a:tab pos="2286000" algn="l"/>
              </a:tabLst>
            </a:pPr>
            <a:r>
              <a:rPr lang="en-US" sz="2400" dirty="0">
                <a:cs typeface="Arial" panose="020B0604020202020204" pitchFamily="34" charset="0"/>
              </a:rPr>
              <a:t>	</a:t>
            </a:r>
            <a:r>
              <a:rPr lang="en-US" sz="2400" dirty="0" smtClean="0">
                <a:cs typeface="Arial" panose="020B0604020202020204" pitchFamily="34" charset="0"/>
              </a:rPr>
              <a:t>posted on website for homework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cs typeface="Arial" panose="020B0604020202020204" pitchFamily="34" charset="0"/>
              </a:rPr>
              <a:t>2 genre units, sentence structure and word choice units</a:t>
            </a:r>
          </a:p>
        </p:txBody>
      </p:sp>
    </p:spTree>
    <p:extLst>
      <p:ext uri="{BB962C8B-B14F-4D97-AF65-F5344CB8AC3E}">
        <p14:creationId xmlns:p14="http://schemas.microsoft.com/office/powerpoint/2010/main" val="128448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798E7-6490-433F-B736-76863E357430}" type="slidenum">
              <a:rPr lang="en-US" smtClean="0"/>
              <a:t>17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0567" y="242887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Piloting Results</a:t>
            </a:r>
            <a:endParaRPr lang="en-US" sz="2400" dirty="0" smtClean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4570" y="914400"/>
            <a:ext cx="84582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cs typeface="Arial" panose="020B0604020202020204" pitchFamily="34" charset="0"/>
              </a:rPr>
              <a:t>Statistically significant improvement in all quantitative measures</a:t>
            </a:r>
          </a:p>
          <a:p>
            <a:pPr>
              <a:spcAft>
                <a:spcPts val="600"/>
              </a:spcAft>
            </a:pPr>
            <a:endParaRPr lang="en-US" sz="2000" dirty="0" smtClean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732815"/>
              </p:ext>
            </p:extLst>
          </p:nvPr>
        </p:nvGraphicFramePr>
        <p:xfrm>
          <a:off x="320567" y="1634445"/>
          <a:ext cx="8610599" cy="39063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9033"/>
                <a:gridCol w="2080856"/>
                <a:gridCol w="6240710"/>
              </a:tblGrid>
              <a:tr h="380999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Assessment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Category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80" marR="630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Quantitative Results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80" marR="63080" marT="0" marB="0" anchor="ctr"/>
                </a:tc>
              </a:tr>
              <a:tr h="11085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80" marR="63080" marT="0" marB="0"/>
                </a:tc>
                <a:tc>
                  <a:txBody>
                    <a:bodyPr/>
                    <a:lstStyle/>
                    <a:p>
                      <a:pPr marL="10287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Genre Analysis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80" marR="63080" marT="0" marB="0"/>
                </a:tc>
                <a:tc>
                  <a:txBody>
                    <a:bodyPr/>
                    <a:lstStyle/>
                    <a:p>
                      <a:pPr marL="349250" marR="0" indent="-285750">
                        <a:spcBef>
                          <a:spcPts val="12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Increased effectiveness of sequencing of content</a:t>
                      </a:r>
                    </a:p>
                    <a:p>
                      <a:pPr marL="349250" marR="0" indent="-285750"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Improvement in inclusion of expected content</a:t>
                      </a:r>
                    </a:p>
                    <a:p>
                      <a:pPr marL="349250" marR="0" indent="-285750"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Decrease in extraneous content</a:t>
                      </a:r>
                    </a:p>
                  </a:txBody>
                  <a:tcPr marL="63080" marR="63080" marT="0" marB="0"/>
                </a:tc>
              </a:tr>
              <a:tr h="722948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80" marR="63080" marT="0" marB="0"/>
                </a:tc>
                <a:tc>
                  <a:txBody>
                    <a:bodyPr/>
                    <a:lstStyle/>
                    <a:p>
                      <a:pPr marL="5715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Sentence </a:t>
                      </a:r>
                      <a:r>
                        <a:rPr lang="en-US" sz="1800" dirty="0">
                          <a:effectLst/>
                        </a:rPr>
                        <a:t>Structure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80" marR="63080" marT="0" marB="0"/>
                </a:tc>
                <a:tc>
                  <a:txBody>
                    <a:bodyPr/>
                    <a:lstStyle/>
                    <a:p>
                      <a:pPr marL="342900" indent="-3429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cs typeface="Arial" panose="020B0604020202020204" pitchFamily="34" charset="0"/>
                        </a:rPr>
                        <a:t>More single-idea sentences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cs typeface="Arial" panose="020B0604020202020204" pitchFamily="34" charset="0"/>
                        </a:rPr>
                        <a:t>No complex sentences with inaccurate meaning</a:t>
                      </a:r>
                    </a:p>
                  </a:txBody>
                  <a:tcPr marL="63080" marR="63080" marT="0" marB="0"/>
                </a:tc>
              </a:tr>
              <a:tr h="5622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Word Choices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80" marR="63080" marT="0" marB="0"/>
                </a:tc>
                <a:tc>
                  <a:txBody>
                    <a:bodyPr/>
                    <a:lstStyle/>
                    <a:p>
                      <a:pPr marL="396875" marR="0" indent="-285750"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effectLst/>
                          <a:latin typeface="+mn-lt"/>
                          <a:cs typeface="+mn-cs"/>
                        </a:rPr>
                        <a:t>Reduction</a:t>
                      </a:r>
                      <a:r>
                        <a:rPr lang="en-US" sz="1800" baseline="0" dirty="0" smtClean="0">
                          <a:effectLst/>
                          <a:latin typeface="+mn-lt"/>
                          <a:cs typeface="+mn-cs"/>
                        </a:rPr>
                        <a:t> in vague or inaccurate words</a:t>
                      </a:r>
                      <a:endParaRPr lang="en-US" sz="180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63080" marR="63080" marT="0" marB="0"/>
                </a:tc>
              </a:tr>
              <a:tr h="9639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80" marR="63080" marT="0" marB="0"/>
                </a:tc>
                <a:tc>
                  <a:txBody>
                    <a:bodyPr/>
                    <a:lstStyle/>
                    <a:p>
                      <a:pPr marL="457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Holistic Evaluation by Practitioner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80" marR="63080" marT="0" marB="0"/>
                </a:tc>
                <a:tc>
                  <a:txBody>
                    <a:bodyPr/>
                    <a:lstStyle/>
                    <a:p>
                      <a:pPr marL="396875" marR="0" indent="-285750"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effectLst/>
                        </a:rPr>
                        <a:t>Increased overall effectiveness</a:t>
                      </a:r>
                      <a:endParaRPr lang="en-US" sz="1800" baseline="0" dirty="0" smtClean="0">
                        <a:effectLst/>
                      </a:endParaRPr>
                    </a:p>
                  </a:txBody>
                  <a:tcPr marL="63080" marR="630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138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798E7-6490-433F-B736-76863E357430}" type="slidenum">
              <a:rPr lang="en-US" smtClean="0"/>
              <a:t>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648" y="381000"/>
            <a:ext cx="883919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2800" b="1" dirty="0" smtClean="0">
                <a:solidFill>
                  <a:schemeClr val="tx2"/>
                </a:solidFill>
              </a:rPr>
              <a:t>First Sentences of Field Observation Memos 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371600"/>
            <a:ext cx="8458199" cy="3429000"/>
          </a:xfrm>
          <a:prstGeom prst="rect">
            <a:avLst/>
          </a:prstGeom>
          <a:noFill/>
        </p:spPr>
        <p:txBody>
          <a:bodyPr wrap="square" numCol="2" rtlCol="0">
            <a:noAutofit/>
          </a:bodyPr>
          <a:lstStyle/>
          <a:p>
            <a:pPr>
              <a:spcAft>
                <a:spcPts val="1200"/>
              </a:spcAft>
            </a:pPr>
            <a:r>
              <a:rPr lang="en-US" sz="2000" b="1" i="1" dirty="0" smtClean="0"/>
              <a:t>Pre-intervention</a:t>
            </a:r>
            <a:endParaRPr lang="en-US" sz="2000" dirty="0"/>
          </a:p>
          <a:p>
            <a:pPr marL="236538" indent="-236538">
              <a:tabLst>
                <a:tab pos="3721100" algn="l"/>
              </a:tabLst>
            </a:pPr>
            <a:r>
              <a:rPr lang="en-US" sz="2000" dirty="0" smtClean="0"/>
              <a:t>1.</a:t>
            </a:r>
            <a:r>
              <a:rPr lang="en-US" sz="2000" u="sng" dirty="0" smtClean="0"/>
              <a:t>	No context</a:t>
            </a:r>
          </a:p>
          <a:p>
            <a:pPr marL="236538" indent="-236538"/>
            <a:r>
              <a:rPr lang="en-US" sz="2000" dirty="0"/>
              <a:t>	</a:t>
            </a:r>
            <a:r>
              <a:rPr lang="en-US" sz="2000" dirty="0" smtClean="0"/>
              <a:t>Our </a:t>
            </a:r>
            <a:r>
              <a:rPr lang="en-US" sz="2000" dirty="0"/>
              <a:t>hosts at the site were Lisa Wang, Doug Jones, Luis </a:t>
            </a:r>
            <a:r>
              <a:rPr lang="en-US" sz="2000" dirty="0" smtClean="0"/>
              <a:t>Fernandez....</a:t>
            </a:r>
            <a:br>
              <a:rPr lang="en-US" sz="2000" dirty="0" smtClean="0"/>
            </a:br>
            <a:endParaRPr lang="en-US" sz="2000" dirty="0"/>
          </a:p>
          <a:p>
            <a:pPr marL="236538" indent="-236538"/>
            <a:r>
              <a:rPr lang="en-US" sz="2000" dirty="0" smtClean="0"/>
              <a:t>2.	</a:t>
            </a:r>
            <a:r>
              <a:rPr lang="en-US" sz="2000" u="sng" dirty="0" smtClean="0"/>
              <a:t>Too broad</a:t>
            </a:r>
          </a:p>
          <a:p>
            <a:pPr marL="236538" indent="-236538"/>
            <a:r>
              <a:rPr lang="en-US" sz="2000" dirty="0"/>
              <a:t>	</a:t>
            </a:r>
            <a:r>
              <a:rPr lang="en-US" sz="2000" dirty="0" smtClean="0"/>
              <a:t>Within </a:t>
            </a:r>
            <a:r>
              <a:rPr lang="en-US" sz="2000" dirty="0"/>
              <a:t>the field of civil engineering, there are many different types that </a:t>
            </a:r>
            <a:r>
              <a:rPr lang="en-US" sz="2000" dirty="0" smtClean="0"/>
              <a:t>go into</a:t>
            </a:r>
          </a:p>
          <a:p>
            <a:pPr marL="236538" indent="-236538"/>
            <a:r>
              <a:rPr lang="en-US" sz="2000" dirty="0"/>
              <a:t>	t</a:t>
            </a:r>
            <a:r>
              <a:rPr lang="en-US" sz="2000" dirty="0" smtClean="0"/>
              <a:t>he field...</a:t>
            </a:r>
          </a:p>
          <a:p>
            <a:pPr marL="236538" indent="-236538"/>
            <a:r>
              <a:rPr lang="en-US" sz="2000" dirty="0" smtClean="0"/>
              <a:t> </a:t>
            </a:r>
            <a:endParaRPr lang="en-US" dirty="0" smtClean="0"/>
          </a:p>
          <a:p>
            <a:pPr indent="236538"/>
            <a:endParaRPr lang="en-US" b="1" i="1" dirty="0" smtClean="0"/>
          </a:p>
          <a:p>
            <a:pPr indent="236538">
              <a:spcAft>
                <a:spcPts val="1200"/>
              </a:spcAft>
            </a:pPr>
            <a:r>
              <a:rPr lang="en-US" sz="2000" b="1" i="1" dirty="0" smtClean="0"/>
              <a:t>Post-intervention</a:t>
            </a:r>
            <a:r>
              <a:rPr lang="en-US" b="1" i="1" dirty="0"/>
              <a:t>	</a:t>
            </a:r>
            <a:endParaRPr lang="en-US" dirty="0"/>
          </a:p>
          <a:p>
            <a:pPr marL="284163" indent="-47625"/>
            <a:r>
              <a:rPr lang="en-US" dirty="0" smtClean="0"/>
              <a:t>Team </a:t>
            </a:r>
            <a:r>
              <a:rPr lang="en-US" dirty="0"/>
              <a:t>Delta from the CEE101 Introduction to Civil and Environmental Engineering class visited Mercy Hospital at </a:t>
            </a:r>
            <a:r>
              <a:rPr lang="de-DE" dirty="0"/>
              <a:t>4298 NW Franklin Park Rd</a:t>
            </a:r>
            <a:r>
              <a:rPr lang="en-US" dirty="0"/>
              <a:t> on Thursday November 10th, 2014. The purpose of the visit was </a:t>
            </a:r>
            <a:r>
              <a:rPr lang="en-US" dirty="0" smtClean="0"/>
              <a:t>...</a:t>
            </a:r>
          </a:p>
          <a:p>
            <a:pPr marL="284163" indent="-47625"/>
            <a:endParaRPr lang="en-US" dirty="0"/>
          </a:p>
          <a:p>
            <a:pPr marL="284163" indent="-47625"/>
            <a:endParaRPr lang="en-US" dirty="0" smtClean="0"/>
          </a:p>
          <a:p>
            <a:pPr marL="284163" indent="-47625"/>
            <a:endParaRPr lang="en-US" dirty="0"/>
          </a:p>
          <a:p>
            <a:pPr marL="284163" indent="-47625"/>
            <a:endParaRPr lang="en-US" dirty="0" smtClean="0"/>
          </a:p>
          <a:p>
            <a:pPr marL="284163" indent="-4762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17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798E7-6490-433F-B736-76863E357430}" type="slidenum">
              <a:rPr lang="en-US" smtClean="0"/>
              <a:t>19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28600"/>
            <a:ext cx="88391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dirty="0" smtClean="0"/>
              <a:t> </a:t>
            </a:r>
            <a:r>
              <a:rPr lang="en-US" sz="28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Word Choice – first-year students</a:t>
            </a:r>
          </a:p>
          <a:p>
            <a:pPr algn="ctr"/>
            <a:r>
              <a:rPr lang="en-US" sz="24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(Examples from Field Observation Memo conclusions)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618178"/>
            <a:ext cx="8782049" cy="386875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173038">
              <a:spcAft>
                <a:spcPts val="600"/>
              </a:spcAft>
            </a:pPr>
            <a:r>
              <a:rPr lang="en-US" sz="2200" b="1" dirty="0" smtClean="0">
                <a:cs typeface="Arial" panose="020B0604020202020204" pitchFamily="34" charset="0"/>
              </a:rPr>
              <a:t>Pre-intervention</a:t>
            </a:r>
            <a:r>
              <a:rPr lang="en-US" sz="2200" i="1" dirty="0" smtClean="0">
                <a:cs typeface="Arial" panose="020B0604020202020204" pitchFamily="34" charset="0"/>
              </a:rPr>
              <a:t> </a:t>
            </a:r>
            <a:r>
              <a:rPr lang="en-US" sz="2200" dirty="0">
                <a:cs typeface="Arial" panose="020B0604020202020204" pitchFamily="34" charset="0"/>
              </a:rPr>
              <a:t>(vague words underlined)</a:t>
            </a:r>
          </a:p>
          <a:p>
            <a:pPr marL="173038">
              <a:lnSpc>
                <a:spcPct val="110000"/>
              </a:lnSpc>
            </a:pPr>
            <a:r>
              <a:rPr lang="en-US" sz="2200" dirty="0" smtClean="0">
                <a:cs typeface="Arial" panose="020B0604020202020204" pitchFamily="34" charset="0"/>
              </a:rPr>
              <a:t>...</a:t>
            </a:r>
            <a:r>
              <a:rPr lang="en-US" sz="2200" u="sng" dirty="0" smtClean="0">
                <a:cs typeface="Arial" panose="020B0604020202020204" pitchFamily="34" charset="0"/>
              </a:rPr>
              <a:t>amazing</a:t>
            </a:r>
            <a:r>
              <a:rPr lang="en-US" sz="2200" dirty="0" smtClean="0">
                <a:cs typeface="Arial" panose="020B0604020202020204" pitchFamily="34" charset="0"/>
              </a:rPr>
              <a:t> weather...</a:t>
            </a:r>
            <a:r>
              <a:rPr lang="en-US" sz="2200" u="sng" dirty="0" smtClean="0">
                <a:cs typeface="Arial" panose="020B0604020202020204" pitchFamily="34" charset="0"/>
              </a:rPr>
              <a:t>a </a:t>
            </a:r>
            <a:r>
              <a:rPr lang="en-US" sz="2200" u="sng" dirty="0">
                <a:cs typeface="Arial" panose="020B0604020202020204" pitchFamily="34" charset="0"/>
              </a:rPr>
              <a:t>lot of knowledge</a:t>
            </a:r>
            <a:r>
              <a:rPr lang="en-US" sz="2200" dirty="0">
                <a:cs typeface="Arial" panose="020B0604020202020204" pitchFamily="34" charset="0"/>
              </a:rPr>
              <a:t> about engineering</a:t>
            </a:r>
            <a:r>
              <a:rPr lang="en-US" sz="2200" dirty="0" smtClean="0">
                <a:cs typeface="Arial" panose="020B0604020202020204" pitchFamily="34" charset="0"/>
              </a:rPr>
              <a:t>.... </a:t>
            </a:r>
            <a:endParaRPr lang="en-US" sz="2200" dirty="0">
              <a:cs typeface="Arial" panose="020B0604020202020204" pitchFamily="34" charset="0"/>
            </a:endParaRPr>
          </a:p>
          <a:p>
            <a:pPr marL="173038">
              <a:lnSpc>
                <a:spcPct val="110000"/>
              </a:lnSpc>
            </a:pPr>
            <a:r>
              <a:rPr lang="en-US" sz="2200" dirty="0" smtClean="0">
                <a:cs typeface="Arial" panose="020B0604020202020204" pitchFamily="34" charset="0"/>
              </a:rPr>
              <a:t> ...</a:t>
            </a:r>
            <a:r>
              <a:rPr lang="en-US" sz="2200" u="sng" dirty="0" smtClean="0">
                <a:cs typeface="Arial" panose="020B0604020202020204" pitchFamily="34" charset="0"/>
              </a:rPr>
              <a:t>you</a:t>
            </a:r>
            <a:r>
              <a:rPr lang="en-US" sz="2200" dirty="0" smtClean="0">
                <a:cs typeface="Arial" panose="020B0604020202020204" pitchFamily="34" charset="0"/>
              </a:rPr>
              <a:t> </a:t>
            </a:r>
            <a:r>
              <a:rPr lang="en-US" sz="2200" dirty="0">
                <a:cs typeface="Arial" panose="020B0604020202020204" pitchFamily="34" charset="0"/>
              </a:rPr>
              <a:t>learn a lot more </a:t>
            </a:r>
            <a:r>
              <a:rPr lang="en-US" sz="2200" u="sng" dirty="0">
                <a:cs typeface="Arial" panose="020B0604020202020204" pitchFamily="34" charset="0"/>
              </a:rPr>
              <a:t>actually</a:t>
            </a:r>
            <a:r>
              <a:rPr lang="en-US" sz="2200" dirty="0">
                <a:cs typeface="Arial" panose="020B0604020202020204" pitchFamily="34" charset="0"/>
              </a:rPr>
              <a:t> going out and seeing how </a:t>
            </a:r>
            <a:r>
              <a:rPr lang="en-US" sz="2200" u="sng" dirty="0">
                <a:cs typeface="Arial" panose="020B0604020202020204" pitchFamily="34" charset="0"/>
              </a:rPr>
              <a:t>things</a:t>
            </a:r>
            <a:r>
              <a:rPr lang="en-US" sz="2200" dirty="0">
                <a:cs typeface="Arial" panose="020B0604020202020204" pitchFamily="34" charset="0"/>
              </a:rPr>
              <a:t> are </a:t>
            </a:r>
            <a:r>
              <a:rPr lang="en-US" sz="2200" dirty="0" smtClean="0">
                <a:cs typeface="Arial" panose="020B0604020202020204" pitchFamily="34" charset="0"/>
              </a:rPr>
              <a:t>done.</a:t>
            </a:r>
            <a:endParaRPr lang="en-US" sz="2200" b="1" i="1" dirty="0" smtClean="0">
              <a:cs typeface="Arial" panose="020B0604020202020204" pitchFamily="34" charset="0"/>
            </a:endParaRPr>
          </a:p>
          <a:p>
            <a:pPr indent="236538"/>
            <a:endParaRPr lang="en-US" sz="2200" b="1" i="1" dirty="0">
              <a:cs typeface="Arial" panose="020B0604020202020204" pitchFamily="34" charset="0"/>
            </a:endParaRPr>
          </a:p>
          <a:p>
            <a:pPr marL="173038">
              <a:spcAft>
                <a:spcPts val="600"/>
              </a:spcAft>
            </a:pPr>
            <a:r>
              <a:rPr lang="en-US" sz="2200" b="1" dirty="0" smtClean="0">
                <a:cs typeface="Arial" panose="020B0604020202020204" pitchFamily="34" charset="0"/>
              </a:rPr>
              <a:t>Post-intervention</a:t>
            </a:r>
            <a:r>
              <a:rPr lang="en-US" sz="2200" b="1" i="1" dirty="0" smtClean="0">
                <a:cs typeface="Arial" panose="020B0604020202020204" pitchFamily="34" charset="0"/>
              </a:rPr>
              <a:t> </a:t>
            </a:r>
            <a:r>
              <a:rPr lang="en-US" sz="2200" dirty="0" smtClean="0">
                <a:cs typeface="Arial" panose="020B0604020202020204" pitchFamily="34" charset="0"/>
              </a:rPr>
              <a:t>(more specific words underlined)</a:t>
            </a:r>
            <a:r>
              <a:rPr lang="en-US" sz="2200" b="1" i="1" dirty="0">
                <a:cs typeface="Arial" panose="020B0604020202020204" pitchFamily="34" charset="0"/>
              </a:rPr>
              <a:t>	</a:t>
            </a:r>
            <a:endParaRPr lang="en-US" sz="2200" dirty="0">
              <a:cs typeface="Arial" panose="020B0604020202020204" pitchFamily="34" charset="0"/>
            </a:endParaRPr>
          </a:p>
          <a:p>
            <a:pPr marL="173038">
              <a:lnSpc>
                <a:spcPct val="110000"/>
              </a:lnSpc>
            </a:pPr>
            <a:r>
              <a:rPr lang="en-US" sz="2200" dirty="0">
                <a:cs typeface="Arial" panose="020B0604020202020204" pitchFamily="34" charset="0"/>
              </a:rPr>
              <a:t>This trip to </a:t>
            </a:r>
            <a:r>
              <a:rPr lang="en-US" sz="2200" u="sng" dirty="0">
                <a:cs typeface="Arial" panose="020B0604020202020204" pitchFamily="34" charset="0"/>
              </a:rPr>
              <a:t>the </a:t>
            </a:r>
            <a:r>
              <a:rPr lang="en-US" sz="2200" u="sng" dirty="0" smtClean="0">
                <a:cs typeface="Arial" panose="020B0604020202020204" pitchFamily="34" charset="0"/>
              </a:rPr>
              <a:t>Tilikum </a:t>
            </a:r>
            <a:r>
              <a:rPr lang="en-US" sz="2200" u="sng" dirty="0">
                <a:cs typeface="Arial" panose="020B0604020202020204" pitchFamily="34" charset="0"/>
              </a:rPr>
              <a:t>Crossing</a:t>
            </a:r>
            <a:r>
              <a:rPr lang="en-US" sz="2200" dirty="0">
                <a:cs typeface="Arial" panose="020B0604020202020204" pitchFamily="34" charset="0"/>
              </a:rPr>
              <a:t> was </a:t>
            </a:r>
            <a:r>
              <a:rPr lang="en-US" sz="2200" u="sng" dirty="0">
                <a:cs typeface="Arial" panose="020B0604020202020204" pitchFamily="34" charset="0"/>
              </a:rPr>
              <a:t>informative about the construction and planning portion of civil engineering</a:t>
            </a:r>
            <a:r>
              <a:rPr lang="en-US" sz="2200" dirty="0">
                <a:cs typeface="Arial" panose="020B0604020202020204" pitchFamily="34" charset="0"/>
              </a:rPr>
              <a:t>. Also, it offered </a:t>
            </a:r>
            <a:r>
              <a:rPr lang="en-US" sz="2200" u="sng" dirty="0">
                <a:cs typeface="Arial" panose="020B0604020202020204" pitchFamily="34" charset="0"/>
              </a:rPr>
              <a:t>me</a:t>
            </a:r>
            <a:r>
              <a:rPr lang="en-US" sz="2200" dirty="0">
                <a:cs typeface="Arial" panose="020B0604020202020204" pitchFamily="34" charset="0"/>
              </a:rPr>
              <a:t> a look at </a:t>
            </a:r>
            <a:r>
              <a:rPr lang="en-US" sz="2200" u="sng" dirty="0">
                <a:cs typeface="Arial" panose="020B0604020202020204" pitchFamily="34" charset="0"/>
              </a:rPr>
              <a:t>the engineering work being done in the city</a:t>
            </a:r>
            <a:r>
              <a:rPr lang="en-US" sz="2200" dirty="0"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3368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3254" y="152400"/>
            <a:ext cx="800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2"/>
              </a:buClr>
            </a:pP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Can we help civil engineering students be better prepared for writing in industry  </a:t>
            </a:r>
          </a:p>
          <a:p>
            <a:pPr algn="ctr">
              <a:spcAft>
                <a:spcPts val="1400"/>
              </a:spcAft>
              <a:buClr>
                <a:schemeClr val="tx2"/>
              </a:buClr>
            </a:pPr>
            <a:r>
              <a:rPr lang="en-US" sz="28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without major curriculum changes?</a:t>
            </a:r>
            <a:endParaRPr lang="en-US" sz="2800" b="1" i="1" dirty="0" smtClean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58000" y="6324600"/>
            <a:ext cx="2133600" cy="365125"/>
          </a:xfrm>
        </p:spPr>
        <p:txBody>
          <a:bodyPr/>
          <a:lstStyle/>
          <a:p>
            <a:fld id="{9D8798E7-6490-433F-B736-76863E357430}" type="slidenum">
              <a:rPr lang="en-US" smtClean="0"/>
              <a:t>2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0" y="3379076"/>
            <a:ext cx="8229600" cy="3131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u="sng" dirty="0" smtClean="0">
                <a:cs typeface="Arial" panose="020B0604020202020204" pitchFamily="34" charset="0"/>
              </a:rPr>
              <a:t>Typical courses</a:t>
            </a:r>
          </a:p>
          <a:p>
            <a:pPr marL="236538" indent="341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l</a:t>
            </a:r>
            <a:r>
              <a:rPr lang="en-US" sz="2000" dirty="0" smtClean="0">
                <a:cs typeface="Arial" panose="020B0604020202020204" pitchFamily="34" charset="0"/>
              </a:rPr>
              <a:t>ittle, if any, writing instruction</a:t>
            </a:r>
          </a:p>
          <a:p>
            <a:pPr marL="236538" indent="341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Arial" panose="020B0604020202020204" pitchFamily="34" charset="0"/>
              </a:rPr>
              <a:t>writing = “style”  and engineering = calculations</a:t>
            </a:r>
          </a:p>
          <a:p>
            <a:pPr marL="236538" indent="3413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Arial" panose="020B0604020202020204" pitchFamily="34" charset="0"/>
              </a:rPr>
              <a:t>no differentiation of academic vs. workplace writing </a:t>
            </a:r>
          </a:p>
          <a:p>
            <a:pPr marL="236538" indent="341313" algn="ctr">
              <a:spcAft>
                <a:spcPts val="600"/>
              </a:spcAft>
            </a:pPr>
            <a:r>
              <a:rPr lang="en-US" sz="2000" u="sng" dirty="0" smtClean="0">
                <a:cs typeface="Arial" panose="020B0604020202020204" pitchFamily="34" charset="0"/>
              </a:rPr>
              <a:t>Our vision: courses that...</a:t>
            </a:r>
          </a:p>
          <a:p>
            <a:pPr marL="236538" indent="341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Arial" panose="020B0604020202020204" pitchFamily="34" charset="0"/>
              </a:rPr>
              <a:t>integrate </a:t>
            </a:r>
            <a:r>
              <a:rPr lang="en-US" sz="2000" dirty="0">
                <a:cs typeface="Arial" panose="020B0604020202020204" pitchFamily="34" charset="0"/>
              </a:rPr>
              <a:t>writing and </a:t>
            </a:r>
            <a:r>
              <a:rPr lang="en-US" sz="2000" dirty="0" smtClean="0">
                <a:cs typeface="Arial" panose="020B0604020202020204" pitchFamily="34" charset="0"/>
              </a:rPr>
              <a:t>civil engineering practice</a:t>
            </a:r>
          </a:p>
          <a:p>
            <a:pPr marL="236538" indent="3413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Arial" panose="020B0604020202020204" pitchFamily="34" charset="0"/>
              </a:rPr>
              <a:t>teach that accuracy</a:t>
            </a:r>
            <a:r>
              <a:rPr lang="en-US" sz="2000" dirty="0">
                <a:cs typeface="Arial" panose="020B0604020202020204" pitchFamily="34" charset="0"/>
              </a:rPr>
              <a:t>, precision, and comprehensibility </a:t>
            </a:r>
            <a:endParaRPr lang="en-US" sz="2000" dirty="0" smtClean="0">
              <a:cs typeface="Arial" panose="020B0604020202020204" pitchFamily="34" charset="0"/>
            </a:endParaRPr>
          </a:p>
          <a:p>
            <a:pPr marL="236538" indent="341313"/>
            <a:r>
              <a:rPr lang="en-US" sz="2000" dirty="0" smtClean="0">
                <a:cs typeface="Arial" panose="020B0604020202020204" pitchFamily="34" charset="0"/>
              </a:rPr>
              <a:t>are </a:t>
            </a:r>
            <a:r>
              <a:rPr lang="en-US" sz="2000" dirty="0">
                <a:cs typeface="Arial" panose="020B0604020202020204" pitchFamily="34" charset="0"/>
              </a:rPr>
              <a:t>as important in words as in </a:t>
            </a:r>
            <a:r>
              <a:rPr lang="en-US" sz="2000" dirty="0" smtClean="0">
                <a:cs typeface="Arial" panose="020B0604020202020204" pitchFamily="34" charset="0"/>
              </a:rPr>
              <a:t>calculations</a:t>
            </a:r>
            <a:endParaRPr lang="en-US" sz="2000" dirty="0"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57763" y="1940396"/>
            <a:ext cx="8575770" cy="1126462"/>
            <a:chOff x="257763" y="1940396"/>
            <a:chExt cx="8575770" cy="1126462"/>
          </a:xfrm>
        </p:grpSpPr>
        <p:sp>
          <p:nvSpPr>
            <p:cNvPr id="3" name="TextBox 2"/>
            <p:cNvSpPr txBox="1"/>
            <p:nvPr/>
          </p:nvSpPr>
          <p:spPr>
            <a:xfrm>
              <a:off x="257763" y="1942947"/>
              <a:ext cx="2395519" cy="107721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Writing courses 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(composition, </a:t>
              </a:r>
            </a:p>
            <a:p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tech writing)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728545" y="1940396"/>
              <a:ext cx="2104988" cy="112646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600"/>
                </a:spcBef>
              </a:pP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Mentoring in the workplace</a:t>
              </a:r>
            </a:p>
            <a:p>
              <a:pPr>
                <a:lnSpc>
                  <a:spcPct val="120000"/>
                </a:lnSpc>
              </a:pPr>
              <a:endParaRPr lang="en-US" sz="8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702276" y="1905000"/>
            <a:ext cx="4026909" cy="1107996"/>
            <a:chOff x="2539763" y="1936141"/>
            <a:chExt cx="4026909" cy="1107996"/>
          </a:xfrm>
        </p:grpSpPr>
        <p:sp>
          <p:nvSpPr>
            <p:cNvPr id="13" name="TextBox 12"/>
            <p:cNvSpPr txBox="1"/>
            <p:nvPr/>
          </p:nvSpPr>
          <p:spPr>
            <a:xfrm>
              <a:off x="4375372" y="1936141"/>
              <a:ext cx="5334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smtClean="0">
                  <a:solidFill>
                    <a:srgbClr val="C00000"/>
                  </a:solidFill>
                  <a:latin typeface="Algerian" panose="04020705040A02060702" pitchFamily="82" charset="0"/>
                  <a:cs typeface="Aharoni" panose="02010803020104030203" pitchFamily="2" charset="-79"/>
                </a:rPr>
                <a:t>?</a:t>
              </a:r>
              <a:endParaRPr lang="en-US" sz="6600" dirty="0">
                <a:solidFill>
                  <a:srgbClr val="C00000"/>
                </a:solidFill>
                <a:latin typeface="Algerian" panose="04020705040A02060702" pitchFamily="82" charset="0"/>
                <a:cs typeface="Aharoni" panose="02010803020104030203" pitchFamily="2" charset="-79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2539763" y="1936141"/>
              <a:ext cx="4026909" cy="1061829"/>
              <a:chOff x="2539763" y="1936141"/>
              <a:chExt cx="4026909" cy="1061829"/>
            </a:xfrm>
          </p:grpSpPr>
          <p:sp>
            <p:nvSpPr>
              <p:cNvPr id="4" name="Arc 3"/>
              <p:cNvSpPr/>
              <p:nvPr/>
            </p:nvSpPr>
            <p:spPr>
              <a:xfrm>
                <a:off x="2539763" y="1936141"/>
                <a:ext cx="3991012" cy="1061829"/>
              </a:xfrm>
              <a:prstGeom prst="arc">
                <a:avLst>
                  <a:gd name="adj1" fmla="val 11118029"/>
                  <a:gd name="adj2" fmla="val 21189876"/>
                </a:avLst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0" name="Straight Arrow Connector 9"/>
              <p:cNvCxnSpPr/>
              <p:nvPr/>
            </p:nvCxnSpPr>
            <p:spPr>
              <a:xfrm>
                <a:off x="6349588" y="2244686"/>
                <a:ext cx="217084" cy="83406"/>
              </a:xfrm>
              <a:prstGeom prst="straightConnector1">
                <a:avLst/>
              </a:prstGeom>
              <a:ln w="38100">
                <a:solidFill>
                  <a:schemeClr val="tx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557" y="5609280"/>
            <a:ext cx="929697" cy="836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85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798E7-6490-433F-B736-76863E357430}" type="slidenum">
              <a:rPr lang="en-US" smtClean="0"/>
              <a:t>20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220717"/>
            <a:ext cx="84581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28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Student </a:t>
            </a:r>
            <a:r>
              <a:rPr lang="en-US" sz="2800" b="1" dirty="0">
                <a:solidFill>
                  <a:schemeClr val="tx2"/>
                </a:solidFill>
                <a:cs typeface="Arial" panose="020B0604020202020204" pitchFamily="34" charset="0"/>
              </a:rPr>
              <a:t>c</a:t>
            </a:r>
            <a:r>
              <a:rPr lang="en-US" sz="28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omments after </a:t>
            </a:r>
            <a:r>
              <a:rPr lang="en-US" sz="2800" b="1" dirty="0">
                <a:solidFill>
                  <a:schemeClr val="tx2"/>
                </a:solidFill>
                <a:cs typeface="Arial" panose="020B0604020202020204" pitchFamily="34" charset="0"/>
              </a:rPr>
              <a:t>u</a:t>
            </a:r>
            <a:r>
              <a:rPr lang="en-US" sz="28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se of  sentence structure and word </a:t>
            </a:r>
            <a:r>
              <a:rPr lang="en-US" sz="2800" b="1" dirty="0">
                <a:solidFill>
                  <a:schemeClr val="tx2"/>
                </a:solidFill>
                <a:cs typeface="Arial" panose="020B0604020202020204" pitchFamily="34" charset="0"/>
              </a:rPr>
              <a:t>c</a:t>
            </a:r>
            <a:r>
              <a:rPr lang="en-US" sz="28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hoice </a:t>
            </a:r>
            <a:r>
              <a:rPr lang="en-US" sz="2800" b="1" dirty="0">
                <a:solidFill>
                  <a:schemeClr val="tx2"/>
                </a:solidFill>
                <a:cs typeface="Arial" panose="020B0604020202020204" pitchFamily="34" charset="0"/>
              </a:rPr>
              <a:t>u</a:t>
            </a:r>
            <a:r>
              <a:rPr lang="en-US" sz="28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nits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0999" y="1600200"/>
            <a:ext cx="8458200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i="1" dirty="0">
                <a:cs typeface="Arial" panose="020B0604020202020204" pitchFamily="34" charset="0"/>
              </a:rPr>
              <a:t>The information in today’s class that made the biggest impression on me was...</a:t>
            </a:r>
            <a:endParaRPr lang="en-US" sz="2400" dirty="0">
              <a:cs typeface="Arial" panose="020B0604020202020204" pitchFamily="34" charset="0"/>
            </a:endParaRPr>
          </a:p>
          <a:p>
            <a:pPr marL="574675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cs typeface="Arial" panose="020B0604020202020204" pitchFamily="34" charset="0"/>
              </a:rPr>
              <a:t>how </a:t>
            </a:r>
            <a:r>
              <a:rPr lang="en-US" sz="2400" dirty="0">
                <a:cs typeface="Arial" panose="020B0604020202020204" pitchFamily="34" charset="0"/>
              </a:rPr>
              <a:t>precise engineering writing has to be</a:t>
            </a:r>
            <a:r>
              <a:rPr lang="en-US" sz="2400" dirty="0" smtClean="0">
                <a:cs typeface="Arial" panose="020B0604020202020204" pitchFamily="34" charset="0"/>
              </a:rPr>
              <a:t>.</a:t>
            </a:r>
            <a:endParaRPr lang="en-US" sz="2400" dirty="0">
              <a:cs typeface="Arial" panose="020B0604020202020204" pitchFamily="34" charset="0"/>
            </a:endParaRPr>
          </a:p>
          <a:p>
            <a:pPr marL="574675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cs typeface="Arial" panose="020B0604020202020204" pitchFamily="34" charset="0"/>
              </a:rPr>
              <a:t>that professional engineering writing had such simple sentences.</a:t>
            </a:r>
          </a:p>
          <a:p>
            <a:pPr marL="574675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cs typeface="Arial" panose="020B0604020202020204" pitchFamily="34" charset="0"/>
              </a:rPr>
              <a:t>that we don’t need to be wordy to be a good writer.</a:t>
            </a:r>
          </a:p>
          <a:p>
            <a:pPr marL="574675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cs typeface="Arial" panose="020B0604020202020204" pitchFamily="34" charset="0"/>
              </a:rPr>
              <a:t>how different CE writing is than what I have learned in my English classes last year.</a:t>
            </a:r>
          </a:p>
          <a:p>
            <a:r>
              <a:rPr lang="en-US" sz="2400" dirty="0"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6446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798E7-6490-433F-B736-76863E357430}" type="slidenum">
              <a:rPr lang="en-US" smtClean="0"/>
              <a:t>21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8413" y="341255"/>
            <a:ext cx="7516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The team:  individual and shared expertise</a:t>
            </a:r>
            <a:endParaRPr lang="en-US" sz="2800" b="1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2571750" y="1597572"/>
            <a:ext cx="4210050" cy="3429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24274" y="1228240"/>
            <a:ext cx="3933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CE </a:t>
            </a:r>
            <a:r>
              <a:rPr lang="en-US" sz="2000" u="sng" dirty="0" smtClean="0"/>
              <a:t>Practitioners</a:t>
            </a:r>
            <a:r>
              <a:rPr lang="en-US" dirty="0" smtClean="0"/>
              <a:t>:  </a:t>
            </a:r>
            <a:r>
              <a:rPr lang="en-US" sz="2000" dirty="0" smtClean="0"/>
              <a:t>The industry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781800" y="4923503"/>
            <a:ext cx="2362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CE Faculty</a:t>
            </a:r>
          </a:p>
          <a:p>
            <a:r>
              <a:rPr lang="en-US" sz="2000" dirty="0" smtClean="0"/>
              <a:t>The students</a:t>
            </a:r>
          </a:p>
          <a:p>
            <a:r>
              <a:rPr lang="en-US" sz="2000" dirty="0" smtClean="0"/>
              <a:t>The department</a:t>
            </a:r>
          </a:p>
          <a:p>
            <a:r>
              <a:rPr lang="en-US" sz="2000" dirty="0" smtClean="0"/>
              <a:t>Courses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551" y="4923503"/>
            <a:ext cx="30403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Applied Linguists</a:t>
            </a:r>
          </a:p>
          <a:p>
            <a:r>
              <a:rPr lang="en-US" sz="2000" dirty="0" smtClean="0"/>
              <a:t>Functions of language </a:t>
            </a:r>
          </a:p>
          <a:p>
            <a:r>
              <a:rPr lang="en-US" sz="2000" dirty="0" smtClean="0"/>
              <a:t>Meta-language</a:t>
            </a:r>
          </a:p>
          <a:p>
            <a:r>
              <a:rPr lang="en-US" sz="2000" dirty="0" smtClean="0"/>
              <a:t>Teaching writing</a:t>
            </a:r>
          </a:p>
        </p:txBody>
      </p:sp>
      <p:sp>
        <p:nvSpPr>
          <p:cNvPr id="9" name="Right Brace 8"/>
          <p:cNvSpPr/>
          <p:nvPr/>
        </p:nvSpPr>
        <p:spPr>
          <a:xfrm rot="19823122">
            <a:off x="5803863" y="1661590"/>
            <a:ext cx="450653" cy="3034058"/>
          </a:xfrm>
          <a:prstGeom prst="rightBrace">
            <a:avLst>
              <a:gd name="adj1" fmla="val 50902"/>
              <a:gd name="adj2" fmla="val 5311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162675" y="2477814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ivil </a:t>
            </a:r>
            <a:r>
              <a:rPr lang="en-US" sz="2000" dirty="0" smtClean="0"/>
              <a:t>engineering</a:t>
            </a:r>
            <a:endParaRPr lang="en-US" sz="2000" dirty="0"/>
          </a:p>
        </p:txBody>
      </p:sp>
      <p:sp>
        <p:nvSpPr>
          <p:cNvPr id="12" name="Right Brace 11"/>
          <p:cNvSpPr/>
          <p:nvPr/>
        </p:nvSpPr>
        <p:spPr>
          <a:xfrm rot="12720930">
            <a:off x="3258992" y="1693951"/>
            <a:ext cx="325154" cy="2972456"/>
          </a:xfrm>
          <a:prstGeom prst="rightBrace">
            <a:avLst>
              <a:gd name="adj1" fmla="val 50902"/>
              <a:gd name="adj2" fmla="val 5311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71874" y="5688951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Academic setting</a:t>
            </a:r>
            <a:endParaRPr lang="en-US" dirty="0"/>
          </a:p>
        </p:txBody>
      </p:sp>
      <p:sp>
        <p:nvSpPr>
          <p:cNvPr id="14" name="Right Brace 13"/>
          <p:cNvSpPr/>
          <p:nvPr/>
        </p:nvSpPr>
        <p:spPr>
          <a:xfrm rot="5400000">
            <a:off x="4492956" y="3842735"/>
            <a:ext cx="367637" cy="2971800"/>
          </a:xfrm>
          <a:prstGeom prst="rightBrace">
            <a:avLst>
              <a:gd name="adj1" fmla="val 50902"/>
              <a:gd name="adj2" fmla="val 5311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17154" y="2323926"/>
            <a:ext cx="2886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impact of </a:t>
            </a:r>
          </a:p>
          <a:p>
            <a:r>
              <a:rPr lang="en-US" sz="2000" dirty="0" smtClean="0"/>
              <a:t>language in industry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1146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798E7-6490-433F-B736-76863E357430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1182414"/>
            <a:ext cx="76962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</a:pPr>
            <a:r>
              <a:rPr lang="en-US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Engineering faculty</a:t>
            </a:r>
          </a:p>
          <a:p>
            <a:pPr marL="6858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cs typeface="Arial" panose="020B0604020202020204" pitchFamily="34" charset="0"/>
              </a:rPr>
              <a:t>Teaching materials – Want to help pilot? </a:t>
            </a:r>
          </a:p>
          <a:p>
            <a:pPr marL="6858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cs typeface="Arial" panose="020B0604020202020204" pitchFamily="34" charset="0"/>
              </a:rPr>
              <a:t>Courage to teach writing – It isn’t about the writing; it’s about the practice of civil engineering.</a:t>
            </a:r>
            <a:endParaRPr lang="en-US" sz="2400" dirty="0"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</a:pPr>
            <a:r>
              <a:rPr lang="en-US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Practitioners</a:t>
            </a:r>
          </a:p>
          <a:p>
            <a:pPr marL="6858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cs typeface="Arial" panose="020B0604020202020204" pitchFamily="34" charset="0"/>
              </a:rPr>
              <a:t>Vocabulary to talk about writing</a:t>
            </a:r>
          </a:p>
          <a:p>
            <a:pPr marL="6858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cs typeface="Arial" panose="020B0604020202020204" pitchFamily="34" charset="0"/>
              </a:rPr>
              <a:t>Techniques for review (mentoring as teaching)</a:t>
            </a:r>
          </a:p>
          <a:p>
            <a:pPr marL="6858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cs typeface="Arial" panose="020B0604020202020204" pitchFamily="34" charset="0"/>
              </a:rPr>
              <a:t>Workshops for firms</a:t>
            </a:r>
          </a:p>
          <a:p>
            <a:pPr marL="342900" indent="-342900">
              <a:spcAft>
                <a:spcPts val="600"/>
              </a:spcAft>
            </a:pPr>
            <a:r>
              <a:rPr lang="en-US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Applied Linguists</a:t>
            </a:r>
            <a:endParaRPr lang="en-US" sz="24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6858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cs typeface="Arial" panose="020B0604020202020204" pitchFamily="34" charset="0"/>
              </a:rPr>
              <a:t>Research with specific, useful applications</a:t>
            </a:r>
            <a:endParaRPr lang="en-US" sz="2200" dirty="0"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357674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Additional benefits for team members</a:t>
            </a:r>
            <a:endParaRPr lang="en-US" sz="2800" b="1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83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2209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29000" y="152400"/>
            <a:ext cx="5715000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  <a:buClr>
                <a:schemeClr val="tx2"/>
              </a:buClr>
            </a:pPr>
            <a:r>
              <a:rPr lang="en-US" sz="24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Acknowledgements</a:t>
            </a:r>
          </a:p>
          <a:p>
            <a:pPr>
              <a:buClr>
                <a:schemeClr val="tx2"/>
              </a:buClr>
            </a:pPr>
            <a:r>
              <a:rPr lang="en-US" u="sng" dirty="0" smtClean="0">
                <a:cs typeface="Arial" panose="020B0604020202020204" pitchFamily="34" charset="0"/>
              </a:rPr>
              <a:t>Thanks to</a:t>
            </a:r>
          </a:p>
          <a:p>
            <a:pPr marL="284163" indent="-284163">
              <a:spcAft>
                <a:spcPts val="12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>
                <a:cs typeface="Arial" panose="020B0604020202020204" pitchFamily="34" charset="0"/>
              </a:rPr>
              <a:t>Students </a:t>
            </a:r>
            <a:r>
              <a:rPr lang="en-US" dirty="0">
                <a:cs typeface="Arial" panose="020B0604020202020204" pitchFamily="34" charset="0"/>
              </a:rPr>
              <a:t>and faculty </a:t>
            </a:r>
            <a:r>
              <a:rPr lang="en-US" dirty="0" smtClean="0">
                <a:cs typeface="Arial" panose="020B0604020202020204" pitchFamily="34" charset="0"/>
              </a:rPr>
              <a:t>in Civil </a:t>
            </a:r>
            <a:r>
              <a:rPr lang="en-US" dirty="0">
                <a:cs typeface="Arial" panose="020B0604020202020204" pitchFamily="34" charset="0"/>
              </a:rPr>
              <a:t>and Environmental Engineering at Portland State </a:t>
            </a:r>
            <a:r>
              <a:rPr lang="en-US" dirty="0" smtClean="0">
                <a:cs typeface="Arial" panose="020B0604020202020204" pitchFamily="34" charset="0"/>
              </a:rPr>
              <a:t>University, Cal Poly Pomona, Howard University, and Lawrence Technological University.</a:t>
            </a:r>
          </a:p>
          <a:p>
            <a:pPr marL="284163" indent="-284163">
              <a:spcAft>
                <a:spcPts val="12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>
                <a:cs typeface="Arial" panose="020B0604020202020204" pitchFamily="34" charset="0"/>
              </a:rPr>
              <a:t>Students in the Portland State Dept of Applied Linguistics who have contributed to corpus formatting and analysis.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US" dirty="0" smtClean="0">
                <a:cs typeface="Arial" panose="020B0604020202020204" pitchFamily="34" charset="0"/>
              </a:rPr>
              <a:t>Engineers at 	David </a:t>
            </a:r>
            <a:r>
              <a:rPr lang="en-US" dirty="0">
                <a:cs typeface="Arial" panose="020B0604020202020204" pitchFamily="34" charset="0"/>
              </a:rPr>
              <a:t>Evans </a:t>
            </a:r>
            <a:r>
              <a:rPr lang="en-US" dirty="0" smtClean="0">
                <a:cs typeface="Arial" panose="020B0604020202020204" pitchFamily="34" charset="0"/>
              </a:rPr>
              <a:t>and Associates</a:t>
            </a:r>
          </a:p>
          <a:p>
            <a:pPr indent="1828800">
              <a:buClr>
                <a:schemeClr val="tx2"/>
              </a:buClr>
            </a:pPr>
            <a:r>
              <a:rPr lang="en-US" dirty="0" smtClean="0">
                <a:cs typeface="Arial" panose="020B0604020202020204" pitchFamily="34" charset="0"/>
              </a:rPr>
              <a:t>Don Cushing Associates </a:t>
            </a:r>
          </a:p>
          <a:p>
            <a:pPr indent="1828800">
              <a:buClr>
                <a:schemeClr val="tx2"/>
              </a:buClr>
            </a:pPr>
            <a:r>
              <a:rPr lang="en-US" dirty="0">
                <a:cs typeface="Arial" panose="020B0604020202020204" pitchFamily="34" charset="0"/>
              </a:rPr>
              <a:t>Foundation Engineering, </a:t>
            </a:r>
            <a:r>
              <a:rPr lang="en-US" dirty="0" smtClean="0">
                <a:cs typeface="Arial" panose="020B0604020202020204" pitchFamily="34" charset="0"/>
              </a:rPr>
              <a:t>Inc.</a:t>
            </a:r>
          </a:p>
          <a:p>
            <a:pPr indent="1828800">
              <a:buClr>
                <a:schemeClr val="tx2"/>
              </a:buClr>
            </a:pPr>
            <a:r>
              <a:rPr lang="en-US" dirty="0" smtClean="0">
                <a:cs typeface="Arial" panose="020B0604020202020204" pitchFamily="34" charset="0"/>
              </a:rPr>
              <a:t>Quincy Engineering, Inc.</a:t>
            </a:r>
          </a:p>
          <a:p>
            <a:pPr indent="1828800">
              <a:buClr>
                <a:schemeClr val="tx2"/>
              </a:buClr>
            </a:pPr>
            <a:r>
              <a:rPr lang="en-US" dirty="0">
                <a:cs typeface="Arial" panose="020B0604020202020204" pitchFamily="34" charset="0"/>
              </a:rPr>
              <a:t>Parsons Brinckerhoff </a:t>
            </a:r>
            <a:endParaRPr lang="en-US" dirty="0" smtClean="0">
              <a:cs typeface="Arial" panose="020B0604020202020204" pitchFamily="34" charset="0"/>
            </a:endParaRPr>
          </a:p>
          <a:p>
            <a:pPr indent="1828800">
              <a:buClr>
                <a:schemeClr val="tx2"/>
              </a:buClr>
            </a:pPr>
            <a:r>
              <a:rPr lang="en-US" dirty="0" smtClean="0">
                <a:cs typeface="Arial" panose="020B0604020202020204" pitchFamily="34" charset="0"/>
              </a:rPr>
              <a:t>Oregon Dept. of Transportation</a:t>
            </a:r>
          </a:p>
          <a:p>
            <a:pPr indent="1828800">
              <a:buClr>
                <a:schemeClr val="tx2"/>
              </a:buClr>
            </a:pPr>
            <a:r>
              <a:rPr lang="en-US" dirty="0" smtClean="0">
                <a:cs typeface="Arial" panose="020B0604020202020204" pitchFamily="34" charset="0"/>
              </a:rPr>
              <a:t>City of Portland</a:t>
            </a:r>
          </a:p>
          <a:p>
            <a:pPr indent="1828800">
              <a:buClr>
                <a:schemeClr val="tx2"/>
              </a:buClr>
            </a:pPr>
            <a:r>
              <a:rPr lang="en-US" dirty="0" smtClean="0">
                <a:cs typeface="Arial" panose="020B0604020202020204" pitchFamily="34" charset="0"/>
              </a:rPr>
              <a:t>Kleinschmidt</a:t>
            </a:r>
          </a:p>
          <a:p>
            <a:pPr indent="1828800">
              <a:buClr>
                <a:schemeClr val="tx2"/>
              </a:buClr>
            </a:pPr>
            <a:r>
              <a:rPr lang="en-US" dirty="0" smtClean="0">
                <a:cs typeface="Arial" panose="020B0604020202020204" pitchFamily="34" charset="0"/>
              </a:rPr>
              <a:t>and others.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4041702"/>
            <a:ext cx="33795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cs typeface="Arial" panose="020B0604020202020204" pitchFamily="34" charset="0"/>
              </a:rPr>
              <a:t>Partial support for this project is provided by </a:t>
            </a:r>
            <a:r>
              <a:rPr lang="en-US" sz="1600" dirty="0" smtClean="0">
                <a:cs typeface="Arial" panose="020B0604020202020204" pitchFamily="34" charset="0"/>
              </a:rPr>
              <a:t>the U.S. </a:t>
            </a:r>
            <a:r>
              <a:rPr lang="en-US" sz="1600" dirty="0">
                <a:cs typeface="Arial" panose="020B0604020202020204" pitchFamily="34" charset="0"/>
              </a:rPr>
              <a:t>National Science </a:t>
            </a:r>
            <a:r>
              <a:rPr lang="en-US" sz="1600" dirty="0" smtClean="0">
                <a:cs typeface="Arial" panose="020B0604020202020204" pitchFamily="34" charset="0"/>
              </a:rPr>
              <a:t>Foundation (awards DUE-0837776 </a:t>
            </a:r>
            <a:r>
              <a:rPr lang="en-US" sz="1600" dirty="0">
                <a:cs typeface="Arial" panose="020B0604020202020204" pitchFamily="34" charset="0"/>
              </a:rPr>
              <a:t>and </a:t>
            </a:r>
            <a:r>
              <a:rPr lang="en-US" sz="1600" dirty="0" smtClean="0">
                <a:cs typeface="Arial" panose="020B0604020202020204" pitchFamily="34" charset="0"/>
              </a:rPr>
              <a:t>DUE-1323259).  </a:t>
            </a:r>
            <a:r>
              <a:rPr lang="en-US" sz="1600" dirty="0">
                <a:cs typeface="Arial" panose="020B0604020202020204" pitchFamily="34" charset="0"/>
              </a:rPr>
              <a:t>All opinions, findings, and recommendations expressed in this material are those of the </a:t>
            </a:r>
            <a:endParaRPr lang="en-US" sz="1600" dirty="0" smtClean="0">
              <a:cs typeface="Arial" panose="020B0604020202020204" pitchFamily="34" charset="0"/>
            </a:endParaRPr>
          </a:p>
          <a:p>
            <a:r>
              <a:rPr lang="en-US" sz="1600" dirty="0" smtClean="0">
                <a:cs typeface="Arial" panose="020B0604020202020204" pitchFamily="34" charset="0"/>
              </a:rPr>
              <a:t>author </a:t>
            </a:r>
            <a:r>
              <a:rPr lang="en-US" sz="1600" dirty="0">
                <a:cs typeface="Arial" panose="020B0604020202020204" pitchFamily="34" charset="0"/>
              </a:rPr>
              <a:t>and do not necessarily reflect </a:t>
            </a:r>
            <a:r>
              <a:rPr lang="en-US" sz="1600" dirty="0" smtClean="0">
                <a:cs typeface="Arial" panose="020B0604020202020204" pitchFamily="34" charset="0"/>
              </a:rPr>
              <a:t>the </a:t>
            </a:r>
            <a:r>
              <a:rPr lang="en-US" sz="1600" dirty="0">
                <a:cs typeface="Arial" panose="020B0604020202020204" pitchFamily="34" charset="0"/>
              </a:rPr>
              <a:t>views of the </a:t>
            </a:r>
            <a:endParaRPr lang="en-US" sz="1600" dirty="0" smtClean="0">
              <a:cs typeface="Arial" panose="020B0604020202020204" pitchFamily="34" charset="0"/>
            </a:endParaRPr>
          </a:p>
          <a:p>
            <a:r>
              <a:rPr lang="en-US" sz="1600" dirty="0" smtClean="0">
                <a:cs typeface="Arial" panose="020B0604020202020204" pitchFamily="34" charset="0"/>
              </a:rPr>
              <a:t>National Science Foundation</a:t>
            </a:r>
            <a:r>
              <a:rPr lang="en-US" sz="1600" dirty="0"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051" name="Picture 3" descr="C:\Users\Susan\CEWS_website - Copy 9-16\images\photos\Engineering Photo 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2286000" cy="345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Susan\CEWS_website\images\logos\ns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944" y="5723276"/>
            <a:ext cx="815488" cy="81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21062" y="6408672"/>
            <a:ext cx="2133600" cy="365125"/>
          </a:xfrm>
        </p:spPr>
        <p:txBody>
          <a:bodyPr/>
          <a:lstStyle/>
          <a:p>
            <a:fld id="{9D8798E7-6490-433F-B736-76863E35743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48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13143" y="1518745"/>
            <a:ext cx="6399326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400"/>
              </a:spcAft>
              <a:buClr>
                <a:schemeClr val="tx2"/>
              </a:buClr>
            </a:pPr>
            <a:r>
              <a:rPr lang="en-US" sz="2800" b="1" dirty="0">
                <a:solidFill>
                  <a:schemeClr val="tx2"/>
                </a:solidFill>
                <a:cs typeface="Arial" panose="020B0604020202020204" pitchFamily="34" charset="0"/>
              </a:rPr>
              <a:t>T</a:t>
            </a:r>
            <a:r>
              <a:rPr lang="en-US" sz="28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he Civil Engineering Writing Project</a:t>
            </a:r>
          </a:p>
          <a:p>
            <a:pPr marL="1150938" indent="-347663">
              <a:spcAft>
                <a:spcPts val="1800"/>
              </a:spcAft>
              <a:buClr>
                <a:schemeClr val="tx2"/>
              </a:buClr>
            </a:pPr>
            <a:r>
              <a:rPr lang="en-US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Highlights in this presentation</a:t>
            </a:r>
          </a:p>
          <a:p>
            <a:pPr marL="1150938" indent="-347663">
              <a:spcAft>
                <a:spcPts val="1800"/>
              </a:spcAft>
              <a:buClr>
                <a:schemeClr val="tx2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Analysis </a:t>
            </a:r>
          </a:p>
          <a:p>
            <a:pPr marL="1150938" indent="-347663">
              <a:spcAft>
                <a:spcPts val="1800"/>
              </a:spcAft>
              <a:buClr>
                <a:schemeClr val="tx2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Direct instruction tied to the practice of civil engineering</a:t>
            </a:r>
          </a:p>
          <a:p>
            <a:pPr marL="1150938" indent="-347663">
              <a:spcAft>
                <a:spcPts val="1800"/>
              </a:spcAft>
              <a:buClr>
                <a:schemeClr val="tx2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The team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58000" y="6365941"/>
            <a:ext cx="2133600" cy="365125"/>
          </a:xfrm>
        </p:spPr>
        <p:txBody>
          <a:bodyPr/>
          <a:lstStyle/>
          <a:p>
            <a:fld id="{9D8798E7-6490-433F-B736-76863E357430}" type="slidenum">
              <a:rPr lang="en-US" smtClean="0"/>
              <a:t>3</a:t>
            </a:fld>
            <a:endParaRPr lang="en-US" dirty="0"/>
          </a:p>
        </p:txBody>
      </p:sp>
      <p:pic>
        <p:nvPicPr>
          <p:cNvPr id="2052" name="Picture 4" descr="http://t0.gstatic.com/images?q=tbn:ANd9GcQ0op_13NUknd_kwW7oYW8z-ClbYH51z2cVonyGv8mtc6Z4_E_DSQ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44" y="4267199"/>
            <a:ext cx="1756530" cy="91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633" y="1096137"/>
            <a:ext cx="1383752" cy="1466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C:\Users\Susan\Engr Writing Proj - Type 2\Conferences &amp; Workshops\Structure Congress - April 2015\howard_university_logo150x15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849" y="2761345"/>
            <a:ext cx="1392127" cy="139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usan\CEWS_website\images\logos\nsf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09" y="5416769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Susan\Engr Writing Proj - Type 2\Conferences &amp; Workshops\ASEE 2015 - Seattle\Paper\psulogo_horiz_msword.tif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79" y="304799"/>
            <a:ext cx="3352800" cy="66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39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33600" y="162714"/>
            <a:ext cx="3085927" cy="707886"/>
          </a:xfrm>
          <a:prstGeom prst="rect">
            <a:avLst/>
          </a:prstGeom>
          <a:solidFill>
            <a:srgbClr val="92D050">
              <a:alpha val="49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Practitioner texts from 50 firms &amp; agencies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162714"/>
            <a:ext cx="3448380" cy="707886"/>
          </a:xfrm>
          <a:prstGeom prst="rect">
            <a:avLst/>
          </a:prstGeom>
          <a:solidFill>
            <a:srgbClr val="92D050">
              <a:alpha val="49000"/>
            </a:srgb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Student papers from </a:t>
            </a:r>
          </a:p>
          <a:p>
            <a:r>
              <a:rPr lang="en-US" sz="2000" dirty="0" smtClean="0"/>
              <a:t>30 courses at 5 universities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038208" y="1254648"/>
            <a:ext cx="3920588" cy="1631216"/>
          </a:xfrm>
          <a:prstGeom prst="rect">
            <a:avLst/>
          </a:prstGeom>
          <a:solidFill>
            <a:srgbClr val="92D050">
              <a:alpha val="49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/>
              <a:t>Analysis of Writing</a:t>
            </a:r>
          </a:p>
          <a:p>
            <a:pPr>
              <a:tabLst>
                <a:tab pos="1025525" algn="l"/>
              </a:tabLst>
            </a:pPr>
            <a:r>
              <a:rPr lang="en-US" sz="2000" dirty="0" smtClean="0"/>
              <a:t>Organization, vocabulary, </a:t>
            </a:r>
          </a:p>
          <a:p>
            <a:pPr>
              <a:spcAft>
                <a:spcPts val="600"/>
              </a:spcAft>
              <a:tabLst>
                <a:tab pos="1025525" algn="l"/>
              </a:tabLst>
            </a:pPr>
            <a:r>
              <a:rPr lang="en-US" sz="2000" dirty="0" smtClean="0"/>
              <a:t>grammar features,  grammar/punctuation errors, and holistic effectiveness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0545" y="3505200"/>
            <a:ext cx="7620000" cy="707886"/>
          </a:xfrm>
          <a:prstGeom prst="rect">
            <a:avLst/>
          </a:prstGeom>
          <a:solidFill>
            <a:srgbClr val="92D050">
              <a:alpha val="49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What student writing features are especially problematic </a:t>
            </a:r>
          </a:p>
          <a:p>
            <a:pPr algn="ctr"/>
            <a:r>
              <a:rPr lang="en-US" sz="2000" dirty="0" smtClean="0"/>
              <a:t>for engineering practice?</a:t>
            </a:r>
            <a:endParaRPr lang="en-US" sz="2000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4343400" y="870600"/>
            <a:ext cx="495472" cy="3546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6470057" y="870600"/>
            <a:ext cx="516102" cy="3441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5989403" y="2920061"/>
            <a:ext cx="1" cy="43559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533400" y="1387522"/>
            <a:ext cx="2065029" cy="1323439"/>
          </a:xfrm>
          <a:prstGeom prst="rect">
            <a:avLst/>
          </a:prstGeom>
          <a:solidFill>
            <a:srgbClr val="92D050">
              <a:alpha val="49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1025525" algn="l"/>
              </a:tabLst>
            </a:pPr>
            <a:r>
              <a:rPr lang="en-US" sz="2000" u="sng" dirty="0" smtClean="0"/>
              <a:t>Interviews</a:t>
            </a:r>
            <a:r>
              <a:rPr lang="en-US" sz="2000" dirty="0" smtClean="0"/>
              <a:t>:  </a:t>
            </a:r>
          </a:p>
          <a:p>
            <a:pPr>
              <a:tabLst>
                <a:tab pos="1025525" algn="l"/>
              </a:tabLst>
            </a:pPr>
            <a:r>
              <a:rPr lang="en-US" sz="2000" dirty="0" smtClean="0"/>
              <a:t>Practitioners,</a:t>
            </a:r>
          </a:p>
          <a:p>
            <a:pPr>
              <a:tabLst>
                <a:tab pos="1025525" algn="l"/>
              </a:tabLst>
            </a:pPr>
            <a:r>
              <a:rPr lang="en-US" sz="2000" dirty="0" smtClean="0"/>
              <a:t>students, and </a:t>
            </a:r>
          </a:p>
          <a:p>
            <a:pPr>
              <a:tabLst>
                <a:tab pos="1025525" algn="l"/>
              </a:tabLst>
            </a:pPr>
            <a:r>
              <a:rPr lang="en-US" sz="2000" dirty="0" smtClean="0"/>
              <a:t>faculty</a:t>
            </a:r>
            <a:endParaRPr lang="en-US" sz="2000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2781762" y="1913704"/>
            <a:ext cx="739026" cy="12241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2781762" y="1905000"/>
            <a:ext cx="1104438" cy="66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457200" y="484632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u="sng" dirty="0" smtClean="0"/>
              <a:t>Features of the Analysis</a:t>
            </a:r>
          </a:p>
        </p:txBody>
      </p:sp>
    </p:spTree>
    <p:extLst>
      <p:ext uri="{BB962C8B-B14F-4D97-AF65-F5344CB8AC3E}">
        <p14:creationId xmlns:p14="http://schemas.microsoft.com/office/powerpoint/2010/main" val="37042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33600" y="162714"/>
            <a:ext cx="3085927" cy="707886"/>
          </a:xfrm>
          <a:prstGeom prst="rect">
            <a:avLst/>
          </a:prstGeom>
          <a:solidFill>
            <a:srgbClr val="92D050">
              <a:alpha val="49000"/>
            </a:srgb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Practitioner texts from 50 firms &amp; agencies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162714"/>
            <a:ext cx="3448380" cy="707886"/>
          </a:xfrm>
          <a:prstGeom prst="rect">
            <a:avLst/>
          </a:prstGeom>
          <a:solidFill>
            <a:srgbClr val="92D050">
              <a:alpha val="49000"/>
            </a:srgbClr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Student papers from 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30 courses at 5 universities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38208" y="1254648"/>
            <a:ext cx="3920588" cy="1631216"/>
          </a:xfrm>
          <a:prstGeom prst="rect">
            <a:avLst/>
          </a:prstGeom>
          <a:solidFill>
            <a:srgbClr val="92D050">
              <a:alpha val="49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/>
              <a:t>Analysis of Writing</a:t>
            </a:r>
          </a:p>
          <a:p>
            <a:pPr>
              <a:tabLst>
                <a:tab pos="1025525" algn="l"/>
              </a:tabLst>
            </a:pPr>
            <a:r>
              <a:rPr lang="en-US" sz="2000" dirty="0" smtClean="0"/>
              <a:t>Organization, vocabulary, </a:t>
            </a:r>
          </a:p>
          <a:p>
            <a:pPr>
              <a:spcAft>
                <a:spcPts val="600"/>
              </a:spcAft>
              <a:tabLst>
                <a:tab pos="1025525" algn="l"/>
              </a:tabLst>
            </a:pPr>
            <a:r>
              <a:rPr lang="en-US" sz="2000" dirty="0" smtClean="0"/>
              <a:t>grammar features,  grammar/punctuation errors, and holistic effectiveness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0545" y="3505200"/>
            <a:ext cx="7620000" cy="707886"/>
          </a:xfrm>
          <a:prstGeom prst="rect">
            <a:avLst/>
          </a:prstGeom>
          <a:solidFill>
            <a:srgbClr val="92D050">
              <a:alpha val="49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What student writing features are especially problematic </a:t>
            </a:r>
          </a:p>
          <a:p>
            <a:pPr algn="ctr"/>
            <a:r>
              <a:rPr lang="en-US" sz="2000" dirty="0" smtClean="0"/>
              <a:t>for engineering practice?</a:t>
            </a:r>
            <a:endParaRPr lang="en-US" sz="2000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4343400" y="870600"/>
            <a:ext cx="495472" cy="3546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6470057" y="870600"/>
            <a:ext cx="516102" cy="3441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5989403" y="2920061"/>
            <a:ext cx="1" cy="43559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533400" y="1387522"/>
            <a:ext cx="2065029" cy="1323439"/>
          </a:xfrm>
          <a:prstGeom prst="rect">
            <a:avLst/>
          </a:prstGeom>
          <a:solidFill>
            <a:srgbClr val="92D050">
              <a:alpha val="49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1025525" algn="l"/>
              </a:tabLst>
            </a:pPr>
            <a:r>
              <a:rPr lang="en-US" sz="2000" u="sng" dirty="0" smtClean="0"/>
              <a:t>Interviews</a:t>
            </a:r>
            <a:r>
              <a:rPr lang="en-US" sz="2000" dirty="0" smtClean="0"/>
              <a:t>:  </a:t>
            </a:r>
          </a:p>
          <a:p>
            <a:pPr>
              <a:tabLst>
                <a:tab pos="1025525" algn="l"/>
              </a:tabLst>
            </a:pPr>
            <a:r>
              <a:rPr lang="en-US" sz="2000" dirty="0" smtClean="0"/>
              <a:t>Practitioners,</a:t>
            </a:r>
          </a:p>
          <a:p>
            <a:pPr>
              <a:tabLst>
                <a:tab pos="1025525" algn="l"/>
              </a:tabLst>
            </a:pPr>
            <a:r>
              <a:rPr lang="en-US" sz="2000" dirty="0" smtClean="0"/>
              <a:t>students, and </a:t>
            </a:r>
          </a:p>
          <a:p>
            <a:pPr>
              <a:tabLst>
                <a:tab pos="1025525" algn="l"/>
              </a:tabLst>
            </a:pPr>
            <a:r>
              <a:rPr lang="en-US" sz="2000" dirty="0" smtClean="0"/>
              <a:t>faculty</a:t>
            </a:r>
            <a:endParaRPr lang="en-US" sz="2000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2781762" y="1913704"/>
            <a:ext cx="739026" cy="12241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2781762" y="1905000"/>
            <a:ext cx="1104438" cy="66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457200" y="4846320"/>
            <a:ext cx="8229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u="sng" dirty="0" smtClean="0"/>
              <a:t>Features of the Analysis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</a:rPr>
              <a:t>Comparing texts by many practitioners and many students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</a:rPr>
              <a:t>Universities cover diverse students </a:t>
            </a:r>
          </a:p>
        </p:txBody>
      </p:sp>
    </p:spTree>
    <p:extLst>
      <p:ext uri="{BB962C8B-B14F-4D97-AF65-F5344CB8AC3E}">
        <p14:creationId xmlns:p14="http://schemas.microsoft.com/office/powerpoint/2010/main" val="133804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33600" y="162714"/>
            <a:ext cx="3085927" cy="707886"/>
          </a:xfrm>
          <a:prstGeom prst="rect">
            <a:avLst/>
          </a:prstGeom>
          <a:solidFill>
            <a:srgbClr val="92D050">
              <a:alpha val="49000"/>
            </a:srgb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Practitioner texts from 50 firms &amp; agencies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162714"/>
            <a:ext cx="3448380" cy="707886"/>
          </a:xfrm>
          <a:prstGeom prst="rect">
            <a:avLst/>
          </a:prstGeom>
          <a:solidFill>
            <a:srgbClr val="92D050">
              <a:alpha val="49000"/>
            </a:srgbClr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Student papers from </a:t>
            </a:r>
          </a:p>
          <a:p>
            <a:r>
              <a:rPr lang="en-US" sz="2000" dirty="0" smtClean="0"/>
              <a:t>30 courses at 5 universities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038208" y="1254648"/>
            <a:ext cx="3920588" cy="1631216"/>
          </a:xfrm>
          <a:prstGeom prst="rect">
            <a:avLst/>
          </a:prstGeom>
          <a:solidFill>
            <a:srgbClr val="92D050">
              <a:alpha val="49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/>
              <a:t>Analysis of Writing</a:t>
            </a:r>
          </a:p>
          <a:p>
            <a:pPr>
              <a:tabLst>
                <a:tab pos="1025525" algn="l"/>
              </a:tabLst>
            </a:pPr>
            <a:r>
              <a:rPr lang="en-US" sz="2000" b="1" dirty="0" smtClean="0">
                <a:solidFill>
                  <a:srgbClr val="C00000"/>
                </a:solidFill>
              </a:rPr>
              <a:t>Organization, vocabulary, </a:t>
            </a:r>
          </a:p>
          <a:p>
            <a:pPr>
              <a:spcAft>
                <a:spcPts val="600"/>
              </a:spcAft>
              <a:tabLst>
                <a:tab pos="1025525" algn="l"/>
              </a:tabLst>
            </a:pPr>
            <a:r>
              <a:rPr lang="en-US" sz="2000" b="1" dirty="0" smtClean="0">
                <a:solidFill>
                  <a:srgbClr val="C00000"/>
                </a:solidFill>
              </a:rPr>
              <a:t>grammar features,  grammar/punctuation errors,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/>
              <a:t>and </a:t>
            </a:r>
            <a:r>
              <a:rPr lang="en-US" sz="2000" b="1" dirty="0" smtClean="0">
                <a:solidFill>
                  <a:srgbClr val="C00000"/>
                </a:solidFill>
              </a:rPr>
              <a:t>holistic effectiveness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0545" y="3505200"/>
            <a:ext cx="7620000" cy="707886"/>
          </a:xfrm>
          <a:prstGeom prst="rect">
            <a:avLst/>
          </a:prstGeom>
          <a:solidFill>
            <a:srgbClr val="92D050">
              <a:alpha val="49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What student writing features are especially problematic </a:t>
            </a:r>
          </a:p>
          <a:p>
            <a:pPr algn="ctr"/>
            <a:r>
              <a:rPr lang="en-US" sz="2000" dirty="0" smtClean="0"/>
              <a:t>for engineering practice?</a:t>
            </a:r>
            <a:endParaRPr lang="en-US" sz="2000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4343400" y="870600"/>
            <a:ext cx="495472" cy="3546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6470057" y="870600"/>
            <a:ext cx="516102" cy="3441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5989403" y="2920061"/>
            <a:ext cx="1" cy="43559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533400" y="1387522"/>
            <a:ext cx="2065029" cy="1323439"/>
          </a:xfrm>
          <a:prstGeom prst="rect">
            <a:avLst/>
          </a:prstGeom>
          <a:solidFill>
            <a:srgbClr val="92D050">
              <a:alpha val="49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1025525" algn="l"/>
              </a:tabLst>
            </a:pPr>
            <a:r>
              <a:rPr lang="en-US" sz="2000" u="sng" dirty="0" smtClean="0"/>
              <a:t>Interviews</a:t>
            </a:r>
            <a:r>
              <a:rPr lang="en-US" sz="2000" dirty="0" smtClean="0"/>
              <a:t>:  </a:t>
            </a:r>
          </a:p>
          <a:p>
            <a:pPr>
              <a:tabLst>
                <a:tab pos="1025525" algn="l"/>
              </a:tabLst>
            </a:pPr>
            <a:r>
              <a:rPr lang="en-US" sz="2000" dirty="0" smtClean="0"/>
              <a:t>Practitioners,</a:t>
            </a:r>
          </a:p>
          <a:p>
            <a:pPr>
              <a:tabLst>
                <a:tab pos="1025525" algn="l"/>
              </a:tabLst>
            </a:pPr>
            <a:r>
              <a:rPr lang="en-US" sz="2000" dirty="0" smtClean="0"/>
              <a:t>students, and </a:t>
            </a:r>
          </a:p>
          <a:p>
            <a:pPr>
              <a:tabLst>
                <a:tab pos="1025525" algn="l"/>
              </a:tabLst>
            </a:pPr>
            <a:r>
              <a:rPr lang="en-US" sz="2000" dirty="0" smtClean="0"/>
              <a:t>faculty</a:t>
            </a:r>
            <a:endParaRPr lang="en-US" sz="2000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2781762" y="1913704"/>
            <a:ext cx="739026" cy="12241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2781762" y="1905000"/>
            <a:ext cx="1104438" cy="66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457200" y="4846320"/>
            <a:ext cx="82296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u="sng" dirty="0" smtClean="0"/>
              <a:t>Features of the Analysis</a:t>
            </a:r>
            <a:endParaRPr lang="en-US" sz="2000" dirty="0" smtClean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</a:rPr>
              <a:t>Multiple text characteristics and holistic effectiveness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</a:rPr>
              <a:t>Analyses by linguists and practitioners (faculty grade as usual)</a:t>
            </a:r>
          </a:p>
          <a:p>
            <a:pPr>
              <a:spcAft>
                <a:spcPts val="600"/>
              </a:spcAf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0516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20040" y="4846320"/>
            <a:ext cx="850392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u="sng" dirty="0" smtClean="0"/>
              <a:t>Features of the Analysis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</a:rPr>
              <a:t>Multiple perspectives to interpret analyses and identify problems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162714"/>
            <a:ext cx="3085927" cy="707886"/>
          </a:xfrm>
          <a:prstGeom prst="rect">
            <a:avLst/>
          </a:prstGeom>
          <a:solidFill>
            <a:srgbClr val="92D050">
              <a:alpha val="49000"/>
            </a:srgb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Practitioner texts from 50 firms &amp; agencies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162714"/>
            <a:ext cx="3448380" cy="707886"/>
          </a:xfrm>
          <a:prstGeom prst="rect">
            <a:avLst/>
          </a:prstGeom>
          <a:solidFill>
            <a:srgbClr val="92D050">
              <a:alpha val="49000"/>
            </a:srgbClr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Student papers from </a:t>
            </a:r>
          </a:p>
          <a:p>
            <a:r>
              <a:rPr lang="en-US" sz="2000" dirty="0" smtClean="0"/>
              <a:t>30 courses at 5 universities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038208" y="1254648"/>
            <a:ext cx="3920588" cy="1631216"/>
          </a:xfrm>
          <a:prstGeom prst="rect">
            <a:avLst/>
          </a:prstGeom>
          <a:solidFill>
            <a:srgbClr val="92D050">
              <a:alpha val="49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/>
              <a:t>Analysis of Writing</a:t>
            </a:r>
          </a:p>
          <a:p>
            <a:pPr>
              <a:tabLst>
                <a:tab pos="1025525" algn="l"/>
              </a:tabLst>
            </a:pPr>
            <a:r>
              <a:rPr lang="en-US" sz="2000" dirty="0" smtClean="0"/>
              <a:t>Organization, vocabulary, </a:t>
            </a:r>
          </a:p>
          <a:p>
            <a:pPr>
              <a:spcAft>
                <a:spcPts val="600"/>
              </a:spcAft>
              <a:tabLst>
                <a:tab pos="1025525" algn="l"/>
              </a:tabLst>
            </a:pPr>
            <a:r>
              <a:rPr lang="en-US" sz="2000" dirty="0" smtClean="0"/>
              <a:t>grammar features,  grammar/punctuation errors, and holistic effectiveness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0545" y="3505200"/>
            <a:ext cx="7620000" cy="707886"/>
          </a:xfrm>
          <a:prstGeom prst="rect">
            <a:avLst/>
          </a:prstGeom>
          <a:solidFill>
            <a:srgbClr val="92D050">
              <a:alpha val="49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What student writing features are especially problematic </a:t>
            </a:r>
          </a:p>
          <a:p>
            <a:pPr algn="ctr"/>
            <a:r>
              <a:rPr lang="en-US" sz="2000" dirty="0" smtClean="0"/>
              <a:t>for engineering practice?</a:t>
            </a:r>
            <a:endParaRPr lang="en-US" sz="2000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4343400" y="870600"/>
            <a:ext cx="495472" cy="3546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6470057" y="870600"/>
            <a:ext cx="516102" cy="3441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5989403" y="2920061"/>
            <a:ext cx="1" cy="43559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533400" y="1387522"/>
            <a:ext cx="2065029" cy="1323439"/>
          </a:xfrm>
          <a:prstGeom prst="rect">
            <a:avLst/>
          </a:prstGeom>
          <a:solidFill>
            <a:srgbClr val="92D050">
              <a:alpha val="49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1025525" algn="l"/>
              </a:tabLst>
            </a:pPr>
            <a:r>
              <a:rPr lang="en-US" sz="2000" u="sng" dirty="0" smtClean="0"/>
              <a:t>Interviews</a:t>
            </a:r>
            <a:r>
              <a:rPr lang="en-US" sz="2000" dirty="0" smtClean="0"/>
              <a:t>:  </a:t>
            </a:r>
          </a:p>
          <a:p>
            <a:pPr>
              <a:tabLst>
                <a:tab pos="1025525" algn="l"/>
              </a:tabLst>
            </a:pPr>
            <a:r>
              <a:rPr lang="en-US" sz="2000" b="1" dirty="0" smtClean="0">
                <a:solidFill>
                  <a:srgbClr val="C00000"/>
                </a:solidFill>
              </a:rPr>
              <a:t>Practitioners,</a:t>
            </a:r>
          </a:p>
          <a:p>
            <a:pPr>
              <a:tabLst>
                <a:tab pos="1025525" algn="l"/>
              </a:tabLst>
            </a:pPr>
            <a:r>
              <a:rPr lang="en-US" sz="2000" b="1" dirty="0" smtClean="0">
                <a:solidFill>
                  <a:srgbClr val="C00000"/>
                </a:solidFill>
              </a:rPr>
              <a:t>students, </a:t>
            </a:r>
            <a:r>
              <a:rPr lang="en-US" sz="2000" dirty="0" smtClean="0"/>
              <a:t>and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</a:p>
          <a:p>
            <a:pPr>
              <a:tabLst>
                <a:tab pos="1025525" algn="l"/>
              </a:tabLst>
            </a:pPr>
            <a:r>
              <a:rPr lang="en-US" sz="2000" b="1" dirty="0" smtClean="0">
                <a:solidFill>
                  <a:srgbClr val="C00000"/>
                </a:solidFill>
              </a:rPr>
              <a:t>faculty</a:t>
            </a:r>
            <a:endParaRPr lang="en-US" sz="2000" b="1" dirty="0">
              <a:solidFill>
                <a:srgbClr val="C0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2781762" y="1913704"/>
            <a:ext cx="739026" cy="12241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2781762" y="1905000"/>
            <a:ext cx="1104438" cy="66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4061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43272" y="162714"/>
            <a:ext cx="3270447" cy="707886"/>
          </a:xfrm>
          <a:prstGeom prst="rect">
            <a:avLst/>
          </a:prstGeom>
          <a:solidFill>
            <a:srgbClr val="92D050">
              <a:alpha val="49000"/>
            </a:srgb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Practitioner texts</a:t>
            </a:r>
          </a:p>
          <a:p>
            <a:r>
              <a:rPr lang="en-US" sz="2000" dirty="0" smtClean="0"/>
              <a:t>from 50 firms &amp; agencies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562111" y="162714"/>
            <a:ext cx="3448380" cy="707886"/>
          </a:xfrm>
          <a:prstGeom prst="rect">
            <a:avLst/>
          </a:prstGeom>
          <a:solidFill>
            <a:srgbClr val="92D050">
              <a:alpha val="49000"/>
            </a:srgb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Student papers from </a:t>
            </a:r>
          </a:p>
          <a:p>
            <a:r>
              <a:rPr lang="en-US" sz="2000" dirty="0" smtClean="0"/>
              <a:t>30 courses at 5 universities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038208" y="1254648"/>
            <a:ext cx="3920588" cy="1631216"/>
          </a:xfrm>
          <a:prstGeom prst="rect">
            <a:avLst/>
          </a:prstGeom>
          <a:solidFill>
            <a:srgbClr val="92D050">
              <a:alpha val="49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/>
              <a:t>Analysis of Writing</a:t>
            </a:r>
          </a:p>
          <a:p>
            <a:pPr>
              <a:tabLst>
                <a:tab pos="1025525" algn="l"/>
              </a:tabLst>
            </a:pPr>
            <a:r>
              <a:rPr lang="en-US" sz="2000" dirty="0" smtClean="0"/>
              <a:t>Organization, vocabulary, </a:t>
            </a:r>
          </a:p>
          <a:p>
            <a:pPr>
              <a:spcAft>
                <a:spcPts val="600"/>
              </a:spcAft>
              <a:tabLst>
                <a:tab pos="1025525" algn="l"/>
              </a:tabLst>
            </a:pPr>
            <a:r>
              <a:rPr lang="en-US" sz="2000" dirty="0" smtClean="0"/>
              <a:t>grammar features,  grammar/punctuation errors, and holistic effectiveness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0545" y="3505200"/>
            <a:ext cx="7620000" cy="707886"/>
          </a:xfrm>
          <a:prstGeom prst="rect">
            <a:avLst/>
          </a:prstGeom>
          <a:solidFill>
            <a:srgbClr val="92D050">
              <a:alpha val="49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What student writing features are especially problematic </a:t>
            </a:r>
          </a:p>
          <a:p>
            <a:pPr algn="ctr"/>
            <a:r>
              <a:rPr lang="en-US" sz="2000" dirty="0" smtClean="0"/>
              <a:t>for engineering practice?</a:t>
            </a:r>
            <a:endParaRPr lang="en-US" sz="2000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4176232" y="979242"/>
            <a:ext cx="662640" cy="2459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6470057" y="870600"/>
            <a:ext cx="516102" cy="3441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5989403" y="2920061"/>
            <a:ext cx="1" cy="43559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533400" y="1387522"/>
            <a:ext cx="2065029" cy="1323439"/>
          </a:xfrm>
          <a:prstGeom prst="rect">
            <a:avLst/>
          </a:prstGeom>
          <a:solidFill>
            <a:srgbClr val="92D050">
              <a:alpha val="49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1025525" algn="l"/>
              </a:tabLst>
            </a:pPr>
            <a:r>
              <a:rPr lang="en-US" sz="2000" u="sng" dirty="0" smtClean="0"/>
              <a:t>Interviews</a:t>
            </a:r>
            <a:r>
              <a:rPr lang="en-US" sz="2000" dirty="0" smtClean="0"/>
              <a:t>:  </a:t>
            </a:r>
          </a:p>
          <a:p>
            <a:pPr>
              <a:tabLst>
                <a:tab pos="1025525" algn="l"/>
              </a:tabLst>
            </a:pPr>
            <a:r>
              <a:rPr lang="en-US" sz="2000" dirty="0" smtClean="0"/>
              <a:t>Practitioners,</a:t>
            </a:r>
          </a:p>
          <a:p>
            <a:pPr>
              <a:tabLst>
                <a:tab pos="1025525" algn="l"/>
              </a:tabLst>
            </a:pPr>
            <a:r>
              <a:rPr lang="en-US" sz="2000" dirty="0" smtClean="0"/>
              <a:t>students, and </a:t>
            </a:r>
          </a:p>
          <a:p>
            <a:pPr>
              <a:tabLst>
                <a:tab pos="1025525" algn="l"/>
              </a:tabLst>
            </a:pPr>
            <a:r>
              <a:rPr lang="en-US" sz="2000" dirty="0" smtClean="0"/>
              <a:t>faculty</a:t>
            </a:r>
            <a:endParaRPr lang="en-US" sz="2000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2781762" y="1913704"/>
            <a:ext cx="739026" cy="12241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2781762" y="1905000"/>
            <a:ext cx="1104438" cy="66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 flipH="1">
            <a:off x="4720545" y="4288316"/>
            <a:ext cx="1" cy="4982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1565914" y="4791798"/>
            <a:ext cx="6400800" cy="400110"/>
          </a:xfrm>
          <a:prstGeom prst="rect">
            <a:avLst/>
          </a:prstGeom>
          <a:solidFill>
            <a:srgbClr val="92D050">
              <a:alpha val="49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Development of new teaching materials </a:t>
            </a:r>
          </a:p>
        </p:txBody>
      </p:sp>
    </p:spTree>
    <p:extLst>
      <p:ext uri="{BB962C8B-B14F-4D97-AF65-F5344CB8AC3E}">
        <p14:creationId xmlns:p14="http://schemas.microsoft.com/office/powerpoint/2010/main" val="223285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62100" y="228600"/>
            <a:ext cx="6400800" cy="400110"/>
          </a:xfrm>
          <a:prstGeom prst="rect">
            <a:avLst/>
          </a:prstGeom>
          <a:solidFill>
            <a:srgbClr val="92D050">
              <a:alpha val="49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Development of new teaching materials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5007" y="958546"/>
            <a:ext cx="8229600" cy="25466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3 major types: 	Genre-based Units</a:t>
            </a:r>
          </a:p>
          <a:p>
            <a:pPr lvl="5">
              <a:spcAft>
                <a:spcPts val="200"/>
              </a:spcAft>
            </a:pPr>
            <a:r>
              <a:rPr lang="en-US" sz="2400" dirty="0"/>
              <a:t>	</a:t>
            </a:r>
            <a:r>
              <a:rPr lang="en-US" sz="2400" dirty="0" smtClean="0"/>
              <a:t>Language Units</a:t>
            </a:r>
          </a:p>
          <a:p>
            <a:pPr lvl="5">
              <a:spcAft>
                <a:spcPts val="600"/>
              </a:spcAft>
            </a:pPr>
            <a:r>
              <a:rPr lang="en-US" sz="2400" dirty="0"/>
              <a:t>	</a:t>
            </a:r>
            <a:r>
              <a:rPr lang="en-US" sz="2400" dirty="0" smtClean="0"/>
              <a:t>Grammar/Mechanics Lessons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Faculty (</a:t>
            </a:r>
            <a:r>
              <a:rPr lang="en-US" sz="2400" dirty="0" err="1" smtClean="0"/>
              <a:t>engr</a:t>
            </a:r>
            <a:r>
              <a:rPr lang="en-US" sz="2400" dirty="0" smtClean="0"/>
              <a:t> or ling) draft units – practitioners comment on drafts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Written units and webcasts</a:t>
            </a:r>
          </a:p>
          <a:p>
            <a:pPr>
              <a:spcAft>
                <a:spcPts val="600"/>
              </a:spcAft>
            </a:pPr>
            <a:endParaRPr lang="en-US" sz="2400" dirty="0" smtClean="0"/>
          </a:p>
          <a:p>
            <a:pPr>
              <a:spcAft>
                <a:spcPts val="600"/>
              </a:spcAft>
            </a:pPr>
            <a:endParaRPr lang="en-US" sz="2400" dirty="0" smtClean="0"/>
          </a:p>
        </p:txBody>
      </p:sp>
      <p:pic>
        <p:nvPicPr>
          <p:cNvPr id="20" name="Picture 3" descr="C:\Users\Susan\Engr Writing Proj - Type 2\Teaching Materials\Screencasts\Lang Unit 3 - simple sent struc\Lang Unit 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41" y="4191000"/>
            <a:ext cx="3387318" cy="227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usan\Engr Writing Proj - Type 2\Conferences &amp; Workshops\ASEE 2015 - Seattle\Paper\webcast phot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183117"/>
            <a:ext cx="3037489" cy="227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1828800" y="3505200"/>
            <a:ext cx="320566" cy="60355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114800" y="3352800"/>
            <a:ext cx="16002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828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7170</TotalTime>
  <Words>1087</Words>
  <Application>Microsoft Office PowerPoint</Application>
  <PresentationFormat>On-screen Show (4:3)</PresentationFormat>
  <Paragraphs>262</Paragraphs>
  <Slides>23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Apothecary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</dc:creator>
  <cp:lastModifiedBy>Susan</cp:lastModifiedBy>
  <cp:revision>1028</cp:revision>
  <cp:lastPrinted>2012-02-09T05:47:21Z</cp:lastPrinted>
  <dcterms:created xsi:type="dcterms:W3CDTF">2011-05-02T16:58:28Z</dcterms:created>
  <dcterms:modified xsi:type="dcterms:W3CDTF">2015-06-15T14:13:36Z</dcterms:modified>
</cp:coreProperties>
</file>