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9" r:id="rId2"/>
    <p:sldId id="289" r:id="rId3"/>
    <p:sldId id="286" r:id="rId4"/>
    <p:sldId id="281" r:id="rId5"/>
    <p:sldId id="282" r:id="rId6"/>
    <p:sldId id="283" r:id="rId7"/>
    <p:sldId id="288" r:id="rId8"/>
    <p:sldId id="284" r:id="rId9"/>
    <p:sldId id="285" r:id="rId10"/>
    <p:sldId id="287" r:id="rId11"/>
    <p:sldId id="27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13">
          <p15:clr>
            <a:srgbClr val="A4A3A4"/>
          </p15:clr>
        </p15:guide>
        <p15:guide id="2" pos="2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6024"/>
    <a:srgbClr val="B1810B"/>
    <a:srgbClr val="A3792C"/>
    <a:srgbClr val="D19B23"/>
    <a:srgbClr val="756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47" autoAdjust="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1013"/>
        <p:guide pos="2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AE9AF-5B02-A343-87BA-BF97CE0E58AE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96C59-4C62-F748-9189-0658811B1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17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183" y="6074953"/>
            <a:ext cx="1368555" cy="42569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57185"/>
            <a:ext cx="9144000" cy="11745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"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29" t="3371" r="30736" b="30681"/>
          <a:stretch/>
        </p:blipFill>
        <p:spPr>
          <a:xfrm>
            <a:off x="5740247" y="3967105"/>
            <a:ext cx="3403753" cy="2890896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1371603" y="1078552"/>
            <a:ext cx="7515071" cy="74878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200" cap="none" baseline="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1" y="1786845"/>
            <a:ext cx="7515073" cy="1460826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5200" cap="none" baseline="0">
                <a:ln>
                  <a:noFill/>
                </a:ln>
                <a:solidFill>
                  <a:srgbClr val="B1810B"/>
                </a:solidFill>
                <a:latin typeface="Impact"/>
                <a:cs typeface="Impac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 Line</a:t>
            </a:r>
            <a:br>
              <a:rPr lang="en-US" dirty="0" smtClean="0"/>
            </a:br>
            <a:r>
              <a:rPr lang="en-US" dirty="0" smtClean="0"/>
              <a:t>Third Line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3625729"/>
            <a:ext cx="7514523" cy="311740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1371600" y="3904451"/>
            <a:ext cx="7514524" cy="289256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371599" y="4587631"/>
            <a:ext cx="7514523" cy="311740"/>
          </a:xfrm>
        </p:spPr>
        <p:txBody>
          <a:bodyPr>
            <a:noAutofit/>
          </a:bodyPr>
          <a:lstStyle>
            <a:lvl1pPr>
              <a:defRPr sz="18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Event Name</a:t>
            </a:r>
            <a:endParaRPr lang="en-US" dirty="0"/>
          </a:p>
        </p:txBody>
      </p:sp>
      <p:sp>
        <p:nvSpPr>
          <p:cNvPr id="16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1371599" y="4866353"/>
            <a:ext cx="7514524" cy="283041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300" b="1" i="0" baseline="0">
                <a:solidFill>
                  <a:srgbClr val="B1810B"/>
                </a:solidFill>
              </a:defRPr>
            </a:lvl1pPr>
          </a:lstStyle>
          <a:p>
            <a:pPr lvl="0"/>
            <a:r>
              <a:rPr lang="en-US" dirty="0" smtClean="0"/>
              <a:t>Month day,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04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57185"/>
            <a:ext cx="9144000" cy="11745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29" t="3371" r="30736" b="30681"/>
          <a:stretch/>
        </p:blipFill>
        <p:spPr>
          <a:xfrm>
            <a:off x="5740247" y="3967105"/>
            <a:ext cx="3403753" cy="2890896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362777" y="1571854"/>
            <a:ext cx="7514523" cy="484131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Your Name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1362777" y="2055985"/>
            <a:ext cx="7514524" cy="27664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Your title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362777" y="2346708"/>
            <a:ext cx="7514524" cy="27664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Your school/department</a:t>
            </a:r>
            <a:endParaRPr lang="en-US" dirty="0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1362777" y="2637431"/>
            <a:ext cx="7514524" cy="27664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300" b="1">
                <a:solidFill>
                  <a:srgbClr val="B1810B"/>
                </a:solidFill>
              </a:defRPr>
            </a:lvl1pPr>
          </a:lstStyle>
          <a:p>
            <a:pPr lvl="0"/>
            <a:r>
              <a:rPr lang="en-US" dirty="0" err="1" smtClean="0"/>
              <a:t>emailaddress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183" y="6074953"/>
            <a:ext cx="1368555" cy="42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8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57185"/>
            <a:ext cx="9144000" cy="11745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29" t="3371" r="30736" b="30681"/>
          <a:stretch/>
        </p:blipFill>
        <p:spPr>
          <a:xfrm>
            <a:off x="5740247" y="3967105"/>
            <a:ext cx="3403753" cy="2890896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1362779" y="1286037"/>
            <a:ext cx="7515071" cy="74878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200" cap="none" baseline="0">
                <a:ln>
                  <a:noFill/>
                </a:ln>
                <a:solidFill>
                  <a:srgbClr val="B1810B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2777" y="1994330"/>
            <a:ext cx="7515073" cy="1460826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cap="none" baseline="0">
                <a:ln>
                  <a:noFill/>
                </a:ln>
                <a:solidFill>
                  <a:schemeClr val="tx1"/>
                </a:solidFill>
                <a:latin typeface="Impact"/>
                <a:cs typeface="Impac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 Line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183" y="6074953"/>
            <a:ext cx="1368555" cy="42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7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2"/>
          </p:nvPr>
        </p:nvSpPr>
        <p:spPr>
          <a:xfrm>
            <a:off x="367130" y="1608139"/>
            <a:ext cx="8326019" cy="445927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66713" y="188065"/>
            <a:ext cx="8326437" cy="692150"/>
          </a:xfrm>
        </p:spPr>
        <p:txBody>
          <a:bodyPr>
            <a:noAutofit/>
          </a:bodyPr>
          <a:lstStyle>
            <a:lvl1pPr>
              <a:defRPr sz="4400" cap="all" baseline="0">
                <a:ln>
                  <a:noFill/>
                </a:ln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366713" y="879475"/>
            <a:ext cx="8326437" cy="438150"/>
          </a:xfrm>
        </p:spPr>
        <p:txBody>
          <a:bodyPr>
            <a:normAutofit/>
          </a:bodyPr>
          <a:lstStyle>
            <a:lvl1pPr>
              <a:defRPr sz="1800" b="0" i="0" cap="all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17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lide with social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2"/>
          </p:nvPr>
        </p:nvSpPr>
        <p:spPr>
          <a:xfrm>
            <a:off x="367130" y="1608139"/>
            <a:ext cx="8326019" cy="445927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66713" y="188065"/>
            <a:ext cx="8326437" cy="692150"/>
          </a:xfrm>
        </p:spPr>
        <p:txBody>
          <a:bodyPr>
            <a:noAutofit/>
          </a:bodyPr>
          <a:lstStyle>
            <a:lvl1pPr>
              <a:defRPr sz="4400" cap="all" baseline="0">
                <a:ln>
                  <a:noFill/>
                </a:ln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Alternative - social media footer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366713" y="879475"/>
            <a:ext cx="8326437" cy="438150"/>
          </a:xfrm>
        </p:spPr>
        <p:txBody>
          <a:bodyPr>
            <a:normAutofit/>
          </a:bodyPr>
          <a:lstStyle>
            <a:lvl1pPr>
              <a:defRPr sz="1800" b="0" i="0" cap="all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67130" y="6255980"/>
            <a:ext cx="66871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27163" algn="l"/>
                <a:tab pos="2917825" algn="l"/>
                <a:tab pos="3771900" algn="l"/>
                <a:tab pos="3998913" algn="l"/>
              </a:tabLst>
            </a:pP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polytechnic.purdue.edu		/</a:t>
            </a:r>
            <a:r>
              <a:rPr lang="en-US" sz="10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 TechPurdue		#PurduePolytechnic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2030315" y="6249989"/>
            <a:ext cx="1263405" cy="275695"/>
            <a:chOff x="786141" y="4404753"/>
            <a:chExt cx="2095168" cy="45720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screen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141" y="4404753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 cstate="screen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2130" y="4404753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4" cstate="screen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8119" y="4404753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5" cstate="screen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109" y="4404753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376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lide with graphic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7" t="26562" r="33359" b="59063"/>
          <a:stretch/>
        </p:blipFill>
        <p:spPr>
          <a:xfrm>
            <a:off x="0" y="138323"/>
            <a:ext cx="9144000" cy="74115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 Placeholder 6"/>
          <p:cNvSpPr>
            <a:spLocks noGrp="1"/>
          </p:cNvSpPr>
          <p:nvPr>
            <p:ph type="body" idx="12"/>
          </p:nvPr>
        </p:nvSpPr>
        <p:spPr>
          <a:xfrm>
            <a:off x="367130" y="1608139"/>
            <a:ext cx="8326019" cy="445927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66713" y="188065"/>
            <a:ext cx="8326437" cy="692150"/>
          </a:xfrm>
        </p:spPr>
        <p:txBody>
          <a:bodyPr>
            <a:noAutofit/>
          </a:bodyPr>
          <a:lstStyle>
            <a:lvl1pPr>
              <a:defRPr sz="4400" cap="all" baseline="0">
                <a:ln>
                  <a:noFill/>
                </a:ln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Alternative - graphic header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366713" y="879475"/>
            <a:ext cx="8326437" cy="438150"/>
          </a:xfrm>
        </p:spPr>
        <p:txBody>
          <a:bodyPr>
            <a:normAutofit/>
          </a:bodyPr>
          <a:lstStyle>
            <a:lvl1pPr>
              <a:defRPr sz="1800" b="0" i="0" cap="all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24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130" y="1600200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671604" y="1600373"/>
            <a:ext cx="4015195" cy="452579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66713" y="188065"/>
            <a:ext cx="8326437" cy="692150"/>
          </a:xfrm>
        </p:spPr>
        <p:txBody>
          <a:bodyPr>
            <a:noAutofit/>
          </a:bodyPr>
          <a:lstStyle>
            <a:lvl1pPr>
              <a:defRPr sz="4400" cap="all" baseline="0">
                <a:ln>
                  <a:noFill/>
                </a:ln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366713" y="879475"/>
            <a:ext cx="8326437" cy="438150"/>
          </a:xfrm>
        </p:spPr>
        <p:txBody>
          <a:bodyPr>
            <a:normAutofit/>
          </a:bodyPr>
          <a:lstStyle>
            <a:lvl1pPr>
              <a:defRPr sz="1800" b="0" i="0" cap="all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79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130" y="1600200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66713" y="188065"/>
            <a:ext cx="8326437" cy="692150"/>
          </a:xfrm>
        </p:spPr>
        <p:txBody>
          <a:bodyPr>
            <a:noAutofit/>
          </a:bodyPr>
          <a:lstStyle>
            <a:lvl1pPr>
              <a:defRPr sz="4400" cap="all" baseline="0">
                <a:ln>
                  <a:noFill/>
                </a:ln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366713" y="879475"/>
            <a:ext cx="8326437" cy="438150"/>
          </a:xfrm>
        </p:spPr>
        <p:txBody>
          <a:bodyPr>
            <a:normAutofit/>
          </a:bodyPr>
          <a:lstStyle>
            <a:lvl1pPr>
              <a:defRPr sz="1800" b="0" i="0" cap="all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53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9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900" y="2174875"/>
            <a:ext cx="4040188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66713" y="188065"/>
            <a:ext cx="8326437" cy="692150"/>
          </a:xfrm>
        </p:spPr>
        <p:txBody>
          <a:bodyPr>
            <a:noAutofit/>
          </a:bodyPr>
          <a:lstStyle>
            <a:lvl1pPr>
              <a:defRPr sz="4400" cap="all" baseline="0">
                <a:ln>
                  <a:noFill/>
                </a:ln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366713" y="879475"/>
            <a:ext cx="8326437" cy="438150"/>
          </a:xfrm>
        </p:spPr>
        <p:txBody>
          <a:bodyPr>
            <a:normAutofit/>
          </a:bodyPr>
          <a:lstStyle>
            <a:lvl1pPr>
              <a:defRPr sz="1800" b="1" i="0" cap="all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70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"/>
            <a:ext cx="9144000" cy="13316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4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363" y="6074954"/>
            <a:ext cx="1368555" cy="42569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126613"/>
            <a:ext cx="9143999" cy="7453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130" y="1621330"/>
            <a:ext cx="8326020" cy="45017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367130" y="1535528"/>
            <a:ext cx="832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" y="0"/>
            <a:ext cx="9144000" cy="120316"/>
          </a:xfrm>
          <a:prstGeom prst="rect">
            <a:avLst/>
          </a:prstGeom>
          <a:solidFill>
            <a:srgbClr val="B181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886500" y="65200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5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70" r:id="rId2"/>
    <p:sldLayoutId id="2147483667" r:id="rId3"/>
    <p:sldLayoutId id="2147483671" r:id="rId4"/>
    <p:sldLayoutId id="2147483672" r:id="rId5"/>
    <p:sldLayoutId id="2147483657" r:id="rId6"/>
    <p:sldLayoutId id="2147483652" r:id="rId7"/>
    <p:sldLayoutId id="2147483653" r:id="rId8"/>
    <p:sldLayoutId id="2147483655" r:id="rId9"/>
    <p:sldLayoutId id="2147483669" r:id="rId10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400" kern="1200" cap="none" baseline="0">
          <a:ln>
            <a:solidFill>
              <a:schemeClr val="bg1">
                <a:alpha val="50000"/>
              </a:schemeClr>
            </a:solidFill>
          </a:ln>
          <a:solidFill>
            <a:srgbClr val="D19B23"/>
          </a:solidFill>
          <a:effectLst/>
          <a:latin typeface="Impact"/>
          <a:ea typeface="+mj-ea"/>
          <a:cs typeface="Impact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globaltopia.org/TOP_10_CHALLENGES.html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3" y="953426"/>
            <a:ext cx="7514519" cy="2431975"/>
          </a:xfrm>
        </p:spPr>
        <p:txBody>
          <a:bodyPr/>
          <a:lstStyle/>
          <a:p>
            <a:r>
              <a:rPr lang="en-US" sz="4400" dirty="0" smtClean="0"/>
              <a:t>A Transdisciplinary Approach for Developing Effective Communication Skills in a First Year STEM Seminar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371600" y="3616104"/>
            <a:ext cx="7514523" cy="311740"/>
          </a:xfrm>
        </p:spPr>
        <p:txBody>
          <a:bodyPr/>
          <a:lstStyle/>
          <a:p>
            <a:r>
              <a:rPr lang="en-US" dirty="0" smtClean="0"/>
              <a:t>Amy S. Van Epps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371600" y="3894826"/>
            <a:ext cx="7514524" cy="289256"/>
          </a:xfrm>
        </p:spPr>
        <p:txBody>
          <a:bodyPr/>
          <a:lstStyle/>
          <a:p>
            <a:r>
              <a:rPr lang="en-US" dirty="0" smtClean="0"/>
              <a:t>Engineering Librarian, Associate Professor of Library Science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371599" y="5078524"/>
            <a:ext cx="7514523" cy="311740"/>
          </a:xfrm>
        </p:spPr>
        <p:txBody>
          <a:bodyPr/>
          <a:lstStyle/>
          <a:p>
            <a:r>
              <a:rPr lang="en-US" dirty="0" smtClean="0"/>
              <a:t>ASEE Annual Conference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1371599" y="5357246"/>
            <a:ext cx="7514524" cy="283041"/>
          </a:xfrm>
        </p:spPr>
        <p:txBody>
          <a:bodyPr/>
          <a:lstStyle/>
          <a:p>
            <a:r>
              <a:rPr lang="en-US" dirty="0" smtClean="0"/>
              <a:t>June 16, 2015</a:t>
            </a:r>
            <a:endParaRPr lang="en-US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371598" y="4458200"/>
            <a:ext cx="7514523" cy="3117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800" b="1" kern="120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Jeffrey J. Evans, Sorin Matei, Michael Smith, Esteban Garcia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79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2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 dirty="0"/>
              <a:t>Arum, R. (2010). </a:t>
            </a:r>
            <a:r>
              <a:rPr lang="en-US" sz="1800" i="1" dirty="0"/>
              <a:t>Academically Adrift: Limited Learning on College Campuses.</a:t>
            </a:r>
            <a:r>
              <a:rPr lang="en-US" sz="1800" dirty="0"/>
              <a:t> Chicago: </a:t>
            </a:r>
            <a:r>
              <a:rPr lang="en-US" sz="1800" dirty="0" smtClean="0"/>
              <a:t>University </a:t>
            </a:r>
            <a:r>
              <a:rPr lang="en-US" sz="1800" dirty="0"/>
              <a:t>of Chicago Press</a:t>
            </a:r>
            <a:r>
              <a:rPr lang="en-US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1000" dirty="0"/>
          </a:p>
          <a:p>
            <a:pPr marL="457200" indent="-457200">
              <a:buFont typeface="+mj-lt"/>
              <a:buAutoNum type="arabicPeriod"/>
            </a:pPr>
            <a:r>
              <a:rPr lang="en-US" sz="1800" dirty="0" err="1" smtClean="0"/>
              <a:t>Globaltopia</a:t>
            </a:r>
            <a:r>
              <a:rPr lang="en-US" sz="1800" dirty="0" smtClean="0"/>
              <a:t> </a:t>
            </a:r>
            <a:r>
              <a:rPr lang="en-US" sz="1800" dirty="0"/>
              <a:t>(2014). Top 10 Challenges Facing Humanity. Retrieved from </a:t>
            </a:r>
            <a:r>
              <a:rPr lang="en-US" sz="1800" u="sng" dirty="0">
                <a:hlinkClick r:id="rId2"/>
              </a:rPr>
              <a:t>http://globaltopia.org/TOP_10_CHALLENGES.html</a:t>
            </a:r>
            <a:r>
              <a:rPr lang="en-US" sz="1800" dirty="0"/>
              <a:t> </a:t>
            </a:r>
            <a:endParaRPr lang="en-US" sz="1800" dirty="0" smtClean="0"/>
          </a:p>
          <a:p>
            <a:pPr marL="457200" indent="-457200">
              <a:buFont typeface="+mj-lt"/>
              <a:buAutoNum type="arabicPeriod"/>
            </a:pPr>
            <a:endParaRPr lang="en-US" sz="1000" dirty="0"/>
          </a:p>
          <a:p>
            <a:pPr marL="457200" indent="-457200">
              <a:buFont typeface="+mj-lt"/>
              <a:buAutoNum type="arabicPeriod"/>
            </a:pPr>
            <a:r>
              <a:rPr lang="en-US" sz="1800" dirty="0" err="1" smtClean="0"/>
              <a:t>Kapp</a:t>
            </a:r>
            <a:r>
              <a:rPr lang="en-US" sz="1800" dirty="0"/>
              <a:t>, K.M. (2012) </a:t>
            </a:r>
            <a:r>
              <a:rPr lang="en-US" sz="1800" i="1" dirty="0"/>
              <a:t>The Gamification of Learning and Instruction:  Game-Based Methods and </a:t>
            </a:r>
            <a:r>
              <a:rPr lang="en-US" sz="1800" i="1" dirty="0" smtClean="0"/>
              <a:t>Strategies </a:t>
            </a:r>
            <a:r>
              <a:rPr lang="en-US" sz="1800" i="1" dirty="0"/>
              <a:t>for Gaming and Education.  </a:t>
            </a:r>
            <a:r>
              <a:rPr lang="en-US" sz="1800" dirty="0"/>
              <a:t>San Francisco, CA: Pfeiffer.</a:t>
            </a:r>
          </a:p>
          <a:p>
            <a:pPr marL="457200" indent="-457200">
              <a:buFont typeface="+mj-lt"/>
              <a:buAutoNum type="arabicPeriod"/>
            </a:pP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8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Amy S. Van Epps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Engineering Librarian, Associate Professor of Library Science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Libraries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vanepa@purdue.edu</a:t>
            </a:r>
            <a:endParaRPr lang="en-US" dirty="0"/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1362775" y="3657440"/>
            <a:ext cx="7514523" cy="3117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800" b="1" kern="120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Purdue Polytechnic Institute</a:t>
            </a:r>
            <a:endParaRPr lang="en-US" dirty="0"/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1362774" y="4035817"/>
            <a:ext cx="7514524" cy="8261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1300" kern="120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773238" algn="l"/>
              </a:tabLst>
            </a:pPr>
            <a:r>
              <a:rPr lang="en-US" dirty="0" smtClean="0"/>
              <a:t>polytechnic.purdue.edu</a:t>
            </a:r>
          </a:p>
          <a:p>
            <a:pPr>
              <a:tabLst>
                <a:tab pos="1773238" algn="l"/>
              </a:tabLst>
            </a:pPr>
            <a:endParaRPr lang="en-US" dirty="0" smtClean="0"/>
          </a:p>
          <a:p>
            <a:pPr>
              <a:tabLst>
                <a:tab pos="1773238" algn="l"/>
              </a:tabLst>
            </a:pPr>
            <a:r>
              <a:rPr lang="en-US" dirty="0" smtClean="0"/>
              <a:t>	/ </a:t>
            </a:r>
            <a:r>
              <a:rPr lang="en-US" dirty="0" err="1" smtClean="0"/>
              <a:t>TechPurdue</a:t>
            </a:r>
            <a:endParaRPr lang="en-US" dirty="0" smtClean="0"/>
          </a:p>
          <a:p>
            <a:pPr>
              <a:tabLst>
                <a:tab pos="1773238" algn="l"/>
              </a:tabLst>
            </a:pP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434164" y="4409109"/>
            <a:ext cx="1707945" cy="372701"/>
            <a:chOff x="786141" y="4404753"/>
            <a:chExt cx="2095168" cy="4572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141" y="4404753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2130" y="4404753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8119" y="4404753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109" y="4404753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8973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Introduction</a:t>
            </a:r>
          </a:p>
          <a:p>
            <a:r>
              <a:rPr lang="en-US" sz="2800" dirty="0" smtClean="0"/>
              <a:t>Design of the Learning Experience</a:t>
            </a:r>
          </a:p>
          <a:p>
            <a:r>
              <a:rPr lang="en-US" sz="2800" dirty="0" smtClean="0"/>
              <a:t>Badging</a:t>
            </a:r>
          </a:p>
          <a:p>
            <a:r>
              <a:rPr lang="en-US" sz="2800" dirty="0" smtClean="0"/>
              <a:t>Student-Paced Learning</a:t>
            </a:r>
          </a:p>
          <a:p>
            <a:r>
              <a:rPr lang="en-US" sz="2800" dirty="0" smtClean="0"/>
              <a:t>Pattern of student submissions</a:t>
            </a:r>
          </a:p>
          <a:p>
            <a:r>
              <a:rPr lang="en-US" sz="2800" dirty="0" smtClean="0"/>
              <a:t>Lessons Learned</a:t>
            </a:r>
          </a:p>
          <a:p>
            <a:r>
              <a:rPr lang="en-US" sz="2800" dirty="0" smtClean="0"/>
              <a:t>Conclusions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2908" y="383777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1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155" y="2935708"/>
            <a:ext cx="4171872" cy="310283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2"/>
          </p:nvPr>
        </p:nvSpPr>
        <p:spPr>
          <a:xfrm>
            <a:off x="367130" y="1598514"/>
            <a:ext cx="8326019" cy="445927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STEM graduates need ‘soft skills’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Generally underprepared </a:t>
            </a:r>
            <a:r>
              <a:rPr lang="en-US" sz="2800" baseline="30000" dirty="0" smtClean="0"/>
              <a:t>[1]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Design a learning experience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Transdisciplinary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Student and project-</a:t>
            </a:r>
          </a:p>
          <a:p>
            <a:pPr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driven experience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6713" y="898725"/>
            <a:ext cx="8326437" cy="43815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6565612"/>
            <a:ext cx="595547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/>
              <a:t>Image from http://commandemployability.blogspot.com/p/hard-skills-soft-skills.html</a:t>
            </a:r>
          </a:p>
        </p:txBody>
      </p:sp>
    </p:spTree>
    <p:extLst>
      <p:ext uri="{BB962C8B-B14F-4D97-AF65-F5344CB8AC3E}">
        <p14:creationId xmlns:p14="http://schemas.microsoft.com/office/powerpoint/2010/main" val="191692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880" y="4105488"/>
            <a:ext cx="5436704" cy="194513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2"/>
          </p:nvPr>
        </p:nvSpPr>
        <p:spPr>
          <a:xfrm>
            <a:off x="367130" y="1618078"/>
            <a:ext cx="8326019" cy="445927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Tight coupling - communication with global challenges</a:t>
            </a:r>
          </a:p>
          <a:p>
            <a:pPr marL="685800" lvl="2">
              <a:buFont typeface="Arial" panose="020B0604020202020204" pitchFamily="34" charset="0"/>
              <a:buChar char="•"/>
            </a:pPr>
            <a:r>
              <a:rPr lang="en-US" sz="2400" dirty="0"/>
              <a:t>Oral, written, visual, </a:t>
            </a:r>
            <a:r>
              <a:rPr lang="en-US" sz="2400" dirty="0" smtClean="0"/>
              <a:t>auditory</a:t>
            </a:r>
          </a:p>
          <a:p>
            <a:pPr marL="685800" lvl="2">
              <a:buFont typeface="Arial" panose="020B0604020202020204" pitchFamily="34" charset="0"/>
              <a:buChar char="•"/>
            </a:pPr>
            <a:r>
              <a:rPr lang="en-US" sz="2400" dirty="0" smtClean="0"/>
              <a:t>Global challenges</a:t>
            </a:r>
            <a:r>
              <a:rPr lang="en-US" sz="2400" baseline="30000" dirty="0" smtClean="0"/>
              <a:t>[2]</a:t>
            </a:r>
          </a:p>
          <a:p>
            <a:pPr marL="685800" lvl="2">
              <a:buFont typeface="Arial" panose="020B0604020202020204" pitchFamily="34" charset="0"/>
              <a:buChar char="•"/>
            </a:pPr>
            <a:r>
              <a:rPr lang="en-US" sz="2400" dirty="0"/>
              <a:t>Autonomy of topic </a:t>
            </a:r>
            <a:r>
              <a:rPr lang="en-US" sz="2400" dirty="0" smtClean="0"/>
              <a:t>selection</a:t>
            </a:r>
            <a:endParaRPr lang="en-US" sz="2400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Continuous feedback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400" dirty="0" smtClean="0"/>
              <a:t>Developing competence</a:t>
            </a:r>
            <a:endParaRPr lang="en-US" sz="2400" dirty="0"/>
          </a:p>
          <a:p>
            <a:pPr marL="28575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Design of the learning experience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6713" y="898725"/>
            <a:ext cx="8326437" cy="438150"/>
          </a:xfrm>
        </p:spPr>
        <p:txBody>
          <a:bodyPr/>
          <a:lstStyle/>
          <a:p>
            <a:r>
              <a:rPr lang="en-US" dirty="0" smtClean="0"/>
              <a:t>Storytelling as a way of thinking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6565612"/>
            <a:ext cx="522983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/>
              <a:t>Image from http://thethinkingcanvas.com/2013/10/26/visual-storytelling/</a:t>
            </a:r>
          </a:p>
        </p:txBody>
      </p:sp>
    </p:spTree>
    <p:extLst>
      <p:ext uri="{BB962C8B-B14F-4D97-AF65-F5344CB8AC3E}">
        <p14:creationId xmlns:p14="http://schemas.microsoft.com/office/powerpoint/2010/main" val="102410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287" y="4274453"/>
            <a:ext cx="2619375" cy="174307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More granular than course level grades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‘Gamification’ provides motivation</a:t>
            </a:r>
            <a:r>
              <a:rPr lang="en-US" sz="2800" baseline="30000" dirty="0" smtClean="0"/>
              <a:t>[3]</a:t>
            </a:r>
          </a:p>
          <a:p>
            <a:pPr marL="685800" lvl="2">
              <a:buFont typeface="Arial" panose="020B0604020202020204" pitchFamily="34" charset="0"/>
              <a:buChar char="•"/>
            </a:pPr>
            <a:r>
              <a:rPr lang="en-US" sz="2400" dirty="0"/>
              <a:t>Fosters higher order thinking</a:t>
            </a:r>
          </a:p>
          <a:p>
            <a:pPr lvl="1" indent="0">
              <a:buNone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Open Passport – Mozilla Open Badge 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Challenges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400" dirty="0" smtClean="0"/>
              <a:t>Components for each badge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400" dirty="0" smtClean="0"/>
              <a:t>Activities to be completed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Badging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6713" y="898725"/>
            <a:ext cx="8326437" cy="438150"/>
          </a:xfrm>
        </p:spPr>
        <p:txBody>
          <a:bodyPr/>
          <a:lstStyle/>
          <a:p>
            <a:r>
              <a:rPr lang="en-US" dirty="0" err="1" smtClean="0"/>
              <a:t>microcredentialing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6565612"/>
            <a:ext cx="703006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/>
              <a:t>Image from http://remakelearning.org/opportunity/2014/09/03/digital-badge-lab-summer-learning/</a:t>
            </a:r>
          </a:p>
        </p:txBody>
      </p:sp>
    </p:spTree>
    <p:extLst>
      <p:ext uri="{BB962C8B-B14F-4D97-AF65-F5344CB8AC3E}">
        <p14:creationId xmlns:p14="http://schemas.microsoft.com/office/powerpoint/2010/main" val="249428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Soft-deadlines </a:t>
            </a:r>
          </a:p>
          <a:p>
            <a:r>
              <a:rPr lang="en-US" sz="2800" dirty="0" smtClean="0"/>
              <a:t>+ </a:t>
            </a:r>
          </a:p>
          <a:p>
            <a:r>
              <a:rPr lang="en-US" sz="2800" dirty="0" smtClean="0"/>
              <a:t>Multiple revision and resubmit</a:t>
            </a:r>
          </a:p>
          <a:p>
            <a:r>
              <a:rPr lang="en-US" sz="2800" dirty="0" smtClean="0"/>
              <a:t>=</a:t>
            </a:r>
          </a:p>
          <a:p>
            <a:r>
              <a:rPr lang="en-US" sz="2800" dirty="0" smtClean="0"/>
              <a:t>Student discomfort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Student paced learning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6713" y="898725"/>
            <a:ext cx="8326437" cy="4381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6565612"/>
            <a:ext cx="407182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/>
              <a:t>Image from http://financialaidscholarshipworkshop.com/</a:t>
            </a:r>
          </a:p>
        </p:txBody>
      </p:sp>
      <p:pic>
        <p:nvPicPr>
          <p:cNvPr id="2050" name="Picture 2" descr="http://financialaidscholarshipworkshop.com/wp-members/wp-content/uploads/2015/05/Financial-Aid-Workshop-Online-Course-Self-Pace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" r="11750"/>
          <a:stretch/>
        </p:blipFill>
        <p:spPr bwMode="auto">
          <a:xfrm>
            <a:off x="5426075" y="3111500"/>
            <a:ext cx="3362325" cy="288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59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2"/>
          </p:nvPr>
        </p:nvSpPr>
        <p:spPr>
          <a:xfrm>
            <a:off x="367130" y="1608138"/>
            <a:ext cx="8326019" cy="4792662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Figure 1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Figure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Patterns of student submissions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0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67131" y="1608139"/>
            <a:ext cx="4021990" cy="1776456"/>
          </a:xfrm>
          <a:prstGeom prst="rect">
            <a:avLst/>
          </a:prstGeom>
          <a:ln/>
        </p:spPr>
      </p:pic>
      <p:pic>
        <p:nvPicPr>
          <p:cNvPr id="6" name="image03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66713" y="3771358"/>
            <a:ext cx="4021991" cy="2205930"/>
          </a:xfrm>
          <a:prstGeom prst="rect">
            <a:avLst/>
          </a:prstGeom>
          <a:ln/>
        </p:spPr>
      </p:pic>
      <p:pic>
        <p:nvPicPr>
          <p:cNvPr id="7" name="image05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774131" y="2204185"/>
            <a:ext cx="3813141" cy="2712542"/>
          </a:xfrm>
          <a:prstGeom prst="rect">
            <a:avLst/>
          </a:prstGeom>
          <a:ln/>
        </p:spPr>
      </p:pic>
      <p:sp>
        <p:nvSpPr>
          <p:cNvPr id="8" name="TextBox 7"/>
          <p:cNvSpPr txBox="1"/>
          <p:nvPr/>
        </p:nvSpPr>
        <p:spPr>
          <a:xfrm>
            <a:off x="4774131" y="4964824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72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100" y="3573375"/>
            <a:ext cx="3702049" cy="246186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Work waited without ‘real’ deadlines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Written feedback easily misinterpreted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More scaffolding needed with first year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More structured use of</a:t>
            </a:r>
            <a:br>
              <a:rPr lang="en-US" sz="2800" dirty="0" smtClean="0"/>
            </a:br>
            <a:r>
              <a:rPr lang="en-US" sz="2800" dirty="0" smtClean="0"/>
              <a:t>studio time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6713" y="898725"/>
            <a:ext cx="8326437" cy="43815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565612"/>
            <a:ext cx="402776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/>
              <a:t>Image from http://</a:t>
            </a:r>
            <a:r>
              <a:rPr lang="en-US" sz="1300" dirty="0" smtClean="0"/>
              <a:t>www.learnkidslearn.com/about.html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406766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644" y="4745715"/>
            <a:ext cx="3580599" cy="130748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2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Clarity of competency to assignment connection is necessary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Students – time management skills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Independent learning processes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Faculty – needed supports and structure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6713" y="898725"/>
            <a:ext cx="8326437" cy="438150"/>
          </a:xfrm>
        </p:spPr>
        <p:txBody>
          <a:bodyPr/>
          <a:lstStyle/>
          <a:p>
            <a:r>
              <a:rPr lang="en-US" dirty="0"/>
              <a:t>Faculty and students learned a great deal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21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347</Words>
  <Application>Microsoft Office PowerPoint</Application>
  <PresentationFormat>On-screen Show (4:3)</PresentationFormat>
  <Paragraphs>99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Impact</vt:lpstr>
      <vt:lpstr>Lucida Grande</vt:lpstr>
      <vt:lpstr>Office Theme</vt:lpstr>
      <vt:lpstr>A Transdisciplinary Approach for Developing Effective Communication Skills in a First Year STEM Seminar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TITLE SECOND LINE AND THIRD LINE</dc:title>
  <dc:creator>Purdue Marketing Communications</dc:creator>
  <cp:lastModifiedBy>Amy</cp:lastModifiedBy>
  <cp:revision>116</cp:revision>
  <cp:lastPrinted>2012-02-14T22:31:46Z</cp:lastPrinted>
  <dcterms:created xsi:type="dcterms:W3CDTF">2011-09-20T15:44:26Z</dcterms:created>
  <dcterms:modified xsi:type="dcterms:W3CDTF">2015-06-16T19:10:19Z</dcterms:modified>
</cp:coreProperties>
</file>