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5" r:id="rId2"/>
  </p:sldMasterIdLst>
  <p:notesMasterIdLst>
    <p:notesMasterId r:id="rId29"/>
  </p:notesMasterIdLst>
  <p:handoutMasterIdLst>
    <p:handoutMasterId r:id="rId30"/>
  </p:handoutMasterIdLst>
  <p:sldIdLst>
    <p:sldId id="311" r:id="rId3"/>
    <p:sldId id="261" r:id="rId4"/>
    <p:sldId id="285" r:id="rId5"/>
    <p:sldId id="290" r:id="rId6"/>
    <p:sldId id="286" r:id="rId7"/>
    <p:sldId id="291" r:id="rId8"/>
    <p:sldId id="292" r:id="rId9"/>
    <p:sldId id="287" r:id="rId10"/>
    <p:sldId id="288" r:id="rId11"/>
    <p:sldId id="293" r:id="rId12"/>
    <p:sldId id="289" r:id="rId13"/>
    <p:sldId id="294" r:id="rId14"/>
    <p:sldId id="295" r:id="rId15"/>
    <p:sldId id="308" r:id="rId16"/>
    <p:sldId id="297" r:id="rId17"/>
    <p:sldId id="296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9" r:id="rId26"/>
    <p:sldId id="310" r:id="rId27"/>
    <p:sldId id="30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FF"/>
    <a:srgbClr val="003057"/>
    <a:srgbClr val="FFB602"/>
    <a:srgbClr val="FFC000"/>
    <a:srgbClr val="BF9000"/>
    <a:srgbClr val="920000"/>
    <a:srgbClr val="000000"/>
    <a:srgbClr val="C00000"/>
    <a:srgbClr val="9DC3E6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 autoAdjust="0"/>
    <p:restoredTop sz="86375" autoAdjust="0"/>
  </p:normalViewPr>
  <p:slideViewPr>
    <p:cSldViewPr snapToGrid="0">
      <p:cViewPr varScale="1">
        <p:scale>
          <a:sx n="136" d="100"/>
          <a:sy n="136" d="100"/>
        </p:scale>
        <p:origin x="3876" y="96"/>
      </p:cViewPr>
      <p:guideLst>
        <p:guide orient="horz" pos="2160"/>
        <p:guide pos="3840"/>
        <p:guide/>
      </p:guideLst>
    </p:cSldViewPr>
  </p:slideViewPr>
  <p:outlineViewPr>
    <p:cViewPr>
      <p:scale>
        <a:sx n="33" d="100"/>
        <a:sy n="33" d="100"/>
      </p:scale>
      <p:origin x="0" y="-234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41391-8555-475C-B8C1-F7E058C9C9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0B5B-C42C-4503-82B0-B5E9C32BA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F373F-E9CD-4F15-B047-E0FA24F48B5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0EC6C-20BF-4515-BE00-23FDCC24C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46FE-B11C-452A-9BAF-121B73B34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416F-D90F-4504-B7D2-9B16EDED3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95E8-E1CA-4443-920E-E538D278103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0C58A-EE4C-492A-80BB-EEBA0CC03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0B6FE-061E-424F-ADED-325E8D09EF12}"/>
              </a:ext>
            </a:extLst>
          </p:cNvPr>
          <p:cNvSpPr/>
          <p:nvPr userDrawn="1"/>
        </p:nvSpPr>
        <p:spPr>
          <a:xfrm>
            <a:off x="-9" y="6638927"/>
            <a:ext cx="12192000" cy="21907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EA9B7-6196-45B5-909A-E38654385A00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6" y="1647825"/>
            <a:ext cx="11010167" cy="2447926"/>
          </a:xfrm>
        </p:spPr>
        <p:txBody>
          <a:bodyPr anchor="t">
            <a:noAutofit/>
          </a:bodyPr>
          <a:lstStyle>
            <a:lvl1pPr algn="ctr">
              <a:defRPr sz="5400" b="1" spc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6" name="Picture 8" descr="Nebo Leverages Geo-targeting for Georgia Tech">
            <a:extLst>
              <a:ext uri="{FF2B5EF4-FFF2-40B4-BE49-F238E27FC236}">
                <a16:creationId xmlns:a16="http://schemas.microsoft.com/office/drawing/2014/main" id="{99116C07-C5EC-40A2-90D8-C7EE4A73F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6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2739"/>
            <a:ext cx="9144000" cy="17632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E0B29-1DCB-4D69-A6F7-C287AD1AA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54" y="432661"/>
            <a:ext cx="6137077" cy="7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49501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7581" y="6489389"/>
            <a:ext cx="711737" cy="300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756A96-ABC2-47C1-9989-9660D00AE332}"/>
              </a:ext>
            </a:extLst>
          </p:cNvPr>
          <p:cNvSpPr/>
          <p:nvPr userDrawn="1"/>
        </p:nvSpPr>
        <p:spPr>
          <a:xfrm flipV="1">
            <a:off x="0" y="6437928"/>
            <a:ext cx="12192000" cy="4571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F593F-2F59-4FB9-B28E-7E3028D30F55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" y="258469"/>
            <a:ext cx="11322539" cy="624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8" descr="Nebo Leverages Geo-targeting for Georgia Tech">
            <a:extLst>
              <a:ext uri="{FF2B5EF4-FFF2-40B4-BE49-F238E27FC236}">
                <a16:creationId xmlns:a16="http://schemas.microsoft.com/office/drawing/2014/main" id="{AE511F9F-17DC-43F4-B6F0-B8D643FCD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F84CF5-63C1-475F-B006-D6DCB1C29CF7}"/>
              </a:ext>
            </a:extLst>
          </p:cNvPr>
          <p:cNvSpPr txBox="1">
            <a:spLocks/>
          </p:cNvSpPr>
          <p:nvPr/>
        </p:nvSpPr>
        <p:spPr>
          <a:xfrm>
            <a:off x="1473230" y="6491970"/>
            <a:ext cx="4626781" cy="297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defRPr sz="1400" b="1" i="0" spc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sz="1400" dirty="0"/>
              <a:t>Callie Hao | Sharc-lab @ Georgia Institute of Technology</a:t>
            </a:r>
            <a:endParaRPr lang="en-US" sz="1400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962942D-35AC-4097-AC85-DA745636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39" y="6533945"/>
            <a:ext cx="263811" cy="213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831D84-8318-4BE3-8B04-5B15FD0019F3}"/>
              </a:ext>
            </a:extLst>
          </p:cNvPr>
          <p:cNvSpPr txBox="1"/>
          <p:nvPr userDrawn="1"/>
        </p:nvSpPr>
        <p:spPr>
          <a:xfrm>
            <a:off x="7129713" y="6491970"/>
            <a:ext cx="2862514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>
              <a:spcBef>
                <a:spcPct val="0"/>
              </a:spcBef>
              <a:defRPr sz="1400" b="1" i="0" spc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https://sharclab.ece.gatech.edu/ </a:t>
            </a:r>
            <a:endParaRPr lang="en-US" dirty="0"/>
          </a:p>
        </p:txBody>
      </p:sp>
      <p:grpSp>
        <p:nvGrpSpPr>
          <p:cNvPr id="9" name="Graphic 4" descr="Home with solid fill">
            <a:extLst>
              <a:ext uri="{FF2B5EF4-FFF2-40B4-BE49-F238E27FC236}">
                <a16:creationId xmlns:a16="http://schemas.microsoft.com/office/drawing/2014/main" id="{41266146-5008-4BAD-BC20-9A9239612ACF}"/>
              </a:ext>
            </a:extLst>
          </p:cNvPr>
          <p:cNvGrpSpPr/>
          <p:nvPr/>
        </p:nvGrpSpPr>
        <p:grpSpPr>
          <a:xfrm>
            <a:off x="6902117" y="6502643"/>
            <a:ext cx="280738" cy="280738"/>
            <a:chOff x="6902117" y="6502643"/>
            <a:chExt cx="280738" cy="28073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244A24-ECF9-48BB-BBE0-8C4C14F27B46}"/>
                </a:ext>
              </a:extLst>
            </p:cNvPr>
            <p:cNvSpPr/>
            <p:nvPr/>
          </p:nvSpPr>
          <p:spPr>
            <a:xfrm>
              <a:off x="6919663" y="6537735"/>
              <a:ext cx="245645" cy="128086"/>
            </a:xfrm>
            <a:custGeom>
              <a:avLst/>
              <a:gdLst>
                <a:gd name="connsiteX0" fmla="*/ 122823 w 245645"/>
                <a:gd name="connsiteY0" fmla="*/ 0 h 128086"/>
                <a:gd name="connsiteX1" fmla="*/ 122823 w 245645"/>
                <a:gd name="connsiteY1" fmla="*/ 0 h 128086"/>
                <a:gd name="connsiteX2" fmla="*/ 0 w 245645"/>
                <a:gd name="connsiteY2" fmla="*/ 116974 h 128086"/>
                <a:gd name="connsiteX3" fmla="*/ 13160 w 245645"/>
                <a:gd name="connsiteY3" fmla="*/ 128087 h 128086"/>
                <a:gd name="connsiteX4" fmla="*/ 122823 w 245645"/>
                <a:gd name="connsiteY4" fmla="*/ 23980 h 128086"/>
                <a:gd name="connsiteX5" fmla="*/ 122823 w 245645"/>
                <a:gd name="connsiteY5" fmla="*/ 23980 h 128086"/>
                <a:gd name="connsiteX6" fmla="*/ 232486 w 245645"/>
                <a:gd name="connsiteY6" fmla="*/ 128087 h 128086"/>
                <a:gd name="connsiteX7" fmla="*/ 245646 w 245645"/>
                <a:gd name="connsiteY7" fmla="*/ 116974 h 12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645" h="128086">
                  <a:moveTo>
                    <a:pt x="122823" y="0"/>
                  </a:moveTo>
                  <a:lnTo>
                    <a:pt x="122823" y="0"/>
                  </a:lnTo>
                  <a:lnTo>
                    <a:pt x="0" y="116974"/>
                  </a:lnTo>
                  <a:lnTo>
                    <a:pt x="13160" y="128087"/>
                  </a:lnTo>
                  <a:lnTo>
                    <a:pt x="122823" y="23980"/>
                  </a:lnTo>
                  <a:lnTo>
                    <a:pt x="122823" y="23980"/>
                  </a:lnTo>
                  <a:lnTo>
                    <a:pt x="232486" y="128087"/>
                  </a:lnTo>
                  <a:lnTo>
                    <a:pt x="245646" y="116974"/>
                  </a:lnTo>
                  <a:close/>
                </a:path>
              </a:pathLst>
            </a:custGeom>
            <a:solidFill>
              <a:srgbClr val="007AFF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FD2581-72A8-4C49-A0C7-F8F57202219A}"/>
                </a:ext>
              </a:extLst>
            </p:cNvPr>
            <p:cNvSpPr/>
            <p:nvPr/>
          </p:nvSpPr>
          <p:spPr>
            <a:xfrm>
              <a:off x="6954755" y="6578091"/>
              <a:ext cx="175461" cy="170197"/>
            </a:xfrm>
            <a:custGeom>
              <a:avLst/>
              <a:gdLst>
                <a:gd name="connsiteX0" fmla="*/ 0 w 175461"/>
                <a:gd name="connsiteY0" fmla="*/ 83344 h 170197"/>
                <a:gd name="connsiteX1" fmla="*/ 0 w 175461"/>
                <a:gd name="connsiteY1" fmla="*/ 170197 h 170197"/>
                <a:gd name="connsiteX2" fmla="*/ 70185 w 175461"/>
                <a:gd name="connsiteY2" fmla="*/ 170197 h 170197"/>
                <a:gd name="connsiteX3" fmla="*/ 70185 w 175461"/>
                <a:gd name="connsiteY3" fmla="*/ 97089 h 170197"/>
                <a:gd name="connsiteX4" fmla="*/ 105277 w 175461"/>
                <a:gd name="connsiteY4" fmla="*/ 97089 h 170197"/>
                <a:gd name="connsiteX5" fmla="*/ 105277 w 175461"/>
                <a:gd name="connsiteY5" fmla="*/ 170197 h 170197"/>
                <a:gd name="connsiteX6" fmla="*/ 175461 w 175461"/>
                <a:gd name="connsiteY6" fmla="*/ 170197 h 170197"/>
                <a:gd name="connsiteX7" fmla="*/ 175461 w 175461"/>
                <a:gd name="connsiteY7" fmla="*/ 83344 h 170197"/>
                <a:gd name="connsiteX8" fmla="*/ 87731 w 175461"/>
                <a:gd name="connsiteY8" fmla="*/ 0 h 170197"/>
                <a:gd name="connsiteX9" fmla="*/ 0 w 175461"/>
                <a:gd name="connsiteY9" fmla="*/ 83344 h 17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461" h="170197">
                  <a:moveTo>
                    <a:pt x="0" y="83344"/>
                  </a:moveTo>
                  <a:lnTo>
                    <a:pt x="0" y="170197"/>
                  </a:lnTo>
                  <a:lnTo>
                    <a:pt x="70185" y="170197"/>
                  </a:lnTo>
                  <a:lnTo>
                    <a:pt x="70185" y="97089"/>
                  </a:lnTo>
                  <a:lnTo>
                    <a:pt x="105277" y="97089"/>
                  </a:lnTo>
                  <a:lnTo>
                    <a:pt x="105277" y="170197"/>
                  </a:lnTo>
                  <a:lnTo>
                    <a:pt x="175461" y="170197"/>
                  </a:lnTo>
                  <a:lnTo>
                    <a:pt x="175461" y="83344"/>
                  </a:lnTo>
                  <a:lnTo>
                    <a:pt x="87731" y="0"/>
                  </a:lnTo>
                  <a:lnTo>
                    <a:pt x="0" y="83344"/>
                  </a:lnTo>
                  <a:close/>
                </a:path>
              </a:pathLst>
            </a:custGeom>
            <a:solidFill>
              <a:srgbClr val="FFB60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2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9523" y="636661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5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7A4AC-88DB-41C5-AE00-5E2A8C4D6675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0B6FE-061E-424F-ADED-325E8D09EF12}"/>
              </a:ext>
            </a:extLst>
          </p:cNvPr>
          <p:cNvSpPr/>
          <p:nvPr userDrawn="1"/>
        </p:nvSpPr>
        <p:spPr>
          <a:xfrm>
            <a:off x="-9" y="6638927"/>
            <a:ext cx="12192000" cy="21907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6" y="1647825"/>
            <a:ext cx="11010167" cy="2447926"/>
          </a:xfrm>
        </p:spPr>
        <p:txBody>
          <a:bodyPr anchor="t">
            <a:noAutofit/>
          </a:bodyPr>
          <a:lstStyle>
            <a:lvl1pPr algn="ctr">
              <a:defRPr sz="5400" b="1" spc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6" name="Picture 8" descr="Nebo Leverages Geo-targeting for Georgia Tech">
            <a:extLst>
              <a:ext uri="{FF2B5EF4-FFF2-40B4-BE49-F238E27FC236}">
                <a16:creationId xmlns:a16="http://schemas.microsoft.com/office/drawing/2014/main" id="{99116C07-C5EC-40A2-90D8-C7EE4A73F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9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5" y="273540"/>
            <a:ext cx="11322539" cy="79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85" y="1344856"/>
            <a:ext cx="11322539" cy="483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00041" indent="-400041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857229" indent="-400041" algn="l" defTabSz="914377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32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2971" indent="-285744" algn="l" defTabSz="914377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9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harclab.ece.gatech.edu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17FA7A-6CE0-4801-A50D-08367FCE2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 volunteers for the following research topics:</a:t>
            </a:r>
          </a:p>
          <a:p>
            <a:pPr lvl="1"/>
            <a:endParaRPr lang="en-US" sz="2800" dirty="0"/>
          </a:p>
          <a:p>
            <a:r>
              <a:rPr lang="en-US" sz="3200" dirty="0"/>
              <a:t>Microscopy image processing using 3D de-convolution</a:t>
            </a:r>
          </a:p>
          <a:p>
            <a:pPr lvl="1"/>
            <a:r>
              <a:rPr lang="en-US" sz="2800" dirty="0"/>
              <a:t>Translate from </a:t>
            </a:r>
            <a:r>
              <a:rPr lang="en-US" sz="2800" dirty="0" err="1"/>
              <a:t>Matlab</a:t>
            </a:r>
            <a:r>
              <a:rPr lang="en-US" sz="2800" dirty="0"/>
              <a:t> code to Python</a:t>
            </a:r>
          </a:p>
          <a:p>
            <a:pPr lvl="1"/>
            <a:r>
              <a:rPr lang="en-US" sz="2800" dirty="0"/>
              <a:t>And use GPU to accelerate (not an FPGA project but can be later :-P)</a:t>
            </a:r>
          </a:p>
          <a:p>
            <a:pPr lvl="1"/>
            <a:endParaRPr lang="en-US" sz="2800" dirty="0"/>
          </a:p>
          <a:p>
            <a:r>
              <a:rPr lang="en-US" sz="3200" dirty="0"/>
              <a:t>Discrepancy diagnosis between on-FPGA execution and software simulation</a:t>
            </a:r>
          </a:p>
          <a:p>
            <a:pPr lvl="1"/>
            <a:r>
              <a:rPr lang="en-US" sz="2800" dirty="0"/>
              <a:t>Know </a:t>
            </a:r>
            <a:r>
              <a:rPr lang="en-US" sz="2800" dirty="0" err="1"/>
              <a:t>Vivado</a:t>
            </a:r>
            <a:r>
              <a:rPr lang="en-US" sz="2800" dirty="0"/>
              <a:t> and Verilog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EF00E-BFEB-4987-9CE3-AAB307D8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620FE0-603F-4F1F-9F2A-2C9AF913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 Needed!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58AF0-B1DD-4402-BB43-8F2D5B9D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5"/>
            <a:ext cx="4918415" cy="537270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</a:rPr>
              <a:t>Block RAMs are used for storing large amounts of data inside of your FPGA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</a:rPr>
              <a:t>They are SRAM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</a:rPr>
              <a:t>Also called on-chip memory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</a:rPr>
              <a:t>Typically,</a:t>
            </a:r>
            <a:r>
              <a:rPr lang="en-US" dirty="0">
                <a:solidFill>
                  <a:srgbClr val="000000"/>
                </a:solidFill>
              </a:rPr>
              <a:t> at most two ports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Different ports can be accessed at the same time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Different RAM blocks can be accessed at the same time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Example: Xilinx 18K/36K block RAMs</a:t>
            </a:r>
          </a:p>
          <a:p>
            <a:pPr lvl="1"/>
            <a:r>
              <a:rPr lang="en-US" dirty="0"/>
              <a:t>32k x 1 to 512 x 72 in one 36K block</a:t>
            </a:r>
          </a:p>
          <a:p>
            <a:pPr lvl="1"/>
            <a:r>
              <a:rPr lang="en-US" dirty="0"/>
              <a:t>Simple dual-port and true dual-port configurations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726FC-5109-42DA-88E5-6D83C591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62D4E-1A40-4A41-80F0-D4B3EA4F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Dedicated Block RAMs (BRAMs)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DEAC5-323D-42C9-90AF-15E5862D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76" y="882894"/>
            <a:ext cx="3783369" cy="2129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EBDCB-9240-4A37-975C-084D3C83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79" y="3246752"/>
            <a:ext cx="3367581" cy="2828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94928-1E78-4F04-B9C2-562CF6718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913" y="3011939"/>
            <a:ext cx="3171798" cy="32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4B7DC-5296-459A-9F81-7D51573D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779623" cy="5113684"/>
          </a:xfrm>
        </p:spPr>
        <p:txBody>
          <a:bodyPr/>
          <a:lstStyle/>
          <a:p>
            <a:r>
              <a:rPr lang="en-US" dirty="0"/>
              <a:t>DSP: Built-in components for fast arithmetic operation optimized for DSP applications </a:t>
            </a:r>
          </a:p>
          <a:p>
            <a:pPr lvl="1"/>
            <a:r>
              <a:rPr lang="en-US" dirty="0"/>
              <a:t>Essentially a multiply-accumulate core with many other features</a:t>
            </a:r>
          </a:p>
          <a:p>
            <a:pPr lvl="1"/>
            <a:r>
              <a:rPr lang="en-US" dirty="0"/>
              <a:t>Fixed logic and connections, functionality may be configured using control signals at run time </a:t>
            </a:r>
          </a:p>
          <a:p>
            <a:pPr lvl="1"/>
            <a:r>
              <a:rPr lang="en-US" dirty="0"/>
              <a:t>Much faster than LUT-based implementation (ASIC vs. LUT) </a:t>
            </a:r>
          </a:p>
          <a:p>
            <a:pPr lvl="1"/>
            <a:endParaRPr lang="en-US" dirty="0"/>
          </a:p>
          <a:p>
            <a:r>
              <a:rPr lang="en-US" dirty="0"/>
              <a:t>DSPs and BRAMs are usually the bottleneck resources for efficient FPGA design</a:t>
            </a:r>
          </a:p>
          <a:p>
            <a:pPr lvl="1"/>
            <a:r>
              <a:rPr lang="en-US" dirty="0"/>
              <a:t>Larger parallelism, more DSPs and BRAMs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D20D-480A-45F1-AFA4-F54874F3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CA83ED-CA22-4933-B933-79C22B1A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</a:rPr>
              <a:t>Dedicated DSP Blocks</a:t>
            </a:r>
            <a:endParaRPr lang="en-US" dirty="0"/>
          </a:p>
        </p:txBody>
      </p:sp>
      <p:pic>
        <p:nvPicPr>
          <p:cNvPr id="5" name="Picture 4" descr="fpga-real.png">
            <a:extLst>
              <a:ext uri="{FF2B5EF4-FFF2-40B4-BE49-F238E27FC236}">
                <a16:creationId xmlns:a16="http://schemas.microsoft.com/office/drawing/2014/main" id="{7F82871E-7F9D-49B7-8CD8-05EFC8EB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"/>
          <a:stretch/>
        </p:blipFill>
        <p:spPr>
          <a:xfrm>
            <a:off x="6611815" y="3700096"/>
            <a:ext cx="4505766" cy="26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5EEBF-031C-4400-8D99-EA9AC28B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BD28C-590B-46FA-8BF0-A0E66DE4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Xilinx DSP48E1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7780B-A0F0-499F-B1B1-9AC5F62E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933638"/>
            <a:ext cx="9308123" cy="5198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6F02C-7323-41B8-A7A8-2570C2C877E1}"/>
              </a:ext>
            </a:extLst>
          </p:cNvPr>
          <p:cNvSpPr txBox="1"/>
          <p:nvPr/>
        </p:nvSpPr>
        <p:spPr>
          <a:xfrm>
            <a:off x="9650810" y="1947204"/>
            <a:ext cx="2345248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orbel" panose="020B0503020204020204" pitchFamily="34" charset="0"/>
              </a:rPr>
              <a:t>25x18 signed multiplier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orbel" panose="020B0503020204020204" pitchFamily="34" charset="0"/>
              </a:rPr>
              <a:t>48-bit add/subtract/accumulate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orbel" panose="020B0503020204020204" pitchFamily="34" charset="0"/>
              </a:rPr>
              <a:t>48-bit logic operations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orbel" panose="020B0503020204020204" pitchFamily="34" charset="0"/>
              </a:rPr>
              <a:t>SIMD operations (12/24 bit)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orbel" panose="020B0503020204020204" pitchFamily="34" charset="0"/>
              </a:rPr>
              <a:t>Pipeline registers for high speed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9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0F510-B325-4FDA-8384-419617F2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49BFC-DE67-4A45-AC8F-DAA628DA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Xilinx DSP48E1 (SIMD Mode)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7079A-7BD5-46BE-ABE8-2EC0B7308DD8}"/>
              </a:ext>
            </a:extLst>
          </p:cNvPr>
          <p:cNvSpPr txBox="1"/>
          <p:nvPr/>
        </p:nvSpPr>
        <p:spPr>
          <a:xfrm>
            <a:off x="8859214" y="3085977"/>
            <a:ext cx="2690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Four 12-Bit SIMD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Adder</a:t>
            </a:r>
            <a:r>
              <a:rPr lang="en-US" sz="2400" b="1" dirty="0">
                <a:latin typeface="Corbel" panose="020B0503020204020204" pitchFamily="34" charset="0"/>
              </a:rPr>
              <a:t>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E9ADA-B659-4317-9586-86504DF63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4" y="933038"/>
            <a:ext cx="6428938" cy="54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0F510-B325-4FDA-8384-419617F2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49BFC-DE67-4A45-AC8F-DAA628DA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Xilinx DSP48E1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B2B32-C631-4AFA-816D-F01E9CF7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5" y="1050259"/>
            <a:ext cx="9758288" cy="5045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FA8FB-7766-4E89-B709-D86DA4EFEB6D}"/>
              </a:ext>
            </a:extLst>
          </p:cNvPr>
          <p:cNvSpPr txBox="1"/>
          <p:nvPr/>
        </p:nvSpPr>
        <p:spPr>
          <a:xfrm>
            <a:off x="6239022" y="6198322"/>
            <a:ext cx="5802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https://www.xilinx.com/support/documentation/user_guides/ug579-ultrascale-dsp.pdf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5C1DE-FD5F-42FA-BFF2-C51E3BAB2F4F}"/>
              </a:ext>
            </a:extLst>
          </p:cNvPr>
          <p:cNvSpPr/>
          <p:nvPr/>
        </p:nvSpPr>
        <p:spPr>
          <a:xfrm>
            <a:off x="1406769" y="1688124"/>
            <a:ext cx="9277643" cy="1828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1B7D9-7262-4D54-843D-EEC00BD8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FA6055-CE12-45C0-AFF9-E7540D1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 Routing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F5C7E-30CE-4E0C-9142-470794FD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9" y="1416818"/>
            <a:ext cx="6579228" cy="4345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D81F9-94CA-40B0-B45F-1B8E70D7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472" y="896320"/>
            <a:ext cx="2642717" cy="1923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88CF1-7175-42A0-A0C3-0725A01F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838" y="2926575"/>
            <a:ext cx="3645743" cy="34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232EE-3222-4F5D-8AA3-8E8A0E01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B9454B-BFAE-4E4E-AFDE-814C0F13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FPGA System-on-Chip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17F1C2-1B95-438E-848C-3B8CC890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5" y="882894"/>
            <a:ext cx="5060182" cy="55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7472C7-7D3B-44F3-A5F2-B68E9B43CA8A}"/>
              </a:ext>
            </a:extLst>
          </p:cNvPr>
          <p:cNvCxnSpPr>
            <a:cxnSpLocks/>
          </p:cNvCxnSpPr>
          <p:nvPr/>
        </p:nvCxnSpPr>
        <p:spPr>
          <a:xfrm>
            <a:off x="215120" y="4823208"/>
            <a:ext cx="11018937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37D44C-4767-44E4-8F86-0B86DC93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477" y="4976840"/>
            <a:ext cx="4937091" cy="1306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effectLst/>
              </a:rPr>
              <a:t>Programmable Logic (</a:t>
            </a:r>
            <a:r>
              <a:rPr lang="en-US" b="1" i="0" dirty="0">
                <a:solidFill>
                  <a:schemeClr val="accent1"/>
                </a:solidFill>
                <a:effectLst/>
              </a:rPr>
              <a:t>PL</a:t>
            </a:r>
            <a:r>
              <a:rPr lang="en-US" b="1" i="0" dirty="0">
                <a:effectLst/>
              </a:rPr>
              <a:t>)</a:t>
            </a:r>
            <a:endParaRPr lang="en-US" dirty="0"/>
          </a:p>
          <a:p>
            <a:pPr algn="l"/>
            <a:r>
              <a:rPr lang="en-US" sz="2000" b="0" dirty="0"/>
              <a:t>This is where you design your accelerator</a:t>
            </a:r>
          </a:p>
          <a:p>
            <a:pPr algn="l"/>
            <a:r>
              <a:rPr lang="en-US" sz="2000" b="0" dirty="0"/>
              <a:t>LUTs, BRAM, FF, DSP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550B760-8C89-47E0-93ED-04E8095AFA90}"/>
              </a:ext>
            </a:extLst>
          </p:cNvPr>
          <p:cNvSpPr txBox="1">
            <a:spLocks/>
          </p:cNvSpPr>
          <p:nvPr/>
        </p:nvSpPr>
        <p:spPr>
          <a:xfrm>
            <a:off x="7213028" y="1312683"/>
            <a:ext cx="4130385" cy="330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Processing System (</a:t>
            </a:r>
            <a:r>
              <a:rPr lang="en-US" dirty="0">
                <a:solidFill>
                  <a:schemeClr val="accent1"/>
                </a:solidFill>
              </a:rPr>
              <a:t>PS</a:t>
            </a:r>
            <a:r>
              <a:rPr lang="en-US" dirty="0"/>
              <a:t>)</a:t>
            </a:r>
          </a:p>
          <a:p>
            <a:r>
              <a:rPr lang="en-US" sz="2000" b="0" dirty="0"/>
              <a:t>Dual ARM Cortex-A9 + NEON</a:t>
            </a:r>
          </a:p>
          <a:p>
            <a:r>
              <a:rPr lang="en-US" sz="2000" b="0" dirty="0"/>
              <a:t>SIMD extension @600MHz~1GHz</a:t>
            </a:r>
          </a:p>
          <a:p>
            <a:r>
              <a:rPr lang="en-US" sz="2000" b="0" dirty="0"/>
              <a:t>Handles data movement (e.g., sending to and receiving data from PL) and peripherals  (e.g., display, key-board)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Controls PL</a:t>
            </a:r>
          </a:p>
          <a:p>
            <a:r>
              <a:rPr lang="en-US" sz="2000" dirty="0"/>
              <a:t>Called</a:t>
            </a:r>
            <a:r>
              <a:rPr lang="en-US" sz="2000" dirty="0">
                <a:solidFill>
                  <a:schemeClr val="accent1"/>
                </a:solidFill>
              </a:rPr>
              <a:t> Host Code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2D654-FE2D-4934-8CD3-7B168DCF5105}"/>
              </a:ext>
            </a:extLst>
          </p:cNvPr>
          <p:cNvSpPr/>
          <p:nvPr/>
        </p:nvSpPr>
        <p:spPr>
          <a:xfrm>
            <a:off x="5765214" y="1649300"/>
            <a:ext cx="892549" cy="1779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DRAM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F37108E-4185-456C-BFC4-868DF499474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72000" y="1014885"/>
            <a:ext cx="1639489" cy="6344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4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Memory (HBM) on Xilinx FPGA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HBM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7217A-810F-4A22-99A2-E7398010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63" y="1683976"/>
            <a:ext cx="8786474" cy="4471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https://www.xilinx.com/developer/articles/maximizing-memory-bandwidth-with-vitis-and-xilinx-ultrascale-hbm-devices.html</a:t>
            </a:r>
          </a:p>
        </p:txBody>
      </p:sp>
    </p:spTree>
    <p:extLst>
      <p:ext uri="{BB962C8B-B14F-4D97-AF65-F5344CB8AC3E}">
        <p14:creationId xmlns:p14="http://schemas.microsoft.com/office/powerpoint/2010/main" val="141514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Memory (HBM) on</a:t>
            </a:r>
            <a:r>
              <a:rPr lang="zh-CN" altLang="en-US" dirty="0"/>
              <a:t> </a:t>
            </a:r>
            <a:r>
              <a:rPr lang="en-US" altLang="zh-CN" dirty="0"/>
              <a:t>Xilinx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endParaRPr lang="en-US" dirty="0"/>
          </a:p>
          <a:p>
            <a:pPr lvl="1"/>
            <a:r>
              <a:rPr lang="en-US" dirty="0"/>
              <a:t>A theoretical bandwidth up to </a:t>
            </a:r>
            <a:r>
              <a:rPr lang="en-US" b="1" dirty="0"/>
              <a:t>460GB/s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2 x HBM stacks</a:t>
            </a:r>
          </a:p>
          <a:p>
            <a:pPr lvl="2"/>
            <a:r>
              <a:rPr lang="en-US" dirty="0"/>
              <a:t>Each stack has 16 Channels</a:t>
            </a:r>
          </a:p>
          <a:p>
            <a:pPr lvl="2"/>
            <a:r>
              <a:rPr lang="en-US" dirty="0"/>
              <a:t>Each channel is 64-bits of Data (DQ) bits Data can be transferred up to 1800Mbps</a:t>
            </a:r>
          </a:p>
          <a:p>
            <a:pPr lvl="2"/>
            <a:r>
              <a:rPr lang="en-US" dirty="0"/>
              <a:t>2x16x64x1800Mbps = 3.686Tb/s or 460GB/s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HBM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https://www.xilinx.com/support/documentation/ip_documentation/hbm/v1_0/pg276-axi-hbm.pdf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0D0F9-BE65-41FE-817C-B67245B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6" y="3210751"/>
            <a:ext cx="11361448" cy="29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Memory (HBM) on</a:t>
            </a:r>
            <a:r>
              <a:rPr lang="zh-CN" altLang="en-US"/>
              <a:t> </a:t>
            </a:r>
            <a:r>
              <a:rPr lang="en-US" altLang="zh-CN"/>
              <a:t>Xilinx</a:t>
            </a:r>
            <a:r>
              <a:rPr lang="zh-CN" altLang="en-US"/>
              <a:t> </a:t>
            </a:r>
            <a:r>
              <a:rPr lang="en-US" altLang="zh-CN"/>
              <a:t>FPGA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HBM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https://www.xilinx.com/support/documentation/ip_documentation/hbm/v1_0/pg276-axi-hbm.pdf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0D0F9-BE65-41FE-817C-B67245B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6" y="3210751"/>
            <a:ext cx="11361448" cy="296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9B42EB-0EF8-4E08-844F-657F112CA8D5}"/>
              </a:ext>
            </a:extLst>
          </p:cNvPr>
          <p:cNvSpPr txBox="1"/>
          <p:nvPr/>
        </p:nvSpPr>
        <p:spPr>
          <a:xfrm>
            <a:off x="612923" y="1763725"/>
            <a:ext cx="5152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Bank group interleave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reduces latency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A3FC5-FAB2-4058-A9F7-DEE7BF44D37D}"/>
              </a:ext>
            </a:extLst>
          </p:cNvPr>
          <p:cNvSpPr/>
          <p:nvPr/>
        </p:nvSpPr>
        <p:spPr>
          <a:xfrm>
            <a:off x="612949" y="3428999"/>
            <a:ext cx="653143" cy="155498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6D723D-D4ED-4B97-BFEE-1D4EF7E1B2DE}"/>
              </a:ext>
            </a:extLst>
          </p:cNvPr>
          <p:cNvCxnSpPr>
            <a:cxnSpLocks/>
          </p:cNvCxnSpPr>
          <p:nvPr/>
        </p:nvCxnSpPr>
        <p:spPr>
          <a:xfrm>
            <a:off x="974690" y="2150347"/>
            <a:ext cx="1" cy="1246668"/>
          </a:xfrm>
          <a:prstGeom prst="straightConnector1">
            <a:avLst/>
          </a:pr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29501-1BB7-4514-A458-5382F4924DCF}"/>
              </a:ext>
            </a:extLst>
          </p:cNvPr>
          <p:cNvSpPr/>
          <p:nvPr/>
        </p:nvSpPr>
        <p:spPr>
          <a:xfrm>
            <a:off x="342901" y="3116574"/>
            <a:ext cx="11361448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B9656-05A6-452A-9288-F15666256B62}"/>
              </a:ext>
            </a:extLst>
          </p:cNvPr>
          <p:cNvSpPr txBox="1"/>
          <p:nvPr/>
        </p:nvSpPr>
        <p:spPr>
          <a:xfrm>
            <a:off x="1534105" y="2693498"/>
            <a:ext cx="2309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32 AXI ports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C16AC1-64E4-4CF2-84AB-149AAB8D6591}"/>
              </a:ext>
            </a:extLst>
          </p:cNvPr>
          <p:cNvSpPr/>
          <p:nvPr/>
        </p:nvSpPr>
        <p:spPr>
          <a:xfrm>
            <a:off x="342901" y="4866249"/>
            <a:ext cx="11361448" cy="11081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905A1-5BF6-494A-93F0-3B3276FD518C}"/>
              </a:ext>
            </a:extLst>
          </p:cNvPr>
          <p:cNvSpPr txBox="1"/>
          <p:nvPr/>
        </p:nvSpPr>
        <p:spPr>
          <a:xfrm>
            <a:off x="7638952" y="5924774"/>
            <a:ext cx="34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32 pseudo channels (PC)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B48815-D351-4873-95B5-B705BF77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17" y="1102234"/>
            <a:ext cx="4874555" cy="17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C0E152D-35C2-4F32-A32D-97EC0269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76" y="893968"/>
            <a:ext cx="9227819" cy="26223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</a:rPr>
              <a:t>L3: FPGA 101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EDFFF0-6A6F-4CC4-8579-B1384C3526CF}"/>
              </a:ext>
            </a:extLst>
          </p:cNvPr>
          <p:cNvSpPr txBox="1">
            <a:spLocks/>
          </p:cNvSpPr>
          <p:nvPr/>
        </p:nvSpPr>
        <p:spPr>
          <a:xfrm>
            <a:off x="974757" y="4034418"/>
            <a:ext cx="10506075" cy="2167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Cong (Callie) Hao</a:t>
            </a:r>
          </a:p>
          <a:p>
            <a:pPr>
              <a:lnSpc>
                <a:spcPct val="100000"/>
              </a:lnSpc>
            </a:pPr>
            <a:r>
              <a:rPr lang="en-US" sz="2000" b="0" i="1" dirty="0">
                <a:solidFill>
                  <a:schemeClr val="tx1"/>
                </a:solidFill>
              </a:rPr>
              <a:t>callie.hao@ece.gatech.edu</a:t>
            </a:r>
          </a:p>
          <a:p>
            <a:pPr>
              <a:lnSpc>
                <a:spcPct val="100000"/>
              </a:lnSpc>
            </a:pPr>
            <a:endParaRPr lang="en-US" sz="2000" b="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0" i="1" dirty="0">
                <a:solidFill>
                  <a:schemeClr val="tx1"/>
                </a:solidFill>
              </a:rPr>
              <a:t>Assistant Professor</a:t>
            </a:r>
          </a:p>
          <a:p>
            <a:pPr>
              <a:lnSpc>
                <a:spcPct val="100000"/>
              </a:lnSpc>
            </a:pPr>
            <a:r>
              <a:rPr lang="en-US" sz="2000" b="0" i="1" dirty="0">
                <a:solidFill>
                  <a:schemeClr val="tx1"/>
                </a:solidFill>
              </a:rPr>
              <a:t>ECE, Georgia Institute of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0C7B1-AED8-4D62-8EAD-3DA9B749CA7E}"/>
              </a:ext>
            </a:extLst>
          </p:cNvPr>
          <p:cNvSpPr txBox="1"/>
          <p:nvPr/>
        </p:nvSpPr>
        <p:spPr>
          <a:xfrm>
            <a:off x="1731995" y="6026767"/>
            <a:ext cx="899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i="1" dirty="0">
                <a:latin typeface="Corbel" panose="020B0503020204020204" pitchFamily="34" charset="0"/>
              </a:rPr>
              <a:t>Sharc-lab @ Georgia Tech </a:t>
            </a:r>
            <a:r>
              <a:rPr lang="en-US" sz="2000" i="1" dirty="0">
                <a:latin typeface="Corbel" panose="020B0503020204020204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https://sharclab.ece.gatech.edu/</a:t>
            </a:r>
            <a:endParaRPr lang="en-US" sz="2000" i="1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AFE04B-D743-4EE0-A84E-D7456AFC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333151"/>
            <a:ext cx="1430519" cy="11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9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4561025"/>
          </a:xfrm>
        </p:spPr>
        <p:txBody>
          <a:bodyPr>
            <a:normAutofit/>
          </a:bodyPr>
          <a:lstStyle/>
          <a:p>
            <a:r>
              <a:rPr lang="en-US" sz="2800" dirty="0"/>
              <a:t>Which architecture is best for which task?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Scalar processing elements </a:t>
            </a:r>
            <a:r>
              <a:rPr lang="en-US" sz="2400" b="1" dirty="0"/>
              <a:t>(e.g., CPUs) </a:t>
            </a:r>
            <a:r>
              <a:rPr lang="en-US" sz="2400" dirty="0"/>
              <a:t>are very efficient at complex algorithms with diverse decision trees and a broad set of libraries</a:t>
            </a:r>
          </a:p>
          <a:p>
            <a:pPr lvl="2"/>
            <a:r>
              <a:rPr lang="en-US" altLang="zh-CN" sz="2000" dirty="0"/>
              <a:t>B</a:t>
            </a:r>
            <a:r>
              <a:rPr lang="en-US" sz="2000" dirty="0"/>
              <a:t>ut are limited in performance scaling.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Vector processing elements </a:t>
            </a:r>
            <a:r>
              <a:rPr lang="en-US" sz="2400" b="1" dirty="0"/>
              <a:t>(e.g., DSPs, GPUs) </a:t>
            </a:r>
            <a:r>
              <a:rPr lang="en-US" sz="2400" dirty="0"/>
              <a:t>are more efficient at a narrower set of parallelizable compute functions</a:t>
            </a:r>
          </a:p>
          <a:p>
            <a:pPr lvl="2"/>
            <a:r>
              <a:rPr lang="en-US" sz="2000" dirty="0"/>
              <a:t>But experience latency and efficiency penalties because of inflexible memory hierarchy.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Programmable logic</a:t>
            </a:r>
            <a:r>
              <a:rPr lang="en-US" sz="2400" b="1" dirty="0"/>
              <a:t> (e.g., FPGAs) </a:t>
            </a:r>
            <a:r>
              <a:rPr lang="en-US" sz="2400" dirty="0"/>
              <a:t>can be precisely customized to a particular compute function, which makes them best at latency-critical real-time applications (e.g., automotive driver assist) and irregular data structures (e.g., genomic sequencing)</a:t>
            </a:r>
          </a:p>
          <a:p>
            <a:pPr lvl="2"/>
            <a:r>
              <a:rPr lang="en-US" sz="2000" dirty="0"/>
              <a:t>But algorithmic changes have traditionally taken hours to compile versus minutes.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ACAP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https://www.xilinx.com/support/documentation/white_papers/wp505-versal-acap.pdf</a:t>
            </a:r>
          </a:p>
        </p:txBody>
      </p:sp>
    </p:spTree>
    <p:extLst>
      <p:ext uri="{BB962C8B-B14F-4D97-AF65-F5344CB8AC3E}">
        <p14:creationId xmlns:p14="http://schemas.microsoft.com/office/powerpoint/2010/main" val="159372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4561025"/>
          </a:xfrm>
        </p:spPr>
        <p:txBody>
          <a:bodyPr>
            <a:normAutofit/>
          </a:bodyPr>
          <a:lstStyle/>
          <a:p>
            <a:r>
              <a:rPr lang="en-US" dirty="0"/>
              <a:t>Which architecture is best for which task?</a:t>
            </a:r>
          </a:p>
          <a:p>
            <a:pPr lvl="1"/>
            <a:r>
              <a:rPr lang="en-US" b="1" dirty="0"/>
              <a:t>Scalar processing elements (e.g., CPUs) </a:t>
            </a:r>
            <a:r>
              <a:rPr lang="en-US" dirty="0"/>
              <a:t>are very efficient at complex algorithms with diverse decision trees and a broad set of libraries</a:t>
            </a:r>
          </a:p>
          <a:p>
            <a:pPr lvl="2"/>
            <a:r>
              <a:rPr lang="en-US" altLang="zh-CN" dirty="0"/>
              <a:t>B</a:t>
            </a:r>
            <a:r>
              <a:rPr lang="en-US" dirty="0"/>
              <a:t>ut are limited in performance scaling.</a:t>
            </a:r>
          </a:p>
          <a:p>
            <a:pPr lvl="1"/>
            <a:r>
              <a:rPr lang="en-US" b="1" dirty="0"/>
              <a:t>Vector processing elements (e.g., DSPs, GPUs) </a:t>
            </a:r>
            <a:r>
              <a:rPr lang="en-US" dirty="0"/>
              <a:t>are more efficient at a narrower set of parallelizable compute functions</a:t>
            </a:r>
          </a:p>
          <a:p>
            <a:pPr lvl="2"/>
            <a:r>
              <a:rPr lang="en-US" dirty="0"/>
              <a:t>But experience latency and efficiency penalties because of inflexible memory hierarchy.</a:t>
            </a:r>
          </a:p>
          <a:p>
            <a:pPr lvl="1"/>
            <a:r>
              <a:rPr lang="en-US" b="1" dirty="0"/>
              <a:t>Programmable logic (e.g., FPGAs) </a:t>
            </a:r>
            <a:r>
              <a:rPr lang="en-US" dirty="0"/>
              <a:t>can be precisely customized to a particular compute function, which makes them best at latency-critical real-time applications (e.g., automotive driver assist) and irregular data structures (e.g., genomic sequencing)</a:t>
            </a:r>
          </a:p>
          <a:p>
            <a:pPr lvl="2"/>
            <a:r>
              <a:rPr lang="en-US" dirty="0"/>
              <a:t>But algorithmic changes have traditionally taken hours to compile versus minutes.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ACAP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https://www.xilinx.com/support/documentation/white_papers/wp505-versal-acap.pdf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E2F2C-4165-4C6E-9457-104C88C3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15" y="1719498"/>
            <a:ext cx="9236770" cy="4412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0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3266D-5673-449C-8328-E4FFE92C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6"/>
            <a:ext cx="3786972" cy="4561025"/>
          </a:xfrm>
        </p:spPr>
        <p:txBody>
          <a:bodyPr>
            <a:normAutofit/>
          </a:bodyPr>
          <a:lstStyle/>
          <a:p>
            <a:r>
              <a:rPr lang="en-US" dirty="0"/>
              <a:t>Xilinx introduces heterogeneous </a:t>
            </a:r>
            <a:r>
              <a:rPr lang="en-US" i="1" dirty="0">
                <a:solidFill>
                  <a:schemeClr val="accent1"/>
                </a:solidFill>
              </a:rPr>
              <a:t>adaptive compute architecture, ACAP</a:t>
            </a:r>
            <a:r>
              <a:rPr lang="en-US" dirty="0"/>
              <a:t>, which integrates the three:</a:t>
            </a:r>
          </a:p>
          <a:p>
            <a:pPr lvl="1"/>
            <a:r>
              <a:rPr lang="en-US" b="1" dirty="0"/>
              <a:t>Vector</a:t>
            </a:r>
            <a:r>
              <a:rPr lang="en-US" dirty="0"/>
              <a:t> and </a:t>
            </a:r>
            <a:r>
              <a:rPr lang="en-US" b="1" dirty="0"/>
              <a:t>scalar</a:t>
            </a:r>
            <a:r>
              <a:rPr lang="en-US" dirty="0"/>
              <a:t> processing elements tightly coupled to programmable logic (</a:t>
            </a:r>
            <a:r>
              <a:rPr lang="en-US" b="1" dirty="0"/>
              <a:t>PL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a high-bandwidth network-on-chip (</a:t>
            </a:r>
            <a:r>
              <a:rPr lang="en-US" b="1" dirty="0" err="1"/>
              <a:t>NoC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They insist that ACAP is not FPGA…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F3D93-0EC9-4B82-B602-E14C310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4BDF4-B5C8-445C-AD57-5BDBB22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ACAP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38D5-DB95-49A8-BAF3-E6E6B842EC5A}"/>
              </a:ext>
            </a:extLst>
          </p:cNvPr>
          <p:cNvSpPr txBox="1"/>
          <p:nvPr/>
        </p:nvSpPr>
        <p:spPr>
          <a:xfrm>
            <a:off x="103945" y="6155607"/>
            <a:ext cx="9864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https://www.xilinx.com/support/documentation/white_papers/wp505-versal-acap.pdf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84921-E22B-422D-B9CB-08BADA18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05" y="1494176"/>
            <a:ext cx="7851112" cy="43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3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3FD9E-29E6-4159-B7B3-E367AD2C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3A7B4F-D6E1-4EE3-B383-5911B21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Architectures – </a:t>
            </a:r>
            <a:r>
              <a:rPr lang="en-US" altLang="zh-CN" dirty="0"/>
              <a:t>ACAP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2954B-93F9-47CC-BB8F-68A3BF55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5" y="965704"/>
            <a:ext cx="7273725" cy="5440875"/>
          </a:xfrm>
          <a:prstGeom prst="rect">
            <a:avLst/>
          </a:prstGeom>
        </p:spPr>
      </p:pic>
      <p:pic>
        <p:nvPicPr>
          <p:cNvPr id="1026" name="Picture 2" descr="Why does Xilinx say That its New 7nm Versal “ACAP” isn&amp;#39;t an FPGA? –  EEJournal">
            <a:extLst>
              <a:ext uri="{FF2B5EF4-FFF2-40B4-BE49-F238E27FC236}">
                <a16:creationId xmlns:a16="http://schemas.microsoft.com/office/drawing/2014/main" id="{7220B95F-9CC8-4921-BAB9-DF55AD2E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7" y="1415587"/>
            <a:ext cx="3955061" cy="30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90D507D-CFD1-4FDB-808C-E564EB67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48" y="4749084"/>
            <a:ext cx="1714610" cy="49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 Engines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41012C-1C0D-4CB5-B8B7-981C512F188E}"/>
              </a:ext>
            </a:extLst>
          </p:cNvPr>
          <p:cNvSpPr/>
          <p:nvPr/>
        </p:nvSpPr>
        <p:spPr>
          <a:xfrm>
            <a:off x="5643563" y="1957388"/>
            <a:ext cx="1400175" cy="1057275"/>
          </a:xfrm>
          <a:prstGeom prst="roundRect">
            <a:avLst>
              <a:gd name="adj" fmla="val 946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17FB24-AC72-44EB-8126-53DF438D9949}"/>
              </a:ext>
            </a:extLst>
          </p:cNvPr>
          <p:cNvCxnSpPr>
            <a:cxnSpLocks/>
          </p:cNvCxnSpPr>
          <p:nvPr/>
        </p:nvCxnSpPr>
        <p:spPr>
          <a:xfrm>
            <a:off x="7043738" y="2513629"/>
            <a:ext cx="743735" cy="0"/>
          </a:xfrm>
          <a:prstGeom prst="straightConnector1">
            <a:avLst/>
          </a:pr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7636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6CC71-A23E-43AC-9D33-CF6CB924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8572E-9CEC-4DCB-B00D-DC57222E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Screenshot from </a:t>
            </a:r>
            <a:r>
              <a:rPr lang="en-US" dirty="0" err="1"/>
              <a:t>Vivado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A66051-ED09-4CF6-A52A-03F3861300CE}"/>
              </a:ext>
            </a:extLst>
          </p:cNvPr>
          <p:cNvGrpSpPr/>
          <p:nvPr/>
        </p:nvGrpSpPr>
        <p:grpSpPr>
          <a:xfrm>
            <a:off x="976208" y="1104314"/>
            <a:ext cx="3924149" cy="5148775"/>
            <a:chOff x="1201292" y="1718812"/>
            <a:chExt cx="2145601" cy="39443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FD7436-2FB8-4E84-82EA-0977F4CAB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692"/>
            <a:stretch/>
          </p:blipFill>
          <p:spPr>
            <a:xfrm>
              <a:off x="1201292" y="1718812"/>
              <a:ext cx="2106391" cy="3944361"/>
            </a:xfrm>
            <a:prstGeom prst="rect">
              <a:avLst/>
            </a:prstGeom>
            <a:ln w="38100">
              <a:solidFill>
                <a:srgbClr val="003057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08D9D6-8B31-491D-B441-5FE28B21D7E8}"/>
                </a:ext>
              </a:extLst>
            </p:cNvPr>
            <p:cNvSpPr txBox="1"/>
            <p:nvPr/>
          </p:nvSpPr>
          <p:spPr>
            <a:xfrm>
              <a:off x="1415174" y="2147161"/>
              <a:ext cx="845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rbel" panose="020B0503020204020204" pitchFamily="34" charset="0"/>
                </a:rPr>
                <a:t>DSPs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0FB0C6-724D-4DEE-918A-083496BFE36C}"/>
                </a:ext>
              </a:extLst>
            </p:cNvPr>
            <p:cNvSpPr/>
            <p:nvPr/>
          </p:nvSpPr>
          <p:spPr>
            <a:xfrm>
              <a:off x="2093127" y="1887030"/>
              <a:ext cx="337903" cy="37538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CD3D0C-283C-4EA5-9A95-CEA1BFB70D19}"/>
                </a:ext>
              </a:extLst>
            </p:cNvPr>
            <p:cNvSpPr/>
            <p:nvPr/>
          </p:nvSpPr>
          <p:spPr>
            <a:xfrm>
              <a:off x="2526914" y="4341587"/>
              <a:ext cx="387802" cy="3237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7EB25C-96B3-41D1-8CAA-C27ECC0BFCC5}"/>
                </a:ext>
              </a:extLst>
            </p:cNvPr>
            <p:cNvSpPr txBox="1"/>
            <p:nvPr/>
          </p:nvSpPr>
          <p:spPr>
            <a:xfrm>
              <a:off x="2501224" y="4032221"/>
              <a:ext cx="845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rbel" panose="020B0503020204020204" pitchFamily="34" charset="0"/>
                </a:rPr>
                <a:t>SLICE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304CF-BF22-4405-BE82-59BF424B6BA8}"/>
              </a:ext>
            </a:extLst>
          </p:cNvPr>
          <p:cNvGrpSpPr/>
          <p:nvPr/>
        </p:nvGrpSpPr>
        <p:grpSpPr>
          <a:xfrm>
            <a:off x="5765214" y="1486432"/>
            <a:ext cx="5330925" cy="4575027"/>
            <a:chOff x="7488610" y="1664357"/>
            <a:chExt cx="4095404" cy="3888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18BF89-C6FE-4398-8F17-FC655217E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8610" y="1664357"/>
              <a:ext cx="4095404" cy="3888375"/>
            </a:xfrm>
            <a:prstGeom prst="rect">
              <a:avLst/>
            </a:prstGeom>
            <a:ln w="38100">
              <a:solidFill>
                <a:srgbClr val="003057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9C68B0-2021-4B28-B75D-4424DDAADD63}"/>
                </a:ext>
              </a:extLst>
            </p:cNvPr>
            <p:cNvSpPr txBox="1"/>
            <p:nvPr/>
          </p:nvSpPr>
          <p:spPr>
            <a:xfrm>
              <a:off x="8470248" y="5109481"/>
              <a:ext cx="2462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rbel" panose="020B0503020204020204" pitchFamily="34" charset="0"/>
                </a:rPr>
                <a:t>Structure of a SLICE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95281C-FFAF-4EBE-B1E9-4FF336E72954}"/>
                </a:ext>
              </a:extLst>
            </p:cNvPr>
            <p:cNvSpPr/>
            <p:nvPr/>
          </p:nvSpPr>
          <p:spPr>
            <a:xfrm>
              <a:off x="7714884" y="1718812"/>
              <a:ext cx="686150" cy="3286024"/>
            </a:xfrm>
            <a:prstGeom prst="rect">
              <a:avLst/>
            </a:prstGeom>
            <a:noFill/>
            <a:ln w="28575">
              <a:solidFill>
                <a:srgbClr val="003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FEB0A8-0468-4D2E-BFBE-4664E754855F}"/>
                </a:ext>
              </a:extLst>
            </p:cNvPr>
            <p:cNvSpPr txBox="1"/>
            <p:nvPr/>
          </p:nvSpPr>
          <p:spPr>
            <a:xfrm>
              <a:off x="7754971" y="4982546"/>
              <a:ext cx="69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rbel" panose="020B0503020204020204" pitchFamily="34" charset="0"/>
                </a:rPr>
                <a:t>LUTs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50EF15-FFBE-4CE3-AA30-CF21567CAB09}"/>
                </a:ext>
              </a:extLst>
            </p:cNvPr>
            <p:cNvSpPr/>
            <p:nvPr/>
          </p:nvSpPr>
          <p:spPr>
            <a:xfrm>
              <a:off x="10814881" y="1695735"/>
              <a:ext cx="541699" cy="3426238"/>
            </a:xfrm>
            <a:prstGeom prst="rect">
              <a:avLst/>
            </a:prstGeom>
            <a:noFill/>
            <a:ln w="28575">
              <a:solidFill>
                <a:srgbClr val="003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1ACEE9-49C6-471F-960A-3B99CF4389C2}"/>
                </a:ext>
              </a:extLst>
            </p:cNvPr>
            <p:cNvSpPr txBox="1"/>
            <p:nvPr/>
          </p:nvSpPr>
          <p:spPr>
            <a:xfrm>
              <a:off x="10800443" y="5097788"/>
              <a:ext cx="69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rbel" panose="020B0503020204020204" pitchFamily="34" charset="0"/>
                </a:rPr>
                <a:t>FFs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09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DDA12-4CAE-4911-9B7F-476FE973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3D9F4-4699-499C-8282-E6BD74D4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Real FPGA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6C421-9FBB-4524-8416-1285F039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17" y="1022055"/>
            <a:ext cx="5795889" cy="53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D98A9-1F55-425F-A8BD-2F18D310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components on FPGA:</a:t>
            </a:r>
          </a:p>
          <a:p>
            <a:pPr lvl="1"/>
            <a:r>
              <a:rPr lang="en-US" dirty="0"/>
              <a:t>Look-up Table (LUT)</a:t>
            </a:r>
          </a:p>
          <a:p>
            <a:pPr lvl="1"/>
            <a:r>
              <a:rPr lang="en-US" dirty="0"/>
              <a:t>Block RAM (BRAM)</a:t>
            </a:r>
          </a:p>
          <a:p>
            <a:pPr lvl="1"/>
            <a:r>
              <a:rPr lang="en-US" dirty="0"/>
              <a:t>DSP</a:t>
            </a:r>
          </a:p>
          <a:p>
            <a:pPr lvl="1"/>
            <a:r>
              <a:rPr lang="en-US" dirty="0"/>
              <a:t>Flip-flop (FF)</a:t>
            </a:r>
          </a:p>
          <a:p>
            <a:pPr lvl="1"/>
            <a:r>
              <a:rPr lang="en-US"/>
              <a:t>Routing resources</a:t>
            </a:r>
          </a:p>
          <a:p>
            <a:pPr lvl="1"/>
            <a:endParaRPr lang="en-US" dirty="0"/>
          </a:p>
          <a:p>
            <a:r>
              <a:rPr lang="en-US" dirty="0"/>
              <a:t>More advanced FPGA technology</a:t>
            </a:r>
          </a:p>
          <a:p>
            <a:pPr lvl="1"/>
            <a:r>
              <a:rPr lang="en-US" dirty="0"/>
              <a:t>High bandwidth memory (HBM)</a:t>
            </a:r>
          </a:p>
          <a:p>
            <a:pPr lvl="1"/>
            <a:r>
              <a:rPr lang="en-US" dirty="0"/>
              <a:t>Adaptive computing acceleration platform (ACAP)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D5B26-A2F9-4603-8358-9801F5A3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359E3-F4B6-48E5-8BC3-B3348358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3312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BD7B7-78A9-4B55-B9F3-90133912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6"/>
            <a:ext cx="5822768" cy="4950138"/>
          </a:xfrm>
        </p:spPr>
        <p:txBody>
          <a:bodyPr/>
          <a:lstStyle/>
          <a:p>
            <a:r>
              <a:rPr lang="en-US" altLang="zh-CN" sz="2400" dirty="0">
                <a:ea typeface="宋体" charset="0"/>
                <a:cs typeface="宋体" charset="0"/>
              </a:rPr>
              <a:t>FPGA: Field-Programmable Gate Array</a:t>
            </a:r>
          </a:p>
          <a:p>
            <a:pPr lvl="1"/>
            <a:r>
              <a:rPr lang="en-US" altLang="zh-CN" sz="2000" dirty="0">
                <a:ea typeface="宋体" charset="0"/>
                <a:cs typeface="宋体" charset="0"/>
              </a:rPr>
              <a:t>An integrated circuit designed to be configured by a customer or a designer after manufacturing (</a:t>
            </a:r>
            <a:r>
              <a:rPr lang="en-US" altLang="zh-CN" sz="2000" dirty="0" err="1">
                <a:ea typeface="宋体" charset="0"/>
                <a:cs typeface="宋体" charset="0"/>
              </a:rPr>
              <a:t>wikipedia</a:t>
            </a:r>
            <a:r>
              <a:rPr lang="en-US" altLang="zh-CN" sz="2000" dirty="0">
                <a:ea typeface="宋体" charset="0"/>
                <a:cs typeface="宋体" charset="0"/>
              </a:rPr>
              <a:t>)</a:t>
            </a:r>
          </a:p>
          <a:p>
            <a:pPr lvl="1"/>
            <a:endParaRPr lang="en-US" altLang="zh-CN" sz="2400" dirty="0"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ea typeface="宋体" charset="0"/>
                <a:cs typeface="宋体" charset="0"/>
              </a:rPr>
              <a:t>Components in an FPGA Chip</a:t>
            </a:r>
          </a:p>
          <a:p>
            <a:pPr lvl="1"/>
            <a:r>
              <a:rPr lang="en-US" altLang="zh-CN" sz="2000" dirty="0">
                <a:ea typeface="宋体" charset="0"/>
                <a:cs typeface="宋体" charset="0"/>
              </a:rPr>
              <a:t>Programmable logic blocks</a:t>
            </a:r>
          </a:p>
          <a:p>
            <a:pPr lvl="1"/>
            <a:r>
              <a:rPr lang="en-US" altLang="zh-CN" sz="2000" dirty="0">
                <a:ea typeface="宋体" charset="0"/>
                <a:cs typeface="宋体" charset="0"/>
              </a:rPr>
              <a:t>Programmable interconnects</a:t>
            </a:r>
          </a:p>
          <a:p>
            <a:pPr lvl="1"/>
            <a:r>
              <a:rPr lang="en-US" altLang="zh-CN" sz="2000" dirty="0">
                <a:ea typeface="宋体" charset="0"/>
                <a:cs typeface="宋体" charset="0"/>
              </a:rPr>
              <a:t>Programmable I/</a:t>
            </a:r>
            <a:r>
              <a:rPr lang="en-US" altLang="zh-CN" sz="2000" dirty="0" err="1">
                <a:ea typeface="宋体" charset="0"/>
                <a:cs typeface="宋体" charset="0"/>
              </a:rPr>
              <a:t>Os</a:t>
            </a:r>
            <a:endParaRPr lang="en-US" altLang="zh-CN" sz="2000" dirty="0">
              <a:ea typeface="宋体" charset="0"/>
              <a:cs typeface="宋体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EB6AA-75DB-4CF7-A4EA-161F78F3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72D23B-C07A-4722-A2FD-6F89B2E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FPGA: Field-Programmable Gate Array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FA9DC38-530A-47D1-BA60-1D8CA9FC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54" y="1062494"/>
            <a:ext cx="5345034" cy="52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9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BD7B7-78A9-4B55-B9F3-90133912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6"/>
            <a:ext cx="11322538" cy="4950138"/>
          </a:xfrm>
        </p:spPr>
        <p:txBody>
          <a:bodyPr/>
          <a:lstStyle/>
          <a:p>
            <a:r>
              <a:rPr lang="en-US" altLang="zh-CN" sz="2400" dirty="0">
                <a:ea typeface="宋体" charset="0"/>
                <a:cs typeface="宋体" charset="0"/>
              </a:rPr>
              <a:t>SRAM-based implementation is popular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>
                <a:ea typeface="宋体" charset="0"/>
                <a:cs typeface="宋体" charset="0"/>
              </a:rPr>
              <a:t>Look-up Tables (</a:t>
            </a:r>
            <a:r>
              <a:rPr lang="en-US" altLang="zh-CN" dirty="0">
                <a:solidFill>
                  <a:schemeClr val="accent1"/>
                </a:solidFill>
                <a:ea typeface="宋体" charset="0"/>
                <a:cs typeface="宋体" charset="0"/>
              </a:rPr>
              <a:t>LUT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</a:p>
          <a:p>
            <a:pPr lvl="1"/>
            <a:r>
              <a:rPr lang="en-US" altLang="zh-CN" dirty="0">
                <a:ea typeface="宋体" charset="0"/>
                <a:cs typeface="宋体" charset="0"/>
              </a:rPr>
              <a:t>Flip-flop (</a:t>
            </a:r>
            <a:r>
              <a:rPr lang="en-US" altLang="zh-CN" b="1" dirty="0">
                <a:solidFill>
                  <a:schemeClr val="accent1"/>
                </a:solidFill>
                <a:ea typeface="宋体" charset="0"/>
                <a:cs typeface="宋体" charset="0"/>
              </a:rPr>
              <a:t>FF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</a:p>
          <a:p>
            <a:pPr lvl="1"/>
            <a:r>
              <a:rPr lang="en-US" altLang="zh-CN" dirty="0">
                <a:ea typeface="宋体" charset="0"/>
                <a:cs typeface="宋体" charset="0"/>
              </a:rPr>
              <a:t>Slices and CLBs (configurable logic block)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>
                <a:ea typeface="宋体" charset="0"/>
                <a:cs typeface="宋体" charset="0"/>
              </a:rPr>
              <a:t>Block Memory (</a:t>
            </a:r>
            <a:r>
              <a:rPr lang="en-US" altLang="zh-CN" dirty="0">
                <a:solidFill>
                  <a:schemeClr val="accent1"/>
                </a:solidFill>
                <a:ea typeface="宋体" charset="0"/>
                <a:cs typeface="宋体" charset="0"/>
              </a:rPr>
              <a:t>BRAM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>
                <a:solidFill>
                  <a:schemeClr val="accent1"/>
                </a:solidFill>
                <a:ea typeface="宋体" charset="0"/>
                <a:cs typeface="宋体" charset="0"/>
              </a:rPr>
              <a:t>DSP</a:t>
            </a:r>
            <a:r>
              <a:rPr lang="en-US" altLang="zh-CN" dirty="0">
                <a:ea typeface="宋体" charset="0"/>
                <a:cs typeface="宋体" charset="0"/>
              </a:rPr>
              <a:t> Blocks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>
                <a:ea typeface="宋体" charset="0"/>
                <a:cs typeface="宋体" charset="0"/>
              </a:rPr>
              <a:t>Interconnect and routing resource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EB6AA-75DB-4CF7-A4EA-161F78F3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72D23B-C07A-4722-A2FD-6F89B2E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FPGA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7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DEFDA-7419-474D-BD8B-ACA20A5B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26826"/>
            <a:ext cx="5148102" cy="49501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k-input LUT </a:t>
            </a:r>
            <a:r>
              <a:rPr lang="en-US" dirty="0"/>
              <a:t>(k-LUT) can be configured to implement any </a:t>
            </a:r>
            <a:r>
              <a:rPr lang="en-US" b="1" dirty="0"/>
              <a:t>k-input 1-output combinational logic </a:t>
            </a:r>
          </a:p>
          <a:p>
            <a:pPr lvl="1"/>
            <a:r>
              <a:rPr lang="en-US" dirty="0"/>
              <a:t>Requires 2</a:t>
            </a:r>
            <a:r>
              <a:rPr lang="en-US" baseline="30000" dirty="0"/>
              <a:t>k</a:t>
            </a:r>
            <a:r>
              <a:rPr lang="en-US" dirty="0"/>
              <a:t> SRAM bits</a:t>
            </a:r>
          </a:p>
          <a:p>
            <a:pPr lvl="1"/>
            <a:r>
              <a:rPr lang="en-US" dirty="0"/>
              <a:t>Delay is independent of logic function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Simply speaking, FPGAs are made of individual </a:t>
            </a:r>
            <a:r>
              <a:rPr lang="en-US" dirty="0">
                <a:solidFill>
                  <a:schemeClr val="accent1"/>
                </a:solidFill>
              </a:rPr>
              <a:t>logic</a:t>
            </a:r>
            <a:r>
              <a:rPr lang="en-US" dirty="0">
                <a:solidFill>
                  <a:srgbClr val="007AFF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blocks</a:t>
            </a:r>
            <a:r>
              <a:rPr lang="en-US" dirty="0"/>
              <a:t>, each of which is composed of a </a:t>
            </a:r>
            <a:r>
              <a:rPr lang="en-US" dirty="0">
                <a:solidFill>
                  <a:schemeClr val="accent1"/>
                </a:solidFill>
              </a:rPr>
              <a:t>flip</a:t>
            </a:r>
            <a:r>
              <a:rPr lang="en-US" dirty="0">
                <a:solidFill>
                  <a:srgbClr val="007AFF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flop</a:t>
            </a:r>
            <a:r>
              <a:rPr lang="en-US" dirty="0">
                <a:solidFill>
                  <a:srgbClr val="007AFF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(FF) </a:t>
            </a:r>
            <a:r>
              <a:rPr lang="en-US" dirty="0"/>
              <a:t>and a </a:t>
            </a:r>
            <a:r>
              <a:rPr lang="en-US" dirty="0">
                <a:solidFill>
                  <a:schemeClr val="accent1"/>
                </a:solidFill>
              </a:rPr>
              <a:t>Lookup Table (LUT).</a:t>
            </a:r>
          </a:p>
          <a:p>
            <a:endParaRPr lang="en-US" sz="2400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B443-6BA5-4E50-9309-E36621C7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0FFE6-B688-4456-A9B9-BB389C50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Look-up-Table (LUT)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D2E9A-FEEE-4587-9B3D-EC49E2FE0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4"/>
          <a:stretch/>
        </p:blipFill>
        <p:spPr>
          <a:xfrm>
            <a:off x="5491002" y="1278652"/>
            <a:ext cx="2715534" cy="211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482A6-5290-4170-A598-3A70CF894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62"/>
          <a:stretch/>
        </p:blipFill>
        <p:spPr>
          <a:xfrm>
            <a:off x="8364295" y="1492652"/>
            <a:ext cx="3658497" cy="2201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BB7069-0975-43DD-B942-A60D3849D0D2}"/>
              </a:ext>
            </a:extLst>
          </p:cNvPr>
          <p:cNvSpPr txBox="1"/>
          <p:nvPr/>
        </p:nvSpPr>
        <p:spPr>
          <a:xfrm>
            <a:off x="6111153" y="3626506"/>
            <a:ext cx="1475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Corbel" panose="020B0503020204020204" pitchFamily="34" charset="0"/>
              </a:rPr>
              <a:t>Truth table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9A702-BB7B-4F69-AB9A-151E3F041FD2}"/>
              </a:ext>
            </a:extLst>
          </p:cNvPr>
          <p:cNvSpPr txBox="1"/>
          <p:nvPr/>
        </p:nvSpPr>
        <p:spPr>
          <a:xfrm>
            <a:off x="9496610" y="3626506"/>
            <a:ext cx="1751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3-Input LUT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8118A8-1EFF-45C9-A03A-13A9A61BB52C}"/>
              </a:ext>
            </a:extLst>
          </p:cNvPr>
          <p:cNvGrpSpPr/>
          <p:nvPr/>
        </p:nvGrpSpPr>
        <p:grpSpPr>
          <a:xfrm>
            <a:off x="6439467" y="4458750"/>
            <a:ext cx="4553429" cy="1493444"/>
            <a:chOff x="6941885" y="1110344"/>
            <a:chExt cx="4553429" cy="173082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F1541-7704-484A-990E-9A0643CDC81A}"/>
                </a:ext>
              </a:extLst>
            </p:cNvPr>
            <p:cNvSpPr/>
            <p:nvPr/>
          </p:nvSpPr>
          <p:spPr>
            <a:xfrm>
              <a:off x="7761062" y="1315700"/>
              <a:ext cx="829491" cy="13193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</a:rPr>
                <a:t>Look</a:t>
              </a:r>
            </a:p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</a:rPr>
                <a:t>up</a:t>
              </a:r>
            </a:p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</a:rPr>
                <a:t>Table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27CC3FC-C26B-4877-A9C3-E885694928F8}"/>
                </a:ext>
              </a:extLst>
            </p:cNvPr>
            <p:cNvCxnSpPr>
              <a:cxnSpLocks/>
            </p:cNvCxnSpPr>
            <p:nvPr/>
          </p:nvCxnSpPr>
          <p:spPr>
            <a:xfrm>
              <a:off x="7303862" y="1515291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A0B0216-348B-4CF1-8373-F43458396548}"/>
                </a:ext>
              </a:extLst>
            </p:cNvPr>
            <p:cNvCxnSpPr>
              <a:cxnSpLocks/>
            </p:cNvCxnSpPr>
            <p:nvPr/>
          </p:nvCxnSpPr>
          <p:spPr>
            <a:xfrm>
              <a:off x="7303862" y="1811382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50E1673-19EF-42CE-B1BD-0E7E5DA0CA8C}"/>
                </a:ext>
              </a:extLst>
            </p:cNvPr>
            <p:cNvCxnSpPr>
              <a:cxnSpLocks/>
            </p:cNvCxnSpPr>
            <p:nvPr/>
          </p:nvCxnSpPr>
          <p:spPr>
            <a:xfrm>
              <a:off x="7303862" y="2107473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0D26A88-DF2B-41F1-86AE-71BE76031791}"/>
                </a:ext>
              </a:extLst>
            </p:cNvPr>
            <p:cNvCxnSpPr>
              <a:cxnSpLocks/>
            </p:cNvCxnSpPr>
            <p:nvPr/>
          </p:nvCxnSpPr>
          <p:spPr>
            <a:xfrm>
              <a:off x="7303862" y="2403565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6B3225-577F-4A3A-8F24-261BA29DCE35}"/>
                </a:ext>
              </a:extLst>
            </p:cNvPr>
            <p:cNvSpPr txBox="1"/>
            <p:nvPr/>
          </p:nvSpPr>
          <p:spPr>
            <a:xfrm>
              <a:off x="6941885" y="1293995"/>
              <a:ext cx="472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Corbel" panose="020B0503020204020204" pitchFamily="34" charset="0"/>
                </a:rPr>
                <a:t>a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FCA733-1264-462F-A7E3-15333E1A8215}"/>
                </a:ext>
              </a:extLst>
            </p:cNvPr>
            <p:cNvSpPr txBox="1"/>
            <p:nvPr/>
          </p:nvSpPr>
          <p:spPr>
            <a:xfrm>
              <a:off x="6941885" y="1576665"/>
              <a:ext cx="472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orbel" panose="020B0503020204020204" pitchFamily="34" charset="0"/>
                </a:rPr>
                <a:t>b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D9339F-534A-41B2-81CA-C654CD7270B1}"/>
                </a:ext>
              </a:extLst>
            </p:cNvPr>
            <p:cNvSpPr txBox="1"/>
            <p:nvPr/>
          </p:nvSpPr>
          <p:spPr>
            <a:xfrm>
              <a:off x="6941885" y="1859335"/>
              <a:ext cx="472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Corbel" panose="020B0503020204020204" pitchFamily="34" charset="0"/>
                </a:rPr>
                <a:t>c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D17115-9229-4111-9A9E-2F12D2DAA404}"/>
                </a:ext>
              </a:extLst>
            </p:cNvPr>
            <p:cNvSpPr txBox="1"/>
            <p:nvPr/>
          </p:nvSpPr>
          <p:spPr>
            <a:xfrm>
              <a:off x="6941885" y="2142006"/>
              <a:ext cx="472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orbel" panose="020B0503020204020204" pitchFamily="34" charset="0"/>
                </a:rPr>
                <a:t>d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DC72EC2-BAD9-4CF8-82DC-5F51B691DED0}"/>
                </a:ext>
              </a:extLst>
            </p:cNvPr>
            <p:cNvSpPr/>
            <p:nvPr/>
          </p:nvSpPr>
          <p:spPr>
            <a:xfrm>
              <a:off x="8977449" y="1315700"/>
              <a:ext cx="677091" cy="7436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</a:rPr>
                <a:t>Flip</a:t>
              </a:r>
            </a:p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</a:rPr>
                <a:t>Flop</a:t>
              </a:r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3A37C47E-0BCA-4DF6-AD63-7CA7B45D8523}"/>
                </a:ext>
              </a:extLst>
            </p:cNvPr>
            <p:cNvSpPr/>
            <p:nvPr/>
          </p:nvSpPr>
          <p:spPr>
            <a:xfrm rot="5400000">
              <a:off x="9675817" y="1683071"/>
              <a:ext cx="1201130" cy="469892"/>
            </a:xfrm>
            <a:prstGeom prst="trapezoid">
              <a:avLst>
                <a:gd name="adj" fmla="val 566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2F0B325-FC89-444F-9448-A72F8A0677C7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328" y="1928452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9E7BC5-0C21-4848-9E17-BD57B2D6D691}"/>
                </a:ext>
              </a:extLst>
            </p:cNvPr>
            <p:cNvSpPr txBox="1"/>
            <p:nvPr/>
          </p:nvSpPr>
          <p:spPr>
            <a:xfrm>
              <a:off x="10856805" y="1710981"/>
              <a:ext cx="6385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Corbel" panose="020B0503020204020204" pitchFamily="34" charset="0"/>
                </a:rPr>
                <a:t>out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31EF53-C792-4B80-A634-BA98A9428B8E}"/>
                </a:ext>
              </a:extLst>
            </p:cNvPr>
            <p:cNvSpPr/>
            <p:nvPr/>
          </p:nvSpPr>
          <p:spPr>
            <a:xfrm>
              <a:off x="7485017" y="1110344"/>
              <a:ext cx="3291839" cy="1730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E20977D-5B84-414B-BAB1-5EA0206C97F3}"/>
                </a:ext>
              </a:extLst>
            </p:cNvPr>
            <p:cNvCxnSpPr>
              <a:cxnSpLocks/>
            </p:cNvCxnSpPr>
            <p:nvPr/>
          </p:nvCxnSpPr>
          <p:spPr>
            <a:xfrm>
              <a:off x="9654540" y="1678368"/>
              <a:ext cx="3868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6250321E-F5B3-49F7-BA19-01C0F8A54BC4}"/>
                </a:ext>
              </a:extLst>
            </p:cNvPr>
            <p:cNvCxnSpPr>
              <a:cxnSpLocks/>
            </p:cNvCxnSpPr>
            <p:nvPr/>
          </p:nvCxnSpPr>
          <p:spPr>
            <a:xfrm>
              <a:off x="8771709" y="1678368"/>
              <a:ext cx="1269727" cy="581077"/>
            </a:xfrm>
            <a:prstGeom prst="bentConnector3">
              <a:avLst>
                <a:gd name="adj1" fmla="val -41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DA9F94B-076B-444E-8B4F-43ABDFA7DA6B}"/>
                </a:ext>
              </a:extLst>
            </p:cNvPr>
            <p:cNvCxnSpPr>
              <a:cxnSpLocks/>
            </p:cNvCxnSpPr>
            <p:nvPr/>
          </p:nvCxnSpPr>
          <p:spPr>
            <a:xfrm>
              <a:off x="8590553" y="1678368"/>
              <a:ext cx="3868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55D06DF-46C4-400B-B6AB-505479C8992D}"/>
              </a:ext>
            </a:extLst>
          </p:cNvPr>
          <p:cNvSpPr txBox="1"/>
          <p:nvPr/>
        </p:nvSpPr>
        <p:spPr>
          <a:xfrm>
            <a:off x="6982600" y="5908352"/>
            <a:ext cx="3291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Corbel" panose="020B0503020204020204" pitchFamily="34" charset="0"/>
              </a:rPr>
              <a:t>A simple FPGA logic block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66D6B-428B-4075-BC45-94C52A771F31}"/>
              </a:ext>
            </a:extLst>
          </p:cNvPr>
          <p:cNvSpPr/>
          <p:nvPr/>
        </p:nvSpPr>
        <p:spPr>
          <a:xfrm>
            <a:off x="9053564" y="1932267"/>
            <a:ext cx="2835729" cy="4826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3776E2-568B-4710-82BE-E04500B77BBF}"/>
              </a:ext>
            </a:extLst>
          </p:cNvPr>
          <p:cNvSpPr txBox="1"/>
          <p:nvPr/>
        </p:nvSpPr>
        <p:spPr>
          <a:xfrm>
            <a:off x="9293040" y="1152007"/>
            <a:ext cx="2346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SRAM bits</a:t>
            </a:r>
          </a:p>
          <a:p>
            <a:r>
              <a:rPr lang="en-US" dirty="0">
                <a:solidFill>
                  <a:schemeClr val="accent1"/>
                </a:solidFill>
              </a:rPr>
              <a:t>(configurable)</a:t>
            </a:r>
          </a:p>
        </p:txBody>
      </p:sp>
    </p:spTree>
    <p:extLst>
      <p:ext uri="{BB962C8B-B14F-4D97-AF65-F5344CB8AC3E}">
        <p14:creationId xmlns:p14="http://schemas.microsoft.com/office/powerpoint/2010/main" val="32462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DEFDA-7419-474D-BD8B-ACA20A5B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26826"/>
            <a:ext cx="5314322" cy="4950138"/>
          </a:xfrm>
        </p:spPr>
        <p:txBody>
          <a:bodyPr>
            <a:normAutofit/>
          </a:bodyPr>
          <a:lstStyle/>
          <a:p>
            <a:r>
              <a:rPr lang="en-US" dirty="0"/>
              <a:t>Larger LUTs can be composed by smaller LUTs</a:t>
            </a:r>
          </a:p>
          <a:p>
            <a:endParaRPr lang="en-US" dirty="0"/>
          </a:p>
          <a:p>
            <a:r>
              <a:rPr lang="en-US" sz="2400" dirty="0">
                <a:ea typeface="ＭＳ Ｐゴシック" charset="0"/>
              </a:rPr>
              <a:t>Example: Xilinx 7-series FPGAs </a:t>
            </a:r>
            <a:endParaRPr lang="en-US" dirty="0"/>
          </a:p>
          <a:p>
            <a:r>
              <a:rPr lang="en-US" dirty="0"/>
              <a:t>A 6-input LUT can be two 5-input LUTs with common inputs</a:t>
            </a:r>
          </a:p>
          <a:p>
            <a:pPr lvl="1"/>
            <a:r>
              <a:rPr lang="en-US" dirty="0"/>
              <a:t>Any function of six variables or two independent functions of five variables</a:t>
            </a:r>
          </a:p>
          <a:p>
            <a:endParaRPr lang="en-US" sz="2400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B443-6BA5-4E50-9309-E36621C7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0FFE6-B688-4456-A9B9-BB389C50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Look-up-Table (LUT)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25ECC-DDF5-443A-8B21-CC02F9057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84" y="1476270"/>
            <a:ext cx="5630427" cy="41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3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4CFE24-B77C-4FF3-BB28-E456636F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6"/>
            <a:ext cx="6198576" cy="4950138"/>
          </a:xfrm>
        </p:spPr>
        <p:txBody>
          <a:bodyPr/>
          <a:lstStyle/>
          <a:p>
            <a:r>
              <a:rPr lang="en-US" dirty="0"/>
              <a:t>Hierarchical design</a:t>
            </a:r>
          </a:p>
          <a:p>
            <a:pPr lvl="1"/>
            <a:r>
              <a:rPr lang="en-US" dirty="0"/>
              <a:t>Each slice (called BLE in early generations) can be composed of multiple LUTs</a:t>
            </a:r>
          </a:p>
          <a:p>
            <a:pPr lvl="1"/>
            <a:r>
              <a:rPr lang="en-US" dirty="0"/>
              <a:t>Each CLB can be composed of multiple slices</a:t>
            </a:r>
          </a:p>
          <a:p>
            <a:r>
              <a:rPr lang="en-US" sz="2400" dirty="0">
                <a:ea typeface="ＭＳ Ｐゴシック" charset="0"/>
              </a:rPr>
              <a:t>Example: Xilinx 7-series FPGAs </a:t>
            </a:r>
            <a:endParaRPr lang="en-US" dirty="0"/>
          </a:p>
          <a:p>
            <a:pPr lvl="1"/>
            <a:r>
              <a:rPr lang="en-US" dirty="0">
                <a:ea typeface="ＭＳ Ｐゴシック" charset="0"/>
              </a:rPr>
              <a:t>Each CLB has two slices</a:t>
            </a:r>
          </a:p>
          <a:p>
            <a:pPr lvl="1"/>
            <a:r>
              <a:rPr lang="en-US" dirty="0">
                <a:ea typeface="ＭＳ Ｐゴシック" charset="0"/>
              </a:rPr>
              <a:t>Each slice contains four LUTs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CE3A8-4456-4BB2-96B5-7DC548A3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46FA73-E664-45EB-8E6E-633E72C6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Slice and Configurable Logic Block (CLB)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C5E92-71F3-49CF-A6D4-51E02C61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479" y="1330280"/>
            <a:ext cx="5210839" cy="419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707F1-BD58-480D-9307-C0ABA4AE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145" y="3642823"/>
            <a:ext cx="2374697" cy="2534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960E30-4F66-4D9C-BB51-40A75941EEA8}"/>
              </a:ext>
            </a:extLst>
          </p:cNvPr>
          <p:cNvSpPr txBox="1"/>
          <p:nvPr/>
        </p:nvSpPr>
        <p:spPr>
          <a:xfrm>
            <a:off x="6981161" y="5653744"/>
            <a:ext cx="5210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Ahmed, E. and Rose, J., The effect of LUT and cluster size on deep-submicron FPGA performance and density.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IEEE TVLSI, 2004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8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2A962-4B20-41F6-934C-D41B0FF0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A6E21C-EB06-4E06-AFCD-18B268D0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Traditional Homogeneous FPGA Architecture</a:t>
            </a:r>
            <a:endParaRPr lang="en-US" dirty="0"/>
          </a:p>
        </p:txBody>
      </p:sp>
      <p:pic>
        <p:nvPicPr>
          <p:cNvPr id="6" name="Picture 5" descr="fpga-clean.png">
            <a:extLst>
              <a:ext uri="{FF2B5EF4-FFF2-40B4-BE49-F238E27FC236}">
                <a16:creationId xmlns:a16="http://schemas.microsoft.com/office/drawing/2014/main" id="{99D40C90-2549-4C17-B3BE-3B832CC7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7"/>
          <a:stretch/>
        </p:blipFill>
        <p:spPr>
          <a:xfrm>
            <a:off x="2801237" y="1333818"/>
            <a:ext cx="6041915" cy="4668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E89CF-96BB-4382-A3E2-FE2D403DEF56}"/>
              </a:ext>
            </a:extLst>
          </p:cNvPr>
          <p:cNvSpPr txBox="1"/>
          <p:nvPr/>
        </p:nvSpPr>
        <p:spPr>
          <a:xfrm>
            <a:off x="1700143" y="4469875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  <a:cs typeface="Helvetica"/>
              </a:rPr>
              <a:t>Logic 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  <a:cs typeface="Helvetica"/>
              </a:rPr>
              <a:t>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EC4BC-90A0-460B-825C-2DBADD8F38C7}"/>
              </a:ext>
            </a:extLst>
          </p:cNvPr>
          <p:cNvSpPr txBox="1"/>
          <p:nvPr/>
        </p:nvSpPr>
        <p:spPr>
          <a:xfrm>
            <a:off x="1328739" y="2480560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  <a:cs typeface="Helvetica"/>
              </a:rPr>
              <a:t>Switch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  <a:cs typeface="Helvetica"/>
              </a:rPr>
              <a:t>block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F3CED-6E3C-4B9E-98F5-70152B32214D}"/>
              </a:ext>
            </a:extLst>
          </p:cNvPr>
          <p:cNvSpPr txBox="1"/>
          <p:nvPr/>
        </p:nvSpPr>
        <p:spPr>
          <a:xfrm>
            <a:off x="9143014" y="3276032"/>
            <a:ext cx="112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  <a:cs typeface="Helvetica"/>
              </a:rPr>
              <a:t>Routing </a:t>
            </a:r>
            <a:br>
              <a:rPr lang="en-US" sz="2000" b="1" dirty="0">
                <a:latin typeface="Corbel" panose="020B0503020204020204" pitchFamily="34" charset="0"/>
                <a:cs typeface="Helvetica"/>
              </a:rPr>
            </a:br>
            <a:r>
              <a:rPr lang="en-US" sz="2000" b="1" dirty="0">
                <a:latin typeface="Corbel" panose="020B0503020204020204" pitchFamily="34" charset="0"/>
                <a:cs typeface="Helvetica"/>
              </a:rPr>
              <a:t>track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F1487D-2F14-408B-B49F-FACB0E11C200}"/>
              </a:ext>
            </a:extLst>
          </p:cNvPr>
          <p:cNvCxnSpPr>
            <a:cxnSpLocks/>
          </p:cNvCxnSpPr>
          <p:nvPr/>
        </p:nvCxnSpPr>
        <p:spPr>
          <a:xfrm>
            <a:off x="2501375" y="4823818"/>
            <a:ext cx="75961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7CCA72-959A-4FD1-8C2D-E71617CC392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73228" y="2258579"/>
            <a:ext cx="1475812" cy="57592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A72B0-4E61-4145-8267-32E97C37D141}"/>
              </a:ext>
            </a:extLst>
          </p:cNvPr>
          <p:cNvCxnSpPr/>
          <p:nvPr/>
        </p:nvCxnSpPr>
        <p:spPr>
          <a:xfrm flipH="1" flipV="1">
            <a:off x="8703905" y="2580656"/>
            <a:ext cx="772888" cy="7564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7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A1215-B95D-4160-9A11-48B5F167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226826"/>
            <a:ext cx="6110149" cy="1953980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</a:rPr>
              <a:t>Island-style configurable mesh routing</a:t>
            </a:r>
          </a:p>
          <a:p>
            <a:r>
              <a:rPr lang="en-US" sz="2400" dirty="0">
                <a:ea typeface="ＭＳ Ｐゴシック" charset="0"/>
              </a:rPr>
              <a:t>Lots of dedicated components</a:t>
            </a:r>
          </a:p>
          <a:p>
            <a:pPr lvl="1"/>
            <a:r>
              <a:rPr lang="en-US" sz="2000" dirty="0">
                <a:ea typeface="ＭＳ Ｐゴシック" charset="0"/>
              </a:rPr>
              <a:t>Memories/multipliers, I/</a:t>
            </a:r>
            <a:r>
              <a:rPr lang="en-US" sz="2000" dirty="0" err="1">
                <a:ea typeface="ＭＳ Ｐゴシック" charset="0"/>
              </a:rPr>
              <a:t>Os</a:t>
            </a:r>
            <a:r>
              <a:rPr lang="en-US" sz="2000" dirty="0">
                <a:ea typeface="ＭＳ Ｐゴシック" charset="0"/>
              </a:rPr>
              <a:t>, processors</a:t>
            </a:r>
          </a:p>
          <a:p>
            <a:pPr lvl="1"/>
            <a:r>
              <a:rPr lang="en-US" sz="2000" dirty="0">
                <a:ea typeface="ＭＳ Ｐゴシック" charset="0"/>
              </a:rPr>
              <a:t>Specialization leads to higher performance and lower power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E6343-9549-49BB-924A-EC9FDCA0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F7BF4-EAAC-48FC-B175-C220DBA8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</a:rPr>
              <a:t>Modern Heterogeneous Programmable SoC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AF56560-FCC0-4476-842E-FC895A29B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23" y="5910944"/>
            <a:ext cx="37184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i="1" dirty="0">
                <a:latin typeface="Corbel" panose="020B0503020204020204" pitchFamily="34" charset="0"/>
                <a:cs typeface="Helvetica"/>
              </a:rPr>
              <a:t>Figure source: embeddedrelated.com</a:t>
            </a:r>
          </a:p>
        </p:txBody>
      </p:sp>
      <p:pic>
        <p:nvPicPr>
          <p:cNvPr id="6" name="Picture 5" descr="fpga-real.png">
            <a:extLst>
              <a:ext uri="{FF2B5EF4-FFF2-40B4-BE49-F238E27FC236}">
                <a16:creationId xmlns:a16="http://schemas.microsoft.com/office/drawing/2014/main" id="{A0F70FD2-924D-4A57-A25C-4F32F74D9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"/>
          <a:stretch/>
        </p:blipFill>
        <p:spPr>
          <a:xfrm>
            <a:off x="743300" y="3217249"/>
            <a:ext cx="4652214" cy="272623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D7B89C8-3D26-4CF2-95E5-53A41CDA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94" y="1329421"/>
            <a:ext cx="4855581" cy="44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AA5CF2-2939-4AC0-9EC5-237B5CE9BB40}"/>
              </a:ext>
            </a:extLst>
          </p:cNvPr>
          <p:cNvSpPr/>
          <p:nvPr/>
        </p:nvSpPr>
        <p:spPr>
          <a:xfrm>
            <a:off x="6935430" y="5900836"/>
            <a:ext cx="485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orbel" panose="020B0503020204020204" pitchFamily="34" charset="0"/>
              </a:rPr>
              <a:t>Image source: Ronak, Bajaj, and </a:t>
            </a:r>
            <a:r>
              <a:rPr lang="en-US" sz="1200" i="1" dirty="0" err="1">
                <a:latin typeface="Corbel" panose="020B0503020204020204" pitchFamily="34" charset="0"/>
              </a:rPr>
              <a:t>Suhaib</a:t>
            </a:r>
            <a:r>
              <a:rPr lang="en-US" sz="1200" i="1" dirty="0">
                <a:latin typeface="Corbel" panose="020B0503020204020204" pitchFamily="34" charset="0"/>
              </a:rPr>
              <a:t> A. Fahmy. "Mapping for maximum performance on FPGA DSP blocks." IEEE TCAD</a:t>
            </a:r>
          </a:p>
        </p:txBody>
      </p:sp>
    </p:spTree>
    <p:extLst>
      <p:ext uri="{BB962C8B-B14F-4D97-AF65-F5344CB8AC3E}">
        <p14:creationId xmlns:p14="http://schemas.microsoft.com/office/powerpoint/2010/main" val="159039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Tech_PPTtemplate_2021_wide" id="{E85096BA-033B-D848-B268-A76C8AE5D2A4}" vid="{1C4A0A5B-2267-F04A-B00C-3FCDF7CFA0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30925</TotalTime>
  <Words>1355</Words>
  <Application>Microsoft Office PowerPoint</Application>
  <PresentationFormat>Widescreen</PresentationFormat>
  <Paragraphs>213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Courier New</vt:lpstr>
      <vt:lpstr>Roboto</vt:lpstr>
      <vt:lpstr>Office Theme</vt:lpstr>
      <vt:lpstr>Custom Design</vt:lpstr>
      <vt:lpstr>Help Needed! </vt:lpstr>
      <vt:lpstr>L3: FPGA 101</vt:lpstr>
      <vt:lpstr>FPGA: Field-Programmable Gate Array</vt:lpstr>
      <vt:lpstr>FPGA Components</vt:lpstr>
      <vt:lpstr>Look-up-Table (LUT)</vt:lpstr>
      <vt:lpstr>Look-up-Table (LUT)</vt:lpstr>
      <vt:lpstr>Slice and Configurable Logic Block (CLB)</vt:lpstr>
      <vt:lpstr>Traditional Homogeneous FPGA Architecture</vt:lpstr>
      <vt:lpstr>Modern Heterogeneous Programmable SoC</vt:lpstr>
      <vt:lpstr>Dedicated Block RAMs (BRAMs)</vt:lpstr>
      <vt:lpstr>Dedicated DSP Blocks</vt:lpstr>
      <vt:lpstr>Example: Xilinx DSP48E1</vt:lpstr>
      <vt:lpstr>Example: Xilinx DSP48E1 (SIMD Mode)</vt:lpstr>
      <vt:lpstr>Example: Xilinx DSP48E1</vt:lpstr>
      <vt:lpstr>FPGA Routing Architecture</vt:lpstr>
      <vt:lpstr>Embedded FPGA System-on-Chip</vt:lpstr>
      <vt:lpstr>More Advanced Architectures – HBM</vt:lpstr>
      <vt:lpstr>More Advanced Architectures – HBM</vt:lpstr>
      <vt:lpstr>More Advanced Architectures – HBM</vt:lpstr>
      <vt:lpstr>More Advanced Architectures – ACAP</vt:lpstr>
      <vt:lpstr>More Advanced Architectures – ACAP</vt:lpstr>
      <vt:lpstr>More Advanced Architectures – ACAP</vt:lpstr>
      <vt:lpstr>More Advanced Architectures – ACAP</vt:lpstr>
      <vt:lpstr>Screenshot from Vivado</vt:lpstr>
      <vt:lpstr>A Real FPGA Design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Hao, Callie</cp:lastModifiedBy>
  <cp:revision>2997</cp:revision>
  <dcterms:created xsi:type="dcterms:W3CDTF">2014-06-12T21:03:18Z</dcterms:created>
  <dcterms:modified xsi:type="dcterms:W3CDTF">2023-01-17T20:10:01Z</dcterms:modified>
</cp:coreProperties>
</file>