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79" r:id="rId3"/>
  </p:sldMasterIdLst>
  <p:sldIdLst>
    <p:sldId id="282" r:id="rId4"/>
    <p:sldId id="276" r:id="rId5"/>
    <p:sldId id="273" r:id="rId6"/>
    <p:sldId id="275" r:id="rId7"/>
    <p:sldId id="279" r:id="rId8"/>
    <p:sldId id="288" r:id="rId9"/>
    <p:sldId id="286" r:id="rId10"/>
    <p:sldId id="280" r:id="rId11"/>
    <p:sldId id="285" r:id="rId12"/>
    <p:sldId id="287" r:id="rId13"/>
    <p:sldId id="284" r:id="rId14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C5C"/>
    <a:srgbClr val="097E43"/>
    <a:srgbClr val="007E39"/>
    <a:srgbClr val="697FB3"/>
    <a:srgbClr val="98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6" autoAdjust="0"/>
    <p:restoredTop sz="94660"/>
  </p:normalViewPr>
  <p:slideViewPr>
    <p:cSldViewPr>
      <p:cViewPr varScale="1">
        <p:scale>
          <a:sx n="86" d="100"/>
          <a:sy n="86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uels-BKG-spe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259013"/>
            <a:ext cx="372745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225200"/>
            <a:ext cx="9220200" cy="67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eader_Updated223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Exp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65100"/>
            <a:ext cx="1139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6484938"/>
            <a:ext cx="9144000" cy="26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6578600"/>
            <a:ext cx="9144000" cy="279400"/>
          </a:xfrm>
          <a:prstGeom prst="rect">
            <a:avLst/>
          </a:prstGeom>
          <a:gradFill rotWithShape="0">
            <a:gsLst>
              <a:gs pos="0">
                <a:srgbClr val="005B8B"/>
              </a:gs>
              <a:gs pos="100000">
                <a:srgbClr val="0D28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0" y="6530975"/>
            <a:ext cx="9144000" cy="26988"/>
          </a:xfrm>
          <a:prstGeom prst="rect">
            <a:avLst/>
          </a:prstGeom>
          <a:gradFill rotWithShape="0">
            <a:gsLst>
              <a:gs pos="0">
                <a:srgbClr val="76241D"/>
              </a:gs>
              <a:gs pos="100000">
                <a:schemeClr val="accent1">
                  <a:alpha val="2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6484938"/>
            <a:ext cx="9144000" cy="26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5285" y="3549651"/>
            <a:ext cx="7712915" cy="1553447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 sz="1400">
                <a:solidFill>
                  <a:srgbClr val="0D285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3051"/>
            <a:ext cx="7772400" cy="1470025"/>
          </a:xfrm>
        </p:spPr>
        <p:txBody>
          <a:bodyPr/>
          <a:lstStyle>
            <a:lvl1pPr>
              <a:defRPr sz="4000" b="1" i="0">
                <a:solidFill>
                  <a:srgbClr val="0D2850"/>
                </a:solidFill>
                <a:latin typeface="+mj-lt"/>
                <a:cs typeface="Garamond Premr Pro Smb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9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1910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1910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fld id="{DCA3CD92-0272-4ECD-94B6-CB4BE9DE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339725"/>
            <a:ext cx="77724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1676400"/>
            <a:ext cx="7715250" cy="4038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45450" y="6389688"/>
            <a:ext cx="838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fld id="{DCA3CD92-0272-4ECD-94B6-CB4BE9DEF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377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638"/>
            <a:ext cx="91440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439863"/>
            <a:ext cx="4305300" cy="457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39863"/>
            <a:ext cx="4305300" cy="457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60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638"/>
            <a:ext cx="91440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439863"/>
            <a:ext cx="4305300" cy="457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439863"/>
            <a:ext cx="4305300" cy="221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0900" y="3805238"/>
            <a:ext cx="4305300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9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8638"/>
            <a:ext cx="91440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439863"/>
            <a:ext cx="8763000" cy="221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805238"/>
            <a:ext cx="8763000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83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eader_Updated223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Expan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65100"/>
            <a:ext cx="1139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6484938"/>
            <a:ext cx="9144000" cy="26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6578600"/>
            <a:ext cx="9144000" cy="279400"/>
          </a:xfrm>
          <a:prstGeom prst="rect">
            <a:avLst/>
          </a:prstGeom>
          <a:gradFill rotWithShape="0">
            <a:gsLst>
              <a:gs pos="0">
                <a:srgbClr val="005B8B"/>
              </a:gs>
              <a:gs pos="100000">
                <a:srgbClr val="0D285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6530975"/>
            <a:ext cx="9144000" cy="26988"/>
          </a:xfrm>
          <a:prstGeom prst="rect">
            <a:avLst/>
          </a:prstGeom>
          <a:gradFill rotWithShape="0">
            <a:gsLst>
              <a:gs pos="0">
                <a:srgbClr val="76241D"/>
              </a:gs>
              <a:gs pos="100000">
                <a:schemeClr val="accent1">
                  <a:alpha val="2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0" y="6484938"/>
            <a:ext cx="9144000" cy="269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3051"/>
            <a:ext cx="7772400" cy="1470025"/>
          </a:xfrm>
        </p:spPr>
        <p:txBody>
          <a:bodyPr/>
          <a:lstStyle>
            <a:lvl1pPr>
              <a:defRPr sz="4000" b="1" i="0">
                <a:solidFill>
                  <a:srgbClr val="0D2850"/>
                </a:solidFill>
                <a:latin typeface="+mj-lt"/>
                <a:cs typeface="Garamond Premr Pro Smb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6858000" y="528638"/>
            <a:ext cx="22860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269" y="532364"/>
            <a:ext cx="6811582" cy="5487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59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4577" y="795339"/>
            <a:ext cx="1223158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267" y="795339"/>
            <a:ext cx="6626431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42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Rolls-Roy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54025"/>
            <a:ext cx="35829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" y="50292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000" b="1" smtClean="0">
                <a:solidFill>
                  <a:srgbClr val="000000"/>
                </a:solidFill>
              </a:rPr>
              <a:t>© 2012 Rolls-Royce plc</a:t>
            </a:r>
            <a:br>
              <a:rPr lang="en-GB" altLang="en-US" sz="1000" b="1" smtClean="0">
                <a:solidFill>
                  <a:srgbClr val="000000"/>
                </a:solidFill>
              </a:rPr>
            </a:br>
            <a:r>
              <a:rPr lang="en-GB" altLang="en-US" sz="1000" smtClean="0">
                <a:solidFill>
                  <a:srgbClr val="000000"/>
                </a:solidFill>
              </a:rPr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pPr eaLnBrk="1" hangingPunct="1">
              <a:defRPr/>
            </a:pPr>
            <a:r>
              <a:rPr lang="en-GB" altLang="en-US" sz="1000" smtClean="0">
                <a:solidFill>
                  <a:srgbClr val="000000"/>
                </a:solidFill>
              </a:rPr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black">
          <a:xfrm>
            <a:off x="0" y="6210300"/>
            <a:ext cx="9144000" cy="647700"/>
          </a:xfrm>
          <a:prstGeom prst="rect">
            <a:avLst/>
          </a:prstGeom>
          <a:solidFill>
            <a:srgbClr val="002B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43B594"/>
              </a:buClr>
              <a:buSzPct val="75000"/>
              <a:buFont typeface="Wingdings" pitchFamily="2" charset="2"/>
              <a:buChar char="l"/>
              <a:defRPr/>
            </a:pPr>
            <a:endParaRPr lang="en-US" altLang="en-US" sz="2200" smtClean="0">
              <a:solidFill>
                <a:srgbClr val="FFFFFF"/>
              </a:solidFill>
              <a:latin typeface="MyriaMM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black">
          <a:xfrm>
            <a:off x="0" y="6019800"/>
            <a:ext cx="9144000" cy="152400"/>
          </a:xfrm>
          <a:prstGeom prst="rect">
            <a:avLst/>
          </a:prstGeom>
          <a:solidFill>
            <a:srgbClr val="3BB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43B594"/>
              </a:buClr>
              <a:buSzPct val="75000"/>
              <a:buFont typeface="Wingdings" pitchFamily="2" charset="2"/>
              <a:buChar char="l"/>
              <a:defRPr/>
            </a:pPr>
            <a:endParaRPr lang="en-US" altLang="en-US" sz="2200" smtClean="0">
              <a:solidFill>
                <a:srgbClr val="FFFFFF"/>
              </a:solidFill>
              <a:latin typeface="MyriaMM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905000"/>
            <a:ext cx="741045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667000"/>
            <a:ext cx="74104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 b="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9184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charset="2"/>
              <a:buChar char="§"/>
              <a:defRPr/>
            </a:lvl1pPr>
            <a:lvl2pPr>
              <a:buFont typeface="Arial"/>
              <a:buChar char="•"/>
              <a:defRPr/>
            </a:lvl2pPr>
            <a:lvl3pPr>
              <a:buFont typeface="Wingdings" charset="2"/>
              <a:buChar char="§"/>
              <a:defRPr/>
            </a:lvl3pPr>
            <a:lvl4pPr>
              <a:buFont typeface="Arial"/>
              <a:buChar char="•"/>
              <a:defRPr/>
            </a:lvl4pPr>
            <a:lvl5pPr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45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7213724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0428910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48100" cy="436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848100" cy="436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713165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25175620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098187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7486842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37985689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2001450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452552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57200"/>
            <a:ext cx="1962150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34050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331715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567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225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48100" cy="4364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848100" cy="4364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51272217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765300"/>
            <a:ext cx="4159251" cy="425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49" y="1765300"/>
            <a:ext cx="4159251" cy="425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3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488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886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488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886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242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242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447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9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4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Header_InsideUpdated022309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 descr="Expanding_insid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58738"/>
            <a:ext cx="731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28638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39863"/>
            <a:ext cx="87630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 rot="16200000">
            <a:off x="7945439" y="5128677"/>
            <a:ext cx="227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00" dirty="0">
                <a:solidFill>
                  <a:schemeClr val="tx1">
                    <a:alpha val="30000"/>
                  </a:schemeClr>
                </a:solidFill>
                <a:latin typeface="Arial" pitchFamily="-108" charset="0"/>
                <a:ea typeface="+mn-ea"/>
              </a:rPr>
              <a:t>Copyright 2009. All rights reserved. Applied Research Associates, Inc.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8648700" y="6548438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0D372C81-0CDA-4567-8052-B4DE7EA71D41}" type="slidenum">
              <a:rPr lang="en-US" altLang="en-US" sz="10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000" smtClean="0">
              <a:latin typeface="Calibri" pitchFamily="34" charset="0"/>
            </a:endParaRPr>
          </a:p>
        </p:txBody>
      </p:sp>
      <p:grpSp>
        <p:nvGrpSpPr>
          <p:cNvPr id="1032" name="Group 24"/>
          <p:cNvGrpSpPr>
            <a:grpSpLocks/>
          </p:cNvGrpSpPr>
          <p:nvPr/>
        </p:nvGrpSpPr>
        <p:grpSpPr bwMode="auto">
          <a:xfrm>
            <a:off x="0" y="6497638"/>
            <a:ext cx="9144000" cy="42862"/>
            <a:chOff x="0" y="6497637"/>
            <a:chExt cx="9144000" cy="43160"/>
          </a:xfrm>
        </p:grpSpPr>
        <p:sp>
          <p:nvSpPr>
            <p:cNvPr id="1035" name="Rectangle 31"/>
            <p:cNvSpPr>
              <a:spLocks noChangeArrowheads="1"/>
            </p:cNvSpPr>
            <p:nvPr/>
          </p:nvSpPr>
          <p:spPr bwMode="auto">
            <a:xfrm>
              <a:off x="0" y="6497637"/>
              <a:ext cx="9144000" cy="175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0" y="6523214"/>
              <a:ext cx="9144000" cy="17583"/>
            </a:xfrm>
            <a:prstGeom prst="rect">
              <a:avLst/>
            </a:prstGeom>
            <a:gradFill rotWithShape="0">
              <a:gsLst>
                <a:gs pos="0">
                  <a:srgbClr val="76241D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pitchFamily="-110" charset="-128"/>
              </a:endParaRPr>
            </a:p>
          </p:txBody>
        </p:sp>
        <p:sp>
          <p:nvSpPr>
            <p:cNvPr id="1037" name="Rectangle 31"/>
            <p:cNvSpPr>
              <a:spLocks noChangeArrowheads="1"/>
            </p:cNvSpPr>
            <p:nvPr userDrawn="1"/>
          </p:nvSpPr>
          <p:spPr bwMode="auto">
            <a:xfrm>
              <a:off x="0" y="6497637"/>
              <a:ext cx="9144000" cy="1758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20" name="Rectangle 34"/>
            <p:cNvSpPr>
              <a:spLocks noChangeArrowheads="1"/>
            </p:cNvSpPr>
            <p:nvPr userDrawn="1"/>
          </p:nvSpPr>
          <p:spPr bwMode="auto">
            <a:xfrm>
              <a:off x="0" y="6523214"/>
              <a:ext cx="9144000" cy="17583"/>
            </a:xfrm>
            <a:prstGeom prst="rect">
              <a:avLst/>
            </a:prstGeom>
            <a:gradFill rotWithShape="0">
              <a:gsLst>
                <a:gs pos="0">
                  <a:srgbClr val="76241D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pitchFamily="-110" charset="-128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95263" y="6511925"/>
            <a:ext cx="1309687" cy="1588"/>
          </a:xfrm>
          <a:prstGeom prst="line">
            <a:avLst/>
          </a:prstGeom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7" descr="ARA_Abbreviation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6300788"/>
            <a:ext cx="1206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transition xmlns:p14="http://schemas.microsoft.com/office/powerpoint/2010/main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charset="2"/>
        <a:buNone/>
        <a:defRPr lang="en-US" sz="2000" dirty="0" smtClean="0">
          <a:solidFill>
            <a:schemeClr val="tx1"/>
          </a:solidFill>
          <a:latin typeface="+mn-lt"/>
          <a:ea typeface="ＭＳ Ｐゴシック" pitchFamily="-108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None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28638"/>
            <a:ext cx="914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39863"/>
            <a:ext cx="87630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1592695" y="6553200"/>
            <a:ext cx="227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00" dirty="0">
                <a:solidFill>
                  <a:schemeClr val="tx1">
                    <a:alpha val="30000"/>
                  </a:schemeClr>
                </a:solidFill>
                <a:latin typeface="Arial" pitchFamily="-108" charset="0"/>
                <a:ea typeface="+mn-ea"/>
              </a:rPr>
              <a:t>Copyright 2009. All rights reserved. Applied Research Associates, Inc.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 rot="5400000">
            <a:off x="0" y="6400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5F2DA201-0B86-4C49-A779-79FA1F4B4F12}" type="slidenum">
              <a:rPr lang="en-US" altLang="en-US" sz="10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000" smtClean="0">
              <a:latin typeface="Calibri" pitchFamily="34" charset="0"/>
            </a:endParaRPr>
          </a:p>
        </p:txBody>
      </p:sp>
      <p:pic>
        <p:nvPicPr>
          <p:cNvPr id="2054" name="Picture 12" descr="ARA_Abbrevi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6838"/>
            <a:ext cx="285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30embossed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0" y="6126480"/>
            <a:ext cx="688848" cy="68884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grpSp>
        <p:nvGrpSpPr>
          <p:cNvPr id="2056" name="Group 24"/>
          <p:cNvGrpSpPr>
            <a:grpSpLocks/>
          </p:cNvGrpSpPr>
          <p:nvPr/>
        </p:nvGrpSpPr>
        <p:grpSpPr bwMode="auto">
          <a:xfrm rot="5400000">
            <a:off x="5486400" y="1371600"/>
            <a:ext cx="5029200" cy="2286000"/>
            <a:chOff x="0" y="11875"/>
            <a:chExt cx="5029200" cy="2286000"/>
          </a:xfrm>
        </p:grpSpPr>
        <p:pic>
          <p:nvPicPr>
            <p:cNvPr id="2062" name="Picture 25" descr="Header_Inside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75"/>
              <a:ext cx="5029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6" descr="Expanding_insid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63" y="71135"/>
              <a:ext cx="731460" cy="18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" name="Group 28"/>
          <p:cNvGrpSpPr>
            <a:grpSpLocks/>
          </p:cNvGrpSpPr>
          <p:nvPr/>
        </p:nvGrpSpPr>
        <p:grpSpPr bwMode="auto">
          <a:xfrm rot="5400000">
            <a:off x="-4114800" y="3429000"/>
            <a:ext cx="9144000" cy="44450"/>
            <a:chOff x="0" y="6497637"/>
            <a:chExt cx="9144000" cy="43160"/>
          </a:xfrm>
        </p:grpSpPr>
        <p:sp>
          <p:nvSpPr>
            <p:cNvPr id="2058" name="Rectangle 31"/>
            <p:cNvSpPr>
              <a:spLocks noChangeArrowheads="1"/>
            </p:cNvSpPr>
            <p:nvPr/>
          </p:nvSpPr>
          <p:spPr bwMode="auto">
            <a:xfrm>
              <a:off x="-25400" y="6522300"/>
              <a:ext cx="9144000" cy="184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-31750" y="6553128"/>
              <a:ext cx="9144000" cy="18497"/>
            </a:xfrm>
            <a:prstGeom prst="rect">
              <a:avLst/>
            </a:prstGeom>
            <a:gradFill rotWithShape="0">
              <a:gsLst>
                <a:gs pos="0">
                  <a:srgbClr val="76241D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pitchFamily="-110" charset="-128"/>
              </a:endParaRPr>
            </a:p>
          </p:txBody>
        </p:sp>
        <p:sp>
          <p:nvSpPr>
            <p:cNvPr id="2060" name="Rectangle 31"/>
            <p:cNvSpPr>
              <a:spLocks noChangeArrowheads="1"/>
            </p:cNvSpPr>
            <p:nvPr userDrawn="1"/>
          </p:nvSpPr>
          <p:spPr bwMode="auto">
            <a:xfrm>
              <a:off x="-25400" y="6522300"/>
              <a:ext cx="9144000" cy="184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-31750" y="6553128"/>
              <a:ext cx="9144000" cy="18497"/>
            </a:xfrm>
            <a:prstGeom prst="rect">
              <a:avLst/>
            </a:prstGeom>
            <a:gradFill rotWithShape="0">
              <a:gsLst>
                <a:gs pos="0">
                  <a:srgbClr val="76241D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Arial" charset="0"/>
                <a:ea typeface="ＭＳ Ｐゴシック" pitchFamily="-110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xmlns:p14="http://schemas.microsoft.com/office/powerpoint/2010/main">
    <p:fad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65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-65" charset="0"/>
          <a:ea typeface="ＭＳ Ｐゴシック" pitchFamily="-65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0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6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charset="2"/>
        <a:buNone/>
        <a:defRPr lang="en-US" sz="2000" dirty="0" smtClean="0">
          <a:solidFill>
            <a:schemeClr val="tx1"/>
          </a:solidFill>
          <a:latin typeface="+mn-lt"/>
          <a:ea typeface="ＭＳ Ｐゴシック" pitchFamily="-108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None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76241D"/>
        </a:buClr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black">
          <a:xfrm>
            <a:off x="0" y="6210300"/>
            <a:ext cx="9144000" cy="647700"/>
          </a:xfrm>
          <a:prstGeom prst="rect">
            <a:avLst/>
          </a:prstGeom>
          <a:solidFill>
            <a:srgbClr val="002B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43B594"/>
              </a:buClr>
              <a:buSzPct val="75000"/>
              <a:buFont typeface="Wingdings" pitchFamily="2" charset="2"/>
              <a:buChar char="l"/>
              <a:defRPr/>
            </a:pPr>
            <a:endParaRPr lang="en-US" altLang="en-US" sz="2200" smtClean="0">
              <a:solidFill>
                <a:srgbClr val="FFFFFF"/>
              </a:solidFill>
              <a:latin typeface="MyriaMM"/>
            </a:endParaRPr>
          </a:p>
        </p:txBody>
      </p:sp>
      <p:pic>
        <p:nvPicPr>
          <p:cNvPr id="3075" name="Picture 49" descr="Rolls-RoyceRe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6283325"/>
            <a:ext cx="21193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6"/>
          <p:cNvSpPr>
            <a:spLocks noChangeArrowheads="1"/>
          </p:cNvSpPr>
          <p:nvPr/>
        </p:nvSpPr>
        <p:spPr bwMode="black">
          <a:xfrm>
            <a:off x="0" y="6019800"/>
            <a:ext cx="9144000" cy="152400"/>
          </a:xfrm>
          <a:prstGeom prst="rect">
            <a:avLst/>
          </a:prstGeom>
          <a:solidFill>
            <a:srgbClr val="3BB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43B594"/>
              </a:buClr>
              <a:buSzPct val="75000"/>
              <a:buFont typeface="Wingdings" pitchFamily="2" charset="2"/>
              <a:buChar char="l"/>
              <a:defRPr/>
            </a:pPr>
            <a:endParaRPr lang="en-US" altLang="en-US" sz="2200" smtClean="0">
              <a:solidFill>
                <a:srgbClr val="FFFFFF"/>
              </a:solidFill>
              <a:latin typeface="MyriaMM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842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8486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" y="65595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CECECE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xmlns:p14="http://schemas.microsoft.com/office/powerpoint/2010/main" spd="med"/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002B7C"/>
        </a:buClr>
        <a:buFont typeface="Wingdings" pitchFamily="2" charset="2"/>
        <a:buChar char="l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850900" indent="-279400" algn="l" rtl="0" eaLnBrk="1" fontAlgn="base" hangingPunct="1">
        <a:spcBef>
          <a:spcPct val="20000"/>
        </a:spcBef>
        <a:spcAft>
          <a:spcPct val="0"/>
        </a:spcAft>
        <a:buClr>
          <a:srgbClr val="3BB9B8"/>
        </a:buClr>
        <a:buSzPct val="70000"/>
        <a:buFont typeface="Monotype Sorts"/>
        <a:buChar char="l"/>
        <a:defRPr sz="2800" b="1">
          <a:solidFill>
            <a:schemeClr val="tx1"/>
          </a:solidFill>
          <a:latin typeface="+mn-lt"/>
        </a:defRPr>
      </a:lvl2pPr>
      <a:lvl3pPr marL="1230313" indent="-188913" algn="l" rtl="0" eaLnBrk="1" fontAlgn="base" hangingPunct="1">
        <a:spcBef>
          <a:spcPct val="20000"/>
        </a:spcBef>
        <a:spcAft>
          <a:spcPct val="0"/>
        </a:spcAft>
        <a:buClr>
          <a:srgbClr val="3BB9B8"/>
        </a:buClr>
        <a:buSzPct val="85000"/>
        <a:buChar char="-"/>
        <a:defRPr sz="2600" b="1">
          <a:solidFill>
            <a:schemeClr val="tx1"/>
          </a:solidFill>
          <a:latin typeface="+mn-lt"/>
        </a:defRPr>
      </a:lvl3pPr>
      <a:lvl4pPr marL="1666875" indent="-1714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28825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486025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43225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00425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57625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wad@chevron.com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red@ar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16437" y="4194296"/>
            <a:ext cx="2759075" cy="2360613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latin typeface="Arial Narrow" panose="020B0606020202030204" pitchFamily="34" charset="0"/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</a:rPr>
              <a:t>Chuck Red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  <a:hlinkClick r:id="rId2"/>
              </a:rPr>
              <a:t>cred@ara.com</a:t>
            </a:r>
            <a:endParaRPr lang="en-US" altLang="en-US" sz="1800" b="1" dirty="0" smtClean="0">
              <a:latin typeface="Arial Narrow" panose="020B0606020202030204" pitchFamily="34" charset="0"/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</a:rPr>
              <a:t>850.914.3188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 smtClean="0">
              <a:latin typeface="Arial Narrow" panose="020B0606020202030204" pitchFamily="34" charset="0"/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</a:rPr>
              <a:t>David M. Wadsworth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  <a:hlinkClick r:id="rId3"/>
              </a:rPr>
              <a:t>dmwad@chevron.com</a:t>
            </a:r>
            <a:endParaRPr lang="en-US" altLang="en-US" sz="1800" b="1" dirty="0" smtClean="0">
              <a:latin typeface="Arial Narrow" panose="020B0606020202030204" pitchFamily="34" charset="0"/>
            </a:endParaRP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latin typeface="Arial Narrow" panose="020B0606020202030204" pitchFamily="34" charset="0"/>
              </a:rPr>
              <a:t>973.893.3840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 smtClean="0"/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 smtClean="0"/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b="1" dirty="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1850" y="2325261"/>
            <a:ext cx="4507964" cy="16312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>Biofuels ISOCONVERSION Process</a:t>
            </a:r>
            <a:br>
              <a:rPr lang="en-US" alt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</a:br>
            <a:r>
              <a:rPr lang="en-US" altLang="en-US" sz="2800" kern="1200" dirty="0" smtClean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>November </a:t>
            </a:r>
            <a:r>
              <a:rPr lang="en-US" altLang="en-US" sz="28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>2015</a:t>
            </a:r>
            <a:r>
              <a:rPr lang="en-US" alt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lang="en-US" alt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</a:br>
            <a:endParaRPr lang="en-US" altLang="en-US" sz="3600" kern="1200" dirty="0">
              <a:solidFill>
                <a:srgbClr val="07375C"/>
              </a:solidFill>
              <a:latin typeface="Gill Sans MT Condensed" panose="020B0506020104020203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421063"/>
            <a:ext cx="21415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15" descr="RAY_4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3455988"/>
            <a:ext cx="27051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UELS -ReDi Jet Graph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795338"/>
            <a:ext cx="4521201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Straight Connector 7"/>
          <p:cNvCxnSpPr>
            <a:cxnSpLocks noChangeShapeType="1"/>
          </p:cNvCxnSpPr>
          <p:nvPr/>
        </p:nvCxnSpPr>
        <p:spPr bwMode="auto">
          <a:xfrm rot="10800000">
            <a:off x="0" y="3563938"/>
            <a:ext cx="45132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51632" y="5015706"/>
            <a:ext cx="2903538" cy="31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1675606" y="3640932"/>
            <a:ext cx="56737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0" name="Picture 1" descr="ReadiJ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862013"/>
            <a:ext cx="21129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ReadiDiese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838200"/>
            <a:ext cx="2535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361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33475"/>
            <a:ext cx="9144000" cy="6477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kern="1200" dirty="0" smtClean="0">
                <a:solidFill>
                  <a:srgbClr val="07375C"/>
                </a:solidFill>
                <a:latin typeface="Gill Sans MT Condensed" panose="020B0506020104020203" pitchFamily="34" charset="0"/>
                <a:cs typeface="+mn-cs"/>
              </a:rPr>
              <a:t>Commercialization</a:t>
            </a:r>
            <a:endParaRPr lang="en-US" altLang="en-US" sz="3600" kern="1200" dirty="0">
              <a:solidFill>
                <a:srgbClr val="07375C"/>
              </a:solidFill>
              <a:latin typeface="Gill Sans MT Condensed" panose="020B0506020104020203" pitchFamily="34" charset="0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600200" y="2286000"/>
            <a:ext cx="63245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41D"/>
              </a:buClr>
              <a:buFont typeface="Wingdings" pitchFamily="-108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41D"/>
              </a:buClr>
              <a:buFont typeface="Wingdings" pitchFamily="-108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41D"/>
              </a:buClr>
              <a:buFont typeface="Wingdings" pitchFamily="-108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2800" kern="0" dirty="0" smtClean="0"/>
              <a:t>Focus on low quality waste fats and oils</a:t>
            </a:r>
            <a:endParaRPr lang="en-US" kern="0" dirty="0" smtClean="0"/>
          </a:p>
          <a:p>
            <a:r>
              <a:rPr lang="en-US" sz="2800" kern="0" dirty="0" smtClean="0"/>
              <a:t>4 licenses in place</a:t>
            </a:r>
          </a:p>
          <a:p>
            <a:r>
              <a:rPr lang="en-US" sz="2800" kern="0" dirty="0" smtClean="0"/>
              <a:t>First 2 projects in engineering</a:t>
            </a:r>
          </a:p>
          <a:p>
            <a:r>
              <a:rPr lang="en-US" sz="2800" kern="0" dirty="0" smtClean="0"/>
              <a:t>Construction in 2016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5993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5146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381000" y="2667000"/>
            <a:ext cx="8393113" cy="2897188"/>
            <a:chOff x="-41797" y="3576191"/>
            <a:chExt cx="8393628" cy="2898320"/>
          </a:xfrm>
        </p:grpSpPr>
        <p:sp>
          <p:nvSpPr>
            <p:cNvPr id="16411" name="TextBox 21"/>
            <p:cNvSpPr txBox="1">
              <a:spLocks noChangeArrowheads="1"/>
            </p:cNvSpPr>
            <p:nvPr/>
          </p:nvSpPr>
          <p:spPr bwMode="auto">
            <a:xfrm>
              <a:off x="-41797" y="4572588"/>
              <a:ext cx="21307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7375C"/>
                  </a:solidFill>
                  <a:latin typeface="Gill Sans MT Condensed" panose="020B0506020104020203" pitchFamily="34" charset="0"/>
                </a:rPr>
                <a:t>Catalytic Hydrothermolysis</a:t>
              </a:r>
            </a:p>
          </p:txBody>
        </p:sp>
        <p:sp>
          <p:nvSpPr>
            <p:cNvPr id="16412" name="TextBox 8"/>
            <p:cNvSpPr txBox="1">
              <a:spLocks noChangeArrowheads="1"/>
            </p:cNvSpPr>
            <p:nvPr/>
          </p:nvSpPr>
          <p:spPr bwMode="auto">
            <a:xfrm>
              <a:off x="-32158" y="4904851"/>
              <a:ext cx="193804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rgbClr val="07375C"/>
                  </a:solidFill>
                  <a:latin typeface="Arial Narrow" panose="020B0606020202030204" pitchFamily="34" charset="0"/>
                </a:rPr>
                <a:t>Supercritical water process converts fats, oils, and greases from plant oils, algae, and animal fats into a crude oil that contains the same molecular distribution of petroleum crude</a:t>
              </a:r>
            </a:p>
          </p:txBody>
        </p:sp>
        <p:pic>
          <p:nvPicPr>
            <p:cNvPr id="16413" name="Picture 8" descr="http://www.sigmathermal.com/img/Rendering-HC1-Vert-Section-Overlay-x60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8" r="7907"/>
            <a:stretch>
              <a:fillRect/>
            </a:stretch>
          </p:blipFill>
          <p:spPr bwMode="auto">
            <a:xfrm>
              <a:off x="1338397" y="3955122"/>
              <a:ext cx="2852928" cy="193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14" name="Group 1"/>
            <p:cNvGrpSpPr>
              <a:grpSpLocks/>
            </p:cNvGrpSpPr>
            <p:nvPr/>
          </p:nvGrpSpPr>
          <p:grpSpPr bwMode="auto">
            <a:xfrm>
              <a:off x="2025255" y="5656629"/>
              <a:ext cx="1406611" cy="708302"/>
              <a:chOff x="84378" y="4772655"/>
              <a:chExt cx="1592885" cy="813495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84378" y="4794544"/>
                <a:ext cx="1592885" cy="791606"/>
              </a:xfrm>
              <a:prstGeom prst="roundRect">
                <a:avLst/>
              </a:prstGeom>
              <a:solidFill>
                <a:srgbClr val="07375C"/>
              </a:solidFill>
              <a:ln>
                <a:solidFill>
                  <a:srgbClr val="717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6423" name="TextBox 8"/>
              <p:cNvSpPr txBox="1">
                <a:spLocks noChangeArrowheads="1"/>
              </p:cNvSpPr>
              <p:nvPr/>
            </p:nvSpPr>
            <p:spPr bwMode="auto">
              <a:xfrm>
                <a:off x="136351" y="4772655"/>
                <a:ext cx="1475894" cy="777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 Minutes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Converts fats oils and greases to crude oil</a:t>
                </a:r>
              </a:p>
            </p:txBody>
          </p:sp>
        </p:grpSp>
        <p:pic>
          <p:nvPicPr>
            <p:cNvPr id="16415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778" y="3576191"/>
              <a:ext cx="1434204" cy="236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Rectangle 50"/>
            <p:cNvSpPr>
              <a:spLocks noChangeArrowheads="1"/>
            </p:cNvSpPr>
            <p:nvPr/>
          </p:nvSpPr>
          <p:spPr bwMode="auto">
            <a:xfrm>
              <a:off x="3155052" y="4572588"/>
              <a:ext cx="2073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7375C"/>
                  </a:solidFill>
                  <a:latin typeface="Gill Sans MT Condensed" panose="020B0506020104020203" pitchFamily="34" charset="0"/>
                </a:rPr>
                <a:t>Hydrotreating</a:t>
              </a:r>
            </a:p>
          </p:txBody>
        </p:sp>
        <p:sp>
          <p:nvSpPr>
            <p:cNvPr id="16417" name="Rectangle 51"/>
            <p:cNvSpPr>
              <a:spLocks noChangeArrowheads="1"/>
            </p:cNvSpPr>
            <p:nvPr/>
          </p:nvSpPr>
          <p:spPr bwMode="auto">
            <a:xfrm>
              <a:off x="3422260" y="4904851"/>
              <a:ext cx="173804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07375C"/>
                  </a:solidFill>
                  <a:latin typeface="Arial Narrow" panose="020B0606020202030204" pitchFamily="34" charset="0"/>
                </a:rPr>
                <a:t>Saturates olefins &amp; removes any residual oxygenates.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07375C"/>
                  </a:solidFill>
                  <a:latin typeface="Arial Narrow" panose="020B0606020202030204" pitchFamily="34" charset="0"/>
                </a:rPr>
                <a:t>Non-precious metal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07375C"/>
                  </a:solidFill>
                  <a:latin typeface="Arial Narrow" panose="020B0606020202030204" pitchFamily="34" charset="0"/>
                </a:rPr>
                <a:t>Catalysts and conventional hydrotreating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07375C"/>
                  </a:solidFill>
                  <a:latin typeface="Arial Narrow" panose="020B0606020202030204" pitchFamily="34" charset="0"/>
                </a:rPr>
                <a:t>reactor</a:t>
              </a:r>
            </a:p>
          </p:txBody>
        </p:sp>
        <p:sp>
          <p:nvSpPr>
            <p:cNvPr id="16418" name="Rectangle 57"/>
            <p:cNvSpPr>
              <a:spLocks noChangeArrowheads="1"/>
            </p:cNvSpPr>
            <p:nvPr/>
          </p:nvSpPr>
          <p:spPr bwMode="auto">
            <a:xfrm>
              <a:off x="6278099" y="4572588"/>
              <a:ext cx="2073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7375C"/>
                  </a:solidFill>
                  <a:latin typeface="Gill Sans MT Condensed" panose="020B0506020104020203" pitchFamily="34" charset="0"/>
                </a:rPr>
                <a:t>Fractionation</a:t>
              </a:r>
            </a:p>
          </p:txBody>
        </p:sp>
        <p:sp>
          <p:nvSpPr>
            <p:cNvPr id="16419" name="Rectangle 58"/>
            <p:cNvSpPr>
              <a:spLocks noChangeArrowheads="1"/>
            </p:cNvSpPr>
            <p:nvPr/>
          </p:nvSpPr>
          <p:spPr bwMode="auto">
            <a:xfrm>
              <a:off x="6574204" y="4880417"/>
              <a:ext cx="148645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rgbClr val="07375C"/>
                  </a:solidFill>
                  <a:latin typeface="Arial Narrow" panose="020B0606020202030204" pitchFamily="34" charset="0"/>
                </a:rPr>
                <a:t>Produces finished fuels – diesel and jet fuel that meet petroleum specifications without blending, renewable chemicals, and naphtha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060741" y="5747152"/>
              <a:ext cx="1355808" cy="640012"/>
            </a:xfrm>
            <a:prstGeom prst="roundRect">
              <a:avLst/>
            </a:prstGeom>
            <a:solidFill>
              <a:srgbClr val="07375C"/>
            </a:solidFill>
            <a:ln>
              <a:solidFill>
                <a:srgbClr val="717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1" name="TextBox 8"/>
            <p:cNvSpPr txBox="1">
              <a:spLocks noChangeArrowheads="1"/>
            </p:cNvSpPr>
            <p:nvPr/>
          </p:nvSpPr>
          <p:spPr bwMode="auto">
            <a:xfrm>
              <a:off x="5010325" y="5783688"/>
              <a:ext cx="14646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 Narrow" panose="020B0606020202030204" pitchFamily="34" charset="0"/>
                </a:rPr>
                <a:t>Conventional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Arial Narrow" panose="020B0606020202030204" pitchFamily="34" charset="0"/>
                </a:rPr>
                <a:t>Refinery Processes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476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TextBox 94"/>
          <p:cNvSpPr txBox="1">
            <a:spLocks noChangeArrowheads="1"/>
          </p:cNvSpPr>
          <p:nvPr/>
        </p:nvSpPr>
        <p:spPr bwMode="auto">
          <a:xfrm>
            <a:off x="2441395" y="752148"/>
            <a:ext cx="4507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Biofuels </a:t>
            </a:r>
            <a:r>
              <a:rPr lang="en-US" altLang="en-US" sz="3600" b="1" dirty="0" smtClean="0">
                <a:solidFill>
                  <a:srgbClr val="07375C"/>
                </a:solidFill>
                <a:latin typeface="Gill Sans MT Condensed" panose="020B0506020104020203" pitchFamily="34" charset="0"/>
              </a:rPr>
              <a:t>ISOCONVERSION Process</a:t>
            </a:r>
            <a:endParaRPr lang="en-US" altLang="en-US" sz="3600" b="1" dirty="0">
              <a:solidFill>
                <a:srgbClr val="07375C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221983" y="1555714"/>
            <a:ext cx="898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7375C"/>
                </a:solidFill>
                <a:latin typeface="Arial Narrow" panose="020B0606020202030204" pitchFamily="34" charset="0"/>
              </a:rPr>
              <a:t>Converts industrial oil feedstocks, fats, and greases into 100% drop in fuels and renewable chemicals</a:t>
            </a:r>
          </a:p>
        </p:txBody>
      </p:sp>
      <p:pic>
        <p:nvPicPr>
          <p:cNvPr id="16396" name="Picture 26" descr="Partn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/>
          <a:stretch>
            <a:fillRect/>
          </a:stretch>
        </p:blipFill>
        <p:spPr bwMode="auto">
          <a:xfrm>
            <a:off x="1148320" y="2429919"/>
            <a:ext cx="2068715" cy="61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7" descr="CLG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340403"/>
            <a:ext cx="1579227" cy="10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 w="476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58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66" y="574096"/>
            <a:ext cx="5087868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>Feedstocks – Fats, Oils, and Greases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6442" y="2514600"/>
            <a:ext cx="4876800" cy="3429000"/>
          </a:xfrm>
        </p:spPr>
        <p:txBody>
          <a:bodyPr numCol="2"/>
          <a:lstStyle/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Algal</a:t>
            </a:r>
            <a:endParaRPr lang="en-US" altLang="en-US" dirty="0">
              <a:latin typeface="Arial Narrow" panose="020B0606020202030204" pitchFamily="34" charset="0"/>
            </a:endParaRPr>
          </a:p>
          <a:p>
            <a:pPr marL="342900" lvl="1" indent="-342900">
              <a:buFont typeface="Wingdings" charset="2"/>
              <a:buChar char="§"/>
            </a:pPr>
            <a:r>
              <a:rPr lang="en-US" altLang="en-US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Brown Grease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err="1" smtClean="0">
                <a:latin typeface="Arial Narrow" panose="020B0606020202030204" pitchFamily="34" charset="0"/>
              </a:rPr>
              <a:t>Camelina</a:t>
            </a:r>
            <a:r>
              <a:rPr lang="en-US" altLang="en-US" dirty="0" smtClean="0">
                <a:latin typeface="Arial Narrow" panose="020B0606020202030204" pitchFamily="34" charset="0"/>
              </a:rPr>
              <a:t>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Canola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Carinata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Castor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Distillers Corn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Fatty </a:t>
            </a:r>
            <a:r>
              <a:rPr lang="en-US" altLang="en-US" dirty="0">
                <a:latin typeface="Arial Narrow" panose="020B0606020202030204" pitchFamily="34" charset="0"/>
              </a:rPr>
              <a:t>Acid </a:t>
            </a:r>
            <a:r>
              <a:rPr lang="en-US" altLang="en-US" dirty="0" smtClean="0">
                <a:latin typeface="Arial Narrow" panose="020B0606020202030204" pitchFamily="34" charset="0"/>
              </a:rPr>
              <a:t>Distillate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Jatropha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Microbial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Peanut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Shae Butter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Soybean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Tall oil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Tallow 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dirty="0" smtClean="0">
                <a:latin typeface="Arial Narrow" panose="020B0606020202030204" pitchFamily="34" charset="0"/>
              </a:rPr>
              <a:t>Tung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alt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Yellow Grease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452015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400" dirty="0" smtClean="0">
                <a:latin typeface="Arial Narrow" panose="020B0606020202030204" pitchFamily="34" charset="0"/>
              </a:rPr>
              <a:t>Biofuels ISOCONVERSION is feedstock </a:t>
            </a:r>
            <a:r>
              <a:rPr lang="en-US" altLang="en-US" sz="2400" dirty="0">
                <a:latin typeface="Arial Narrow" panose="020B0606020202030204" pitchFamily="34" charset="0"/>
              </a:rPr>
              <a:t>agnostic –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can process any </a:t>
            </a:r>
            <a:r>
              <a:rPr lang="en-US" altLang="en-US" sz="2400" dirty="0">
                <a:latin typeface="Arial Narrow" panose="020B0606020202030204" pitchFamily="34" charset="0"/>
              </a:rPr>
              <a:t>triglyceride or fatty acid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material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2382327"/>
            <a:ext cx="3352800" cy="1055688"/>
          </a:xfrm>
          <a:prstGeom prst="roundRect">
            <a:avLst/>
          </a:prstGeom>
          <a:solidFill>
            <a:srgbClr val="0737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ARA’s Hydrothermal Cleanup removes virtually all inorganic material from challenging feedstocks</a:t>
            </a:r>
            <a:endParaRPr lang="en-US" sz="1400" dirty="0"/>
          </a:p>
        </p:txBody>
      </p:sp>
      <p:pic>
        <p:nvPicPr>
          <p:cNvPr id="10" name="Picture 20" descr="http://www.nrc-cnrc.gc.ca/obj/images/irap-pari/success-reussite/2013-2013/agrisom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713" r="993" b="33032"/>
          <a:stretch>
            <a:fillRect/>
          </a:stretch>
        </p:blipFill>
        <p:spPr bwMode="auto">
          <a:xfrm>
            <a:off x="5486399" y="3586102"/>
            <a:ext cx="3108049" cy="1824097"/>
          </a:xfrm>
          <a:prstGeom prst="rect">
            <a:avLst/>
          </a:prstGeom>
          <a:noFill/>
          <a:ln w="31750">
            <a:solidFill>
              <a:srgbClr val="0737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0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086" y="550473"/>
            <a:ext cx="1309974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ea typeface="MS PGothic" panose="020B0600070205080204" pitchFamily="34" charset="-128"/>
                <a:cs typeface="+mn-cs"/>
              </a:rPr>
              <a:t>Products</a:t>
            </a:r>
          </a:p>
        </p:txBody>
      </p:sp>
      <p:pic>
        <p:nvPicPr>
          <p:cNvPr id="4098" name="Picture 2" descr="https://encrypted-tbn0.gstatic.com/images?q=tbn:ANd9GcSKnjXEAVmO1p4rOuO4lrhJjfZucDEIZM6mmYAUAr-cPfJ86pWA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41794"/>
          <a:stretch/>
        </p:blipFill>
        <p:spPr bwMode="auto">
          <a:xfrm>
            <a:off x="892415" y="1375209"/>
            <a:ext cx="1632289" cy="10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740519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ReadiJet CHCJ-5 – Renewable JP-5  Jet Fuel for Shipboard Use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://biomassmagazine.com/uploads/posts/web/2014/06/Navy3_14025054713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1"/>
          <a:stretch/>
        </p:blipFill>
        <p:spPr bwMode="auto">
          <a:xfrm>
            <a:off x="892415" y="2435474"/>
            <a:ext cx="1600200" cy="8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2567652"/>
            <a:ext cx="331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ReadiDiesel CHD-76 – Renewable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F-76 Marine Diesel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102" name="Picture 6" descr="Image result for jet a airline refue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r="8851" b="14660"/>
          <a:stretch/>
        </p:blipFill>
        <p:spPr bwMode="auto">
          <a:xfrm>
            <a:off x="908459" y="3297671"/>
            <a:ext cx="1600200" cy="8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800" y="350821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ReadiJet Jet-A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104" name="Picture 8" descr="https://encrypted-tbn2.gstatic.com/images?q=tbn:ANd9GcSXojVQiGPIONrJcfF2V36dS8-HNQP_QGz9wYn9Y2_IXXD1y1b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5"/>
          <a:stretch/>
        </p:blipFill>
        <p:spPr bwMode="auto">
          <a:xfrm>
            <a:off x="903813" y="4155013"/>
            <a:ext cx="1588802" cy="7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9775" y="9750472"/>
            <a:ext cx="233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Renewable Naphtha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75153" y="2063684"/>
            <a:ext cx="2667000" cy="2335580"/>
          </a:xfrm>
          <a:prstGeom prst="roundRect">
            <a:avLst/>
          </a:prstGeom>
          <a:solidFill>
            <a:srgbClr val="0737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rial Narrow" panose="020B0606020202030204" pitchFamily="34" charset="0"/>
              </a:rPr>
              <a:t>Products are pure hydrocarbons  with the same boiling rate distribution and molecular makeup as their petroleum counterparts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106" name="Picture 10" descr="Image result for renewable chemic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5" y="4912817"/>
            <a:ext cx="1600200" cy="7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90800" y="416458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Renewable Naphtha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953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Renewable Chemicals – High value </a:t>
            </a:r>
            <a:r>
              <a:rPr lang="en-US" dirty="0">
                <a:latin typeface="Arial Narrow" panose="020B0606020202030204" pitchFamily="34" charset="0"/>
              </a:rPr>
              <a:t>b</a:t>
            </a:r>
            <a:r>
              <a:rPr lang="en-US" dirty="0" smtClean="0">
                <a:latin typeface="Arial Narrow" panose="020B0606020202030204" pitchFamily="34" charset="0"/>
              </a:rPr>
              <a:t>y-products including renewable alkyl aromatics, paraffins, acids, fatty alcohols	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GC X </a:t>
            </a:r>
            <a:r>
              <a:rPr lang="en-US" altLang="en-US" sz="3600" b="1" dirty="0" smtClean="0">
                <a:solidFill>
                  <a:srgbClr val="07375C"/>
                </a:solidFill>
                <a:latin typeface="Gill Sans MT Condensed" panose="020B0506020104020203" pitchFamily="34" charset="0"/>
              </a:rPr>
              <a:t>GC</a:t>
            </a: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	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447800" y="5282208"/>
            <a:ext cx="8655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Gas Chromatograph – Each bubble represents a different compound.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ARA fuels have same compounds and boiling range distribution as their petroleum counterparts.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Red and Blue bubbles represent paraffin molecules.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Yellow and brown bubbles represent </a:t>
            </a:r>
            <a:r>
              <a:rPr lang="en-US" altLang="en-US" sz="1400" dirty="0" err="1">
                <a:latin typeface="Arial Narrow" panose="020B0606020202030204" pitchFamily="34" charset="0"/>
              </a:rPr>
              <a:t>cycloparaffin</a:t>
            </a:r>
            <a:r>
              <a:rPr lang="en-US" altLang="en-US" sz="1400" dirty="0">
                <a:latin typeface="Arial Narrow" panose="020B0606020202030204" pitchFamily="34" charset="0"/>
              </a:rPr>
              <a:t> molecules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Green and orange molecules represent aromatic molecules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8160" y="1314415"/>
            <a:ext cx="4605034" cy="3901768"/>
            <a:chOff x="192842" y="4842940"/>
            <a:chExt cx="2161536" cy="183124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42" y="5088830"/>
              <a:ext cx="2161536" cy="1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83268" y="4842940"/>
              <a:ext cx="1593379" cy="279288"/>
            </a:xfrm>
            <a:prstGeom prst="roundRect">
              <a:avLst/>
            </a:prstGeom>
            <a:solidFill>
              <a:srgbClr val="07375C"/>
            </a:solidFill>
            <a:ln>
              <a:solidFill>
                <a:srgbClr val="717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587744" y="4843987"/>
              <a:ext cx="1369021" cy="245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Petroleum Jet Fuel</a:t>
              </a:r>
              <a:endParaRPr lang="en-US" altLang="en-US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309440" y="1314415"/>
            <a:ext cx="4916093" cy="3925437"/>
            <a:chOff x="2357478" y="4842940"/>
            <a:chExt cx="2307736" cy="1842141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78" y="5088830"/>
              <a:ext cx="2307736" cy="15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717765" y="4842940"/>
              <a:ext cx="1591925" cy="279256"/>
            </a:xfrm>
            <a:prstGeom prst="roundRect">
              <a:avLst/>
            </a:prstGeom>
            <a:solidFill>
              <a:srgbClr val="07375C"/>
            </a:solidFill>
            <a:ln>
              <a:solidFill>
                <a:srgbClr val="717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2821895" y="4843987"/>
              <a:ext cx="1369021" cy="24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Arial Narrow" panose="020B0606020202030204" pitchFamily="34" charset="0"/>
                </a:rPr>
                <a:t>ReadiJet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412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07375C"/>
                </a:solidFill>
                <a:latin typeface="Gill Sans MT Condensed" panose="020B0506020104020203" pitchFamily="34" charset="0"/>
              </a:rPr>
              <a:t>CHJ Test Results</a:t>
            </a: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	</a:t>
            </a:r>
          </a:p>
        </p:txBody>
      </p:sp>
      <p:pic>
        <p:nvPicPr>
          <p:cNvPr id="16" name="table"/>
          <p:cNvPicPr>
            <a:picLocks noChangeAspect="1"/>
          </p:cNvPicPr>
          <p:nvPr/>
        </p:nvPicPr>
        <p:blipFill rotWithShape="1">
          <a:blip r:embed="rId2"/>
          <a:srcRect b="17451"/>
          <a:stretch/>
        </p:blipFill>
        <p:spPr>
          <a:xfrm>
            <a:off x="1143000" y="1295400"/>
            <a:ext cx="6665914" cy="45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GC X </a:t>
            </a:r>
            <a:r>
              <a:rPr lang="en-US" altLang="en-US" sz="3600" b="1" dirty="0" smtClean="0">
                <a:solidFill>
                  <a:srgbClr val="07375C"/>
                </a:solidFill>
                <a:latin typeface="Gill Sans MT Condensed" panose="020B0506020104020203" pitchFamily="34" charset="0"/>
              </a:rPr>
              <a:t>GC</a:t>
            </a:r>
            <a:r>
              <a:rPr lang="en-US" altLang="en-US" sz="3600" b="1" dirty="0">
                <a:solidFill>
                  <a:srgbClr val="07375C"/>
                </a:solidFill>
                <a:latin typeface="Gill Sans MT Condensed" panose="020B0506020104020203" pitchFamily="34" charset="0"/>
              </a:rPr>
              <a:t>	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711564" y="4913803"/>
            <a:ext cx="8655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Gas Chromatograph – Each bubble represents a different 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compound and the size represents its prevalence.  </a:t>
            </a:r>
            <a:endParaRPr lang="en-US" altLang="en-US" sz="1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ARA fuels have same compounds and boiling range distribution as their petroleum counterparts.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Red 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bubbles </a:t>
            </a:r>
            <a:r>
              <a:rPr lang="en-US" altLang="en-US" sz="1400" dirty="0">
                <a:latin typeface="Arial Narrow" panose="020B0606020202030204" pitchFamily="34" charset="0"/>
              </a:rPr>
              <a:t>represent paraffin molecules.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Yellow 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bubbles </a:t>
            </a:r>
            <a:r>
              <a:rPr lang="en-US" altLang="en-US" sz="1400" dirty="0">
                <a:latin typeface="Arial Narrow" panose="020B0606020202030204" pitchFamily="34" charset="0"/>
              </a:rPr>
              <a:t>represent </a:t>
            </a:r>
            <a:r>
              <a:rPr lang="en-US" altLang="en-US" sz="1400" dirty="0" err="1">
                <a:latin typeface="Arial Narrow" panose="020B0606020202030204" pitchFamily="34" charset="0"/>
              </a:rPr>
              <a:t>cycloparaffin</a:t>
            </a:r>
            <a:r>
              <a:rPr lang="en-US" altLang="en-US" sz="1400" dirty="0">
                <a:latin typeface="Arial Narrow" panose="020B0606020202030204" pitchFamily="34" charset="0"/>
              </a:rPr>
              <a:t> molecules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Green 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bubbles represent aromatic molecules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685800" y="1295400"/>
            <a:ext cx="3576701" cy="3573520"/>
            <a:chOff x="4895409" y="4920033"/>
            <a:chExt cx="1783553" cy="1782598"/>
          </a:xfrm>
        </p:grpSpPr>
        <p:pic>
          <p:nvPicPr>
            <p:cNvPr id="16" name="Picture 2" descr="rt1_rt2_NCDPetJP8 (Medium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409" y="5180974"/>
              <a:ext cx="1783553" cy="152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4981096" y="4920033"/>
              <a:ext cx="1593138" cy="279374"/>
              <a:chOff x="4981096" y="4892601"/>
              <a:chExt cx="1593138" cy="27937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981096" y="4892601"/>
                <a:ext cx="1593138" cy="279374"/>
              </a:xfrm>
              <a:prstGeom prst="roundRect">
                <a:avLst/>
              </a:prstGeom>
              <a:solidFill>
                <a:srgbClr val="07375C"/>
              </a:solidFill>
              <a:ln>
                <a:solidFill>
                  <a:srgbClr val="717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4000"/>
              </a:p>
            </p:txBody>
          </p:sp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5085477" y="4893648"/>
                <a:ext cx="1369021" cy="26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Petroleum  Diesel</a:t>
                </a:r>
                <a:endParaRPr lang="en-US" altLang="en-US" sz="1200" b="1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4876800" y="1295400"/>
            <a:ext cx="3548063" cy="3595794"/>
            <a:chOff x="7070997" y="4910889"/>
            <a:chExt cx="1769060" cy="1793679"/>
          </a:xfrm>
        </p:grpSpPr>
        <p:pic>
          <p:nvPicPr>
            <p:cNvPr id="21" name="Picture 3" descr="rt1_rt2_NCDReadiJP8 (Medium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97" y="5171894"/>
              <a:ext cx="1769060" cy="153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7151914" y="4910889"/>
              <a:ext cx="1591360" cy="279369"/>
            </a:xfrm>
            <a:prstGeom prst="roundRect">
              <a:avLst/>
            </a:prstGeom>
            <a:solidFill>
              <a:srgbClr val="07375C"/>
            </a:solidFill>
            <a:ln>
              <a:solidFill>
                <a:srgbClr val="717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/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7255620" y="4911936"/>
              <a:ext cx="1369021" cy="26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Arial Narrow" panose="020B0606020202030204" pitchFamily="34" charset="0"/>
                </a:rPr>
                <a:t>ReadiDiesel</a:t>
              </a:r>
              <a:endParaRPr lang="en-US" altLang="en-US" sz="12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5151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33475"/>
            <a:ext cx="9144000" cy="6477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kern="1200" dirty="0">
                <a:solidFill>
                  <a:srgbClr val="07375C"/>
                </a:solidFill>
                <a:latin typeface="Gill Sans MT Condensed" panose="020B0506020104020203" pitchFamily="34" charset="0"/>
                <a:cs typeface="+mn-cs"/>
              </a:rPr>
              <a:t>Test Facility – Panama City, FL</a:t>
            </a:r>
          </a:p>
        </p:txBody>
      </p:sp>
      <p:pic>
        <p:nvPicPr>
          <p:cNvPr id="15363" name="Content Placeholder 3" descr="ARA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/>
          <a:stretch>
            <a:fillRect/>
          </a:stretch>
        </p:blipFill>
        <p:spPr>
          <a:xfrm>
            <a:off x="254000" y="2173288"/>
            <a:ext cx="8559800" cy="3381375"/>
          </a:xfrm>
        </p:spPr>
      </p:pic>
    </p:spTree>
    <p:extLst>
      <p:ext uri="{BB962C8B-B14F-4D97-AF65-F5344CB8AC3E}">
        <p14:creationId xmlns:p14="http://schemas.microsoft.com/office/powerpoint/2010/main" val="192756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33475"/>
            <a:ext cx="9144000" cy="6477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600" kern="1200" dirty="0" smtClean="0">
                <a:solidFill>
                  <a:srgbClr val="07375C"/>
                </a:solidFill>
                <a:latin typeface="Gill Sans MT Condensed" panose="020B0506020104020203" pitchFamily="34" charset="0"/>
                <a:cs typeface="+mn-cs"/>
              </a:rPr>
              <a:t>Certification</a:t>
            </a:r>
            <a:endParaRPr lang="en-US" altLang="en-US" sz="3600" kern="1200" dirty="0">
              <a:solidFill>
                <a:srgbClr val="07375C"/>
              </a:solidFill>
              <a:latin typeface="Gill Sans MT Condensed" panose="020B0506020104020203" pitchFamily="34" charset="0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133601"/>
            <a:ext cx="6486525" cy="3124200"/>
          </a:xfrm>
        </p:spPr>
        <p:txBody>
          <a:bodyPr/>
          <a:lstStyle/>
          <a:p>
            <a:r>
              <a:rPr lang="en-US" sz="2800" dirty="0" smtClean="0"/>
              <a:t>ASTM Certification – </a:t>
            </a:r>
          </a:p>
          <a:p>
            <a:pPr lvl="1"/>
            <a:r>
              <a:rPr lang="en-US" sz="2400" dirty="0" smtClean="0"/>
              <a:t>ReadiJet is </a:t>
            </a:r>
            <a:r>
              <a:rPr lang="en-US" sz="2400" dirty="0"/>
              <a:t>n</a:t>
            </a:r>
            <a:r>
              <a:rPr lang="en-US" sz="2400" dirty="0" smtClean="0"/>
              <a:t>ext in queue for Research Report review</a:t>
            </a:r>
          </a:p>
          <a:p>
            <a:pPr lvl="1"/>
            <a:r>
              <a:rPr lang="en-US" sz="2400" dirty="0" smtClean="0"/>
              <a:t>Jet Fuel – D7566 Annex Summer 2016</a:t>
            </a:r>
          </a:p>
          <a:p>
            <a:r>
              <a:rPr lang="en-US" sz="2800" dirty="0" smtClean="0"/>
              <a:t>MILSPEC Certification – </a:t>
            </a:r>
          </a:p>
          <a:p>
            <a:pPr lvl="1"/>
            <a:r>
              <a:rPr lang="en-US" sz="2400" dirty="0" smtClean="0"/>
              <a:t>100% renewable, drop in, unblended, JP-5 and F-76 – End of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6621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A_Theme">
  <a:themeElements>
    <a:clrScheme name="ARA Colors">
      <a:dk1>
        <a:srgbClr val="000000"/>
      </a:dk1>
      <a:lt1>
        <a:srgbClr val="FFFFFF"/>
      </a:lt1>
      <a:dk2>
        <a:srgbClr val="00204B"/>
      </a:dk2>
      <a:lt2>
        <a:srgbClr val="CFBD99"/>
      </a:lt2>
      <a:accent1>
        <a:srgbClr val="002E6C"/>
      </a:accent1>
      <a:accent2>
        <a:srgbClr val="611E14"/>
      </a:accent2>
      <a:accent3>
        <a:srgbClr val="7B7365"/>
      </a:accent3>
      <a:accent4>
        <a:srgbClr val="434E4C"/>
      </a:accent4>
      <a:accent5>
        <a:srgbClr val="387BB4"/>
      </a:accent5>
      <a:accent6>
        <a:srgbClr val="A88800"/>
      </a:accent6>
      <a:hlink>
        <a:srgbClr val="45586A"/>
      </a:hlink>
      <a:folHlink>
        <a:srgbClr val="798D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A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3">
        <a:dk1>
          <a:srgbClr val="181247"/>
        </a:dk1>
        <a:lt1>
          <a:srgbClr val="FFFFFF"/>
        </a:lt1>
        <a:dk2>
          <a:srgbClr val="181247"/>
        </a:dk2>
        <a:lt2>
          <a:srgbClr val="808080"/>
        </a:lt2>
        <a:accent1>
          <a:srgbClr val="E5D3A9"/>
        </a:accent1>
        <a:accent2>
          <a:srgbClr val="1B2148"/>
        </a:accent2>
        <a:accent3>
          <a:srgbClr val="FFFFFF"/>
        </a:accent3>
        <a:accent4>
          <a:srgbClr val="130E3B"/>
        </a:accent4>
        <a:accent5>
          <a:srgbClr val="F0E6D1"/>
        </a:accent5>
        <a:accent6>
          <a:srgbClr val="171D40"/>
        </a:accent6>
        <a:hlink>
          <a:srgbClr val="76241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A_Theme_Portrait">
  <a:themeElements>
    <a:clrScheme name="ARA Colors">
      <a:dk1>
        <a:srgbClr val="000000"/>
      </a:dk1>
      <a:lt1>
        <a:srgbClr val="FFFFFF"/>
      </a:lt1>
      <a:dk2>
        <a:srgbClr val="00204B"/>
      </a:dk2>
      <a:lt2>
        <a:srgbClr val="A89A7D"/>
      </a:lt2>
      <a:accent1>
        <a:srgbClr val="002E6C"/>
      </a:accent1>
      <a:accent2>
        <a:srgbClr val="611E14"/>
      </a:accent2>
      <a:accent3>
        <a:srgbClr val="695F4D"/>
      </a:accent3>
      <a:accent4>
        <a:srgbClr val="434E4C"/>
      </a:accent4>
      <a:accent5>
        <a:srgbClr val="244F74"/>
      </a:accent5>
      <a:accent6>
        <a:srgbClr val="4A4949"/>
      </a:accent6>
      <a:hlink>
        <a:srgbClr val="45586A"/>
      </a:hlink>
      <a:folHlink>
        <a:srgbClr val="A89A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RA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 PPT Template 13">
        <a:dk1>
          <a:srgbClr val="181247"/>
        </a:dk1>
        <a:lt1>
          <a:srgbClr val="FFFFFF"/>
        </a:lt1>
        <a:dk2>
          <a:srgbClr val="181247"/>
        </a:dk2>
        <a:lt2>
          <a:srgbClr val="808080"/>
        </a:lt2>
        <a:accent1>
          <a:srgbClr val="E5D3A9"/>
        </a:accent1>
        <a:accent2>
          <a:srgbClr val="1B2148"/>
        </a:accent2>
        <a:accent3>
          <a:srgbClr val="FFFFFF"/>
        </a:accent3>
        <a:accent4>
          <a:srgbClr val="130E3B"/>
        </a:accent4>
        <a:accent5>
          <a:srgbClr val="F0E6D1"/>
        </a:accent5>
        <a:accent6>
          <a:srgbClr val="171D40"/>
        </a:accent6>
        <a:hlink>
          <a:srgbClr val="76241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R_new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15089"/>
      </a:accent1>
      <a:accent2>
        <a:srgbClr val="00279F"/>
      </a:accent2>
      <a:accent3>
        <a:srgbClr val="FFFFFF"/>
      </a:accent3>
      <a:accent4>
        <a:srgbClr val="000000"/>
      </a:accent4>
      <a:accent5>
        <a:srgbClr val="B0B3C4"/>
      </a:accent5>
      <a:accent6>
        <a:srgbClr val="002290"/>
      </a:accent6>
      <a:hlink>
        <a:srgbClr val="00B4B3"/>
      </a:hlink>
      <a:folHlink>
        <a:srgbClr val="CECECE"/>
      </a:folHlink>
    </a:clrScheme>
    <a:fontScheme name="RR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>
    <a:extraClrScheme>
      <a:clrScheme name="RR_new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82173"/>
        </a:accent1>
        <a:accent2>
          <a:srgbClr val="00279F"/>
        </a:accent2>
        <a:accent3>
          <a:srgbClr val="FFFFFF"/>
        </a:accent3>
        <a:accent4>
          <a:srgbClr val="000000"/>
        </a:accent4>
        <a:accent5>
          <a:srgbClr val="AAABBC"/>
        </a:accent5>
        <a:accent6>
          <a:srgbClr val="002290"/>
        </a:accent6>
        <a:hlink>
          <a:srgbClr val="1DD3C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Fuel - Dec 2014</Template>
  <TotalTime>3941</TotalTime>
  <Words>432</Words>
  <Application>Microsoft Macintosh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ARA_Theme</vt:lpstr>
      <vt:lpstr>ARA_Theme_Portrait</vt:lpstr>
      <vt:lpstr>1_RR_new</vt:lpstr>
      <vt:lpstr>Biofuels ISOCONVERSION Process November 2015 </vt:lpstr>
      <vt:lpstr>PowerPoint Presentation</vt:lpstr>
      <vt:lpstr>Feedstocks – Fats, Oils, and Greases</vt:lpstr>
      <vt:lpstr>Products</vt:lpstr>
      <vt:lpstr>PowerPoint Presentation</vt:lpstr>
      <vt:lpstr>PowerPoint Presentation</vt:lpstr>
      <vt:lpstr>PowerPoint Presentation</vt:lpstr>
      <vt:lpstr>Test Facility – Panama City, FL</vt:lpstr>
      <vt:lpstr>Certification</vt:lpstr>
      <vt:lpstr>Commercialization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Coppola ARA/GCS</dc:creator>
  <cp:lastModifiedBy>Valerie Thomas</cp:lastModifiedBy>
  <cp:revision>70</cp:revision>
  <cp:lastPrinted>2015-04-06T13:44:22Z</cp:lastPrinted>
  <dcterms:created xsi:type="dcterms:W3CDTF">2015-04-03T15:00:52Z</dcterms:created>
  <dcterms:modified xsi:type="dcterms:W3CDTF">2016-01-03T12:40:20Z</dcterms:modified>
</cp:coreProperties>
</file>