
<file path=[Content_Types].xml><?xml version="1.0" encoding="utf-8"?>
<Types xmlns="http://schemas.openxmlformats.org/package/2006/content-types">
  <Default Extension="gif" ContentType="image/gi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60" r:id="rId3"/>
    <p:sldId id="261" r:id="rId4"/>
    <p:sldId id="272" r:id="rId5"/>
    <p:sldId id="264" r:id="rId6"/>
    <p:sldId id="263" r:id="rId7"/>
    <p:sldId id="265" r:id="rId8"/>
    <p:sldId id="266" r:id="rId9"/>
    <p:sldId id="267" r:id="rId10"/>
    <p:sldId id="270" r:id="rId11"/>
    <p:sldId id="273" r:id="rId12"/>
    <p:sldId id="274" r:id="rId13"/>
    <p:sldId id="276" r:id="rId14"/>
    <p:sldId id="278" r:id="rId15"/>
    <p:sldId id="277" r:id="rId16"/>
    <p:sldId id="275" r:id="rId17"/>
    <p:sldId id="269"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99"/>
  </p:normalViewPr>
  <p:slideViewPr>
    <p:cSldViewPr>
      <p:cViewPr varScale="1">
        <p:scale>
          <a:sx n="103" d="100"/>
          <a:sy n="103" d="100"/>
        </p:scale>
        <p:origin x="1880"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fld id="{56DD9172-2F5A-4F4F-9F91-3391F0E797D7}" type="datetimeFigureOut">
              <a:rPr lang="en-US" smtClean="0"/>
              <a:pPr/>
              <a:t>3/21/22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FCAD22-0D3E-446C-AF62-FD9C87C2AD2C}"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6DD9172-2F5A-4F4F-9F91-3391F0E797D7}" type="datetimeFigureOut">
              <a:rPr lang="en-US" smtClean="0"/>
              <a:pPr/>
              <a:t>3/21/22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FCAD22-0D3E-446C-AF62-FD9C87C2AD2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6DD9172-2F5A-4F4F-9F91-3391F0E797D7}" type="datetimeFigureOut">
              <a:rPr lang="en-US" smtClean="0"/>
              <a:pPr/>
              <a:t>3/21/22</a:t>
            </a:fld>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54FCAD22-0D3E-446C-AF62-FD9C87C2AD2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6DD9172-2F5A-4F4F-9F91-3391F0E797D7}" type="datetimeFigureOut">
              <a:rPr lang="en-US" smtClean="0"/>
              <a:pPr/>
              <a:t>3/21/22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FCAD22-0D3E-446C-AF62-FD9C87C2AD2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56DD9172-2F5A-4F4F-9F91-3391F0E797D7}" type="datetimeFigureOut">
              <a:rPr lang="en-US" smtClean="0"/>
              <a:pPr/>
              <a:t>3/21/22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FCAD22-0D3E-446C-AF62-FD9C87C2AD2C}"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56DD9172-2F5A-4F4F-9F91-3391F0E797D7}" type="datetimeFigureOut">
              <a:rPr lang="en-US" smtClean="0"/>
              <a:pPr/>
              <a:t>3/21/22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FCAD22-0D3E-446C-AF62-FD9C87C2AD2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56DD9172-2F5A-4F4F-9F91-3391F0E797D7}" type="datetimeFigureOut">
              <a:rPr lang="en-US" smtClean="0"/>
              <a:pPr/>
              <a:t>3/21/22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FCAD22-0D3E-446C-AF62-FD9C87C2AD2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56DD9172-2F5A-4F4F-9F91-3391F0E797D7}" type="datetimeFigureOut">
              <a:rPr lang="en-US" smtClean="0"/>
              <a:pPr/>
              <a:t>3/21/22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FCAD22-0D3E-446C-AF62-FD9C87C2AD2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DD9172-2F5A-4F4F-9F91-3391F0E797D7}" type="datetimeFigureOut">
              <a:rPr lang="en-US" smtClean="0"/>
              <a:pPr/>
              <a:t>3/21/22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FCAD22-0D3E-446C-AF62-FD9C87C2AD2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56DD9172-2F5A-4F4F-9F91-3391F0E797D7}" type="datetimeFigureOut">
              <a:rPr lang="en-US" smtClean="0"/>
              <a:pPr/>
              <a:t>3/21/22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FCAD22-0D3E-446C-AF62-FD9C87C2AD2C}"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56DD9172-2F5A-4F4F-9F91-3391F0E797D7}" type="datetimeFigureOut">
              <a:rPr lang="en-US" smtClean="0"/>
              <a:pPr/>
              <a:t>3/21/22</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54FCAD22-0D3E-446C-AF62-FD9C87C2AD2C}"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56DD9172-2F5A-4F4F-9F91-3391F0E797D7}" type="datetimeFigureOut">
              <a:rPr lang="en-US" smtClean="0"/>
              <a:pPr/>
              <a:t>3/21/22</a:t>
            </a:fld>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54FCAD22-0D3E-446C-AF62-FD9C87C2AD2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wanderland.myswitzerland.com/en/routen_etappen.cfm?subcat=NationalRouteSegment&amp;flags=route1&amp;tour=etappe#etappe3"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farm3.static.flickr.com/2194/1657096438_6f4d303fc3.jpg?v=0"/>
          <p:cNvPicPr>
            <a:picLocks noChangeAspect="1" noChangeArrowheads="1"/>
          </p:cNvPicPr>
          <p:nvPr/>
        </p:nvPicPr>
        <p:blipFill>
          <a:blip r:embed="rId2"/>
          <a:srcRect/>
          <a:stretch>
            <a:fillRect/>
          </a:stretch>
        </p:blipFill>
        <p:spPr bwMode="auto">
          <a:xfrm>
            <a:off x="838200" y="228600"/>
            <a:ext cx="7391400" cy="4922673"/>
          </a:xfrm>
          <a:prstGeom prst="rect">
            <a:avLst/>
          </a:prstGeom>
          <a:noFill/>
        </p:spPr>
      </p:pic>
      <p:sp>
        <p:nvSpPr>
          <p:cNvPr id="5" name="TextBox 4"/>
          <p:cNvSpPr txBox="1"/>
          <p:nvPr/>
        </p:nvSpPr>
        <p:spPr>
          <a:xfrm>
            <a:off x="609600" y="5410200"/>
            <a:ext cx="7924800" cy="1200329"/>
          </a:xfrm>
          <a:prstGeom prst="rect">
            <a:avLst/>
          </a:prstGeom>
          <a:noFill/>
        </p:spPr>
        <p:txBody>
          <a:bodyPr wrap="square" rtlCol="0">
            <a:spAutoFit/>
          </a:bodyPr>
          <a:lstStyle/>
          <a:p>
            <a:r>
              <a:rPr lang="en-US" dirty="0"/>
              <a:t>“…The </a:t>
            </a:r>
            <a:r>
              <a:rPr lang="en-US" dirty="0" err="1"/>
              <a:t>Silberhorn</a:t>
            </a:r>
            <a:r>
              <a:rPr lang="en-US" dirty="0"/>
              <a:t> has a </a:t>
            </a:r>
            <a:r>
              <a:rPr lang="en-US" dirty="0" err="1"/>
              <a:t>subsidary</a:t>
            </a:r>
            <a:r>
              <a:rPr lang="en-US" dirty="0"/>
              <a:t> pyramidal peak </a:t>
            </a:r>
            <a:r>
              <a:rPr lang="en-US" dirty="0" err="1"/>
              <a:t>naped</a:t>
            </a:r>
            <a:r>
              <a:rPr lang="en-US" dirty="0"/>
              <a:t> sharply down the sides.  Then one of their beauties is in nearly vertical places the find </a:t>
            </a:r>
            <a:r>
              <a:rPr lang="en-US" dirty="0" err="1"/>
              <a:t>pleatings</a:t>
            </a:r>
            <a:r>
              <a:rPr lang="en-US" dirty="0"/>
              <a:t> of the snow running to or from one another, like the newness of lawn in an alb and sometimes cut off short as crisp as celery.”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ias.sdsmt.edu/RSEL/Outreach/ESC/ESC_CD/LESSONS/ROOTS_AND_SHOOTS/LESSON_PLAN_files/image004.jpg"/>
          <p:cNvPicPr>
            <a:picLocks noChangeAspect="1" noChangeArrowheads="1"/>
          </p:cNvPicPr>
          <p:nvPr/>
        </p:nvPicPr>
        <p:blipFill>
          <a:blip r:embed="rId2"/>
          <a:srcRect/>
          <a:stretch>
            <a:fillRect/>
          </a:stretch>
        </p:blipFill>
        <p:spPr bwMode="auto">
          <a:xfrm>
            <a:off x="2057400" y="533400"/>
            <a:ext cx="4095750" cy="4076700"/>
          </a:xfrm>
          <a:prstGeom prst="rect">
            <a:avLst/>
          </a:prstGeom>
          <a:noFill/>
        </p:spPr>
      </p:pic>
      <p:sp>
        <p:nvSpPr>
          <p:cNvPr id="3" name="TextBox 2"/>
          <p:cNvSpPr txBox="1"/>
          <p:nvPr/>
        </p:nvSpPr>
        <p:spPr>
          <a:xfrm>
            <a:off x="2743200" y="5410200"/>
            <a:ext cx="3352800" cy="369332"/>
          </a:xfrm>
          <a:prstGeom prst="rect">
            <a:avLst/>
          </a:prstGeom>
          <a:noFill/>
        </p:spPr>
        <p:txBody>
          <a:bodyPr wrap="square" rtlCol="0">
            <a:spAutoFit/>
          </a:bodyPr>
          <a:lstStyle/>
          <a:p>
            <a:pPr algn="ctr"/>
            <a:r>
              <a:rPr lang="en-US" dirty="0"/>
              <a:t>Aspen Trees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66800" y="5486400"/>
            <a:ext cx="6477000" cy="1200329"/>
          </a:xfrm>
          <a:prstGeom prst="rect">
            <a:avLst/>
          </a:prstGeom>
          <a:noFill/>
        </p:spPr>
        <p:txBody>
          <a:bodyPr wrap="square" rtlCol="0">
            <a:spAutoFit/>
          </a:bodyPr>
          <a:lstStyle/>
          <a:p>
            <a:pPr algn="ctr"/>
            <a:r>
              <a:rPr lang="en-US" dirty="0"/>
              <a:t>“I have been watching clouds this spring and evaporation, for instance over our Lenten chocolate…”  (203)</a:t>
            </a:r>
          </a:p>
          <a:p>
            <a:pPr algn="ctr"/>
            <a:r>
              <a:rPr lang="en-US" dirty="0"/>
              <a:t>“…the blue was charged with simple </a:t>
            </a:r>
            <a:r>
              <a:rPr lang="en-US" dirty="0" err="1"/>
              <a:t>instress</a:t>
            </a:r>
            <a:r>
              <a:rPr lang="en-US" dirty="0"/>
              <a:t>, the higher, zenith sky earnest and frowning, lower more light and sweet.”</a:t>
            </a:r>
          </a:p>
        </p:txBody>
      </p:sp>
      <p:pic>
        <p:nvPicPr>
          <p:cNvPr id="27650" name="Picture 2" descr="http://www.reefed.edu.au/__data/assets/image/0011/17021/clouds.jpg"/>
          <p:cNvPicPr>
            <a:picLocks noChangeAspect="1" noChangeArrowheads="1"/>
          </p:cNvPicPr>
          <p:nvPr/>
        </p:nvPicPr>
        <p:blipFill>
          <a:blip r:embed="rId2"/>
          <a:srcRect/>
          <a:stretch>
            <a:fillRect/>
          </a:stretch>
        </p:blipFill>
        <p:spPr bwMode="auto">
          <a:xfrm>
            <a:off x="2438400" y="166837"/>
            <a:ext cx="3581400" cy="4367063"/>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01EDAAA-9A17-4141-A5F2-EE48C5EE4B6A}"/>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438400" y="304800"/>
            <a:ext cx="3470275" cy="4625975"/>
          </a:xfrm>
        </p:spPr>
      </p:pic>
    </p:spTree>
    <p:extLst>
      <p:ext uri="{BB962C8B-B14F-4D97-AF65-F5344CB8AC3E}">
        <p14:creationId xmlns:p14="http://schemas.microsoft.com/office/powerpoint/2010/main" val="35781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FF77630-BAAD-3B4A-9037-C36F295FC05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41543" y="1774825"/>
            <a:ext cx="3460914" cy="4625975"/>
          </a:xfrm>
        </p:spPr>
      </p:pic>
    </p:spTree>
    <p:extLst>
      <p:ext uri="{BB962C8B-B14F-4D97-AF65-F5344CB8AC3E}">
        <p14:creationId xmlns:p14="http://schemas.microsoft.com/office/powerpoint/2010/main" val="42714416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F598DE5-2717-8343-83CA-C1EBAE9DB88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41543" y="1774825"/>
            <a:ext cx="3460914" cy="4625975"/>
          </a:xfrm>
        </p:spPr>
      </p:pic>
    </p:spTree>
    <p:extLst>
      <p:ext uri="{BB962C8B-B14F-4D97-AF65-F5344CB8AC3E}">
        <p14:creationId xmlns:p14="http://schemas.microsoft.com/office/powerpoint/2010/main" val="1130822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84161B-275C-9449-BC6E-2A7745ECC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1524000"/>
            <a:ext cx="4000500" cy="5334000"/>
          </a:xfrm>
          <a:prstGeom prst="rect">
            <a:avLst/>
          </a:prstGeom>
        </p:spPr>
      </p:pic>
    </p:spTree>
    <p:extLst>
      <p:ext uri="{BB962C8B-B14F-4D97-AF65-F5344CB8AC3E}">
        <p14:creationId xmlns:p14="http://schemas.microsoft.com/office/powerpoint/2010/main" val="1034265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4999CE1-B928-404A-BC68-BE99AD6C607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8017" y="1774825"/>
            <a:ext cx="6167966" cy="4625975"/>
          </a:xfrm>
        </p:spPr>
      </p:pic>
    </p:spTree>
    <p:extLst>
      <p:ext uri="{BB962C8B-B14F-4D97-AF65-F5344CB8AC3E}">
        <p14:creationId xmlns:p14="http://schemas.microsoft.com/office/powerpoint/2010/main" val="2146915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http://www.victorianweb.org/images/gmh3.gif"/>
          <p:cNvPicPr>
            <a:picLocks noChangeAspect="1" noChangeArrowheads="1"/>
          </p:cNvPicPr>
          <p:nvPr/>
        </p:nvPicPr>
        <p:blipFill>
          <a:blip r:embed="rId2"/>
          <a:srcRect/>
          <a:stretch>
            <a:fillRect/>
          </a:stretch>
        </p:blipFill>
        <p:spPr bwMode="auto">
          <a:xfrm>
            <a:off x="2320538" y="1143000"/>
            <a:ext cx="3839740" cy="2695575"/>
          </a:xfrm>
          <a:prstGeom prst="rect">
            <a:avLst/>
          </a:prstGeom>
          <a:noFill/>
        </p:spPr>
      </p:pic>
      <p:sp>
        <p:nvSpPr>
          <p:cNvPr id="5" name="TextBox 4"/>
          <p:cNvSpPr txBox="1"/>
          <p:nvPr/>
        </p:nvSpPr>
        <p:spPr>
          <a:xfrm>
            <a:off x="1828800" y="5867400"/>
            <a:ext cx="4953000" cy="381000"/>
          </a:xfrm>
          <a:prstGeom prst="rect">
            <a:avLst/>
          </a:prstGeom>
          <a:noFill/>
        </p:spPr>
        <p:txBody>
          <a:bodyPr wrap="square" rtlCol="0">
            <a:spAutoFit/>
          </a:bodyPr>
          <a:lstStyle/>
          <a:p>
            <a:r>
              <a:rPr lang="en-US" dirty="0"/>
              <a:t>Hopkins, Self Portrait – reflected in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swissmountains.ch/infofile/4000/jungfrau_07040002.jpg"/>
          <p:cNvPicPr>
            <a:picLocks noChangeAspect="1" noChangeArrowheads="1"/>
          </p:cNvPicPr>
          <p:nvPr/>
        </p:nvPicPr>
        <p:blipFill>
          <a:blip r:embed="rId2"/>
          <a:srcRect/>
          <a:stretch>
            <a:fillRect/>
          </a:stretch>
        </p:blipFill>
        <p:spPr bwMode="auto">
          <a:xfrm>
            <a:off x="1676400" y="533400"/>
            <a:ext cx="5283200" cy="3962400"/>
          </a:xfrm>
          <a:prstGeom prst="rect">
            <a:avLst/>
          </a:prstGeom>
          <a:noFill/>
        </p:spPr>
      </p:pic>
      <p:sp>
        <p:nvSpPr>
          <p:cNvPr id="4" name="TextBox 3"/>
          <p:cNvSpPr txBox="1"/>
          <p:nvPr/>
        </p:nvSpPr>
        <p:spPr>
          <a:xfrm>
            <a:off x="457200" y="5410200"/>
            <a:ext cx="7924800" cy="923330"/>
          </a:xfrm>
          <a:prstGeom prst="rect">
            <a:avLst/>
          </a:prstGeom>
          <a:noFill/>
        </p:spPr>
        <p:txBody>
          <a:bodyPr wrap="square" rtlCol="0">
            <a:spAutoFit/>
          </a:bodyPr>
          <a:lstStyle/>
          <a:p>
            <a:r>
              <a:rPr lang="en-US" dirty="0"/>
              <a:t>“ There are round one of the heights of the Jungfrau two ends or falls of a glacier.  If you took the skin of a white tiger or the deep fell of some other animal and swung it tossing high in the air and then cast it out before you…”</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3400" y="5486400"/>
            <a:ext cx="7924800" cy="461665"/>
          </a:xfrm>
          <a:prstGeom prst="rect">
            <a:avLst/>
          </a:prstGeom>
          <a:noFill/>
        </p:spPr>
        <p:txBody>
          <a:bodyPr wrap="square" rtlCol="0">
            <a:spAutoFit/>
          </a:bodyPr>
          <a:lstStyle/>
          <a:p>
            <a:pPr algn="ctr"/>
            <a:r>
              <a:rPr lang="en-US" sz="2400" dirty="0"/>
              <a:t>Valley of </a:t>
            </a:r>
            <a:r>
              <a:rPr lang="en-US" sz="2400" dirty="0" err="1"/>
              <a:t>Reichenbach</a:t>
            </a:r>
            <a:endParaRPr lang="en-US" sz="2400" dirty="0"/>
          </a:p>
        </p:txBody>
      </p:sp>
      <p:pic>
        <p:nvPicPr>
          <p:cNvPr id="43010" name="Picture 2" descr="http://images.gadmin.ch/85121/images/thumbs/WL_01_03_aK.jpg">
            <a:hlinkClick r:id="rId2"/>
          </p:cNvPr>
          <p:cNvPicPr>
            <a:picLocks noChangeAspect="1" noChangeArrowheads="1"/>
          </p:cNvPicPr>
          <p:nvPr/>
        </p:nvPicPr>
        <p:blipFill>
          <a:blip r:embed="rId3"/>
          <a:srcRect/>
          <a:stretch>
            <a:fillRect/>
          </a:stretch>
        </p:blipFill>
        <p:spPr bwMode="auto">
          <a:xfrm>
            <a:off x="2590800" y="838200"/>
            <a:ext cx="4429125" cy="354330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181600"/>
            <a:ext cx="9144000" cy="1631216"/>
          </a:xfrm>
          <a:prstGeom prst="rect">
            <a:avLst/>
          </a:prstGeom>
          <a:noFill/>
        </p:spPr>
        <p:txBody>
          <a:bodyPr wrap="square" rtlCol="0">
            <a:spAutoFit/>
          </a:bodyPr>
          <a:lstStyle/>
          <a:p>
            <a:pPr algn="ctr"/>
            <a:r>
              <a:rPr lang="en-US" sz="2000" dirty="0"/>
              <a:t>“Then we saw the three falls of the </a:t>
            </a:r>
            <a:r>
              <a:rPr lang="en-US" sz="2000" dirty="0" err="1"/>
              <a:t>Reichenbach</a:t>
            </a:r>
            <a:r>
              <a:rPr lang="en-US" sz="2000" dirty="0"/>
              <a:t>.  The upper one is the biggest.  At the take-off it falls in discharges of rice or meal but each cluster as it descends sharpens and tapers, and from halfway down the whole cascade is </a:t>
            </a:r>
            <a:r>
              <a:rPr lang="en-US" sz="2000" dirty="0" err="1"/>
              <a:t>inscaped</a:t>
            </a:r>
            <a:r>
              <a:rPr lang="en-US" sz="2000" dirty="0"/>
              <a:t> in fretted falling </a:t>
            </a:r>
            <a:r>
              <a:rPr lang="en-US" sz="2000" dirty="0" err="1"/>
              <a:t>vandykes</a:t>
            </a:r>
            <a:r>
              <a:rPr lang="en-US" sz="2000" dirty="0"/>
              <a:t> in each of which the frets or points, just like the </a:t>
            </a:r>
            <a:r>
              <a:rPr lang="en-US" sz="2000" dirty="0" err="1"/>
              <a:t>startings</a:t>
            </a:r>
            <a:r>
              <a:rPr lang="en-US" sz="2000" dirty="0"/>
              <a:t> of a just-lit </a:t>
            </a:r>
            <a:r>
              <a:rPr lang="en-US" sz="2000" dirty="0" err="1"/>
              <a:t>lucifer</a:t>
            </a:r>
            <a:r>
              <a:rPr lang="en-US" sz="2000" dirty="0"/>
              <a:t> match, keep shooting in races…”  (195)</a:t>
            </a:r>
          </a:p>
        </p:txBody>
      </p:sp>
      <p:pic>
        <p:nvPicPr>
          <p:cNvPr id="4" name="Picture 2" descr="http://syque.com/ds/pix/summer_hols_06/reichenbach.jpg"/>
          <p:cNvPicPr>
            <a:picLocks noChangeAspect="1" noChangeArrowheads="1"/>
          </p:cNvPicPr>
          <p:nvPr/>
        </p:nvPicPr>
        <p:blipFill>
          <a:blip r:embed="rId2"/>
          <a:srcRect/>
          <a:stretch>
            <a:fillRect/>
          </a:stretch>
        </p:blipFill>
        <p:spPr bwMode="auto">
          <a:xfrm>
            <a:off x="2819400" y="228600"/>
            <a:ext cx="3133725" cy="4695825"/>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3400" y="5486400"/>
            <a:ext cx="7924800" cy="830997"/>
          </a:xfrm>
          <a:prstGeom prst="rect">
            <a:avLst/>
          </a:prstGeom>
          <a:noFill/>
        </p:spPr>
        <p:txBody>
          <a:bodyPr wrap="square" rtlCol="0">
            <a:spAutoFit/>
          </a:bodyPr>
          <a:lstStyle/>
          <a:p>
            <a:pPr algn="ctr"/>
            <a:r>
              <a:rPr lang="en-US" sz="2400" dirty="0"/>
              <a:t>“We could not get a completely clear view of the Matterhorn…”</a:t>
            </a:r>
          </a:p>
        </p:txBody>
      </p:sp>
      <p:pic>
        <p:nvPicPr>
          <p:cNvPr id="46082" name="Picture 2" descr="http://www.videoproduktionen.ch/desktop/matterhorn-800.JPG"/>
          <p:cNvPicPr>
            <a:picLocks noChangeAspect="1" noChangeArrowheads="1"/>
          </p:cNvPicPr>
          <p:nvPr/>
        </p:nvPicPr>
        <p:blipFill>
          <a:blip r:embed="rId2"/>
          <a:srcRect/>
          <a:stretch>
            <a:fillRect/>
          </a:stretch>
        </p:blipFill>
        <p:spPr bwMode="auto">
          <a:xfrm>
            <a:off x="1371600" y="304800"/>
            <a:ext cx="6257925" cy="4695825"/>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3400" y="5486400"/>
            <a:ext cx="7924800" cy="461665"/>
          </a:xfrm>
          <a:prstGeom prst="rect">
            <a:avLst/>
          </a:prstGeom>
          <a:noFill/>
        </p:spPr>
        <p:txBody>
          <a:bodyPr wrap="square" rtlCol="0">
            <a:spAutoFit/>
          </a:bodyPr>
          <a:lstStyle/>
          <a:p>
            <a:pPr algn="ctr"/>
            <a:r>
              <a:rPr lang="en-US" sz="2400" dirty="0"/>
              <a:t>Matterhorn</a:t>
            </a:r>
          </a:p>
        </p:txBody>
      </p:sp>
      <p:pic>
        <p:nvPicPr>
          <p:cNvPr id="45060" name="Picture 4" descr="http://api.ning.com/files/6m50JTNPr7USzspQZP7jOisMeKf95ocSO9oHvj0f6kM_/GoldenMatterhorn.jpg"/>
          <p:cNvPicPr>
            <a:picLocks noChangeAspect="1" noChangeArrowheads="1"/>
          </p:cNvPicPr>
          <p:nvPr/>
        </p:nvPicPr>
        <p:blipFill>
          <a:blip r:embed="rId2"/>
          <a:srcRect/>
          <a:stretch>
            <a:fillRect/>
          </a:stretch>
        </p:blipFill>
        <p:spPr bwMode="auto">
          <a:xfrm>
            <a:off x="1447800" y="228600"/>
            <a:ext cx="6257925" cy="4695825"/>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3400" y="5486400"/>
            <a:ext cx="7924800" cy="1200329"/>
          </a:xfrm>
          <a:prstGeom prst="rect">
            <a:avLst/>
          </a:prstGeom>
          <a:noFill/>
        </p:spPr>
        <p:txBody>
          <a:bodyPr wrap="square" rtlCol="0">
            <a:spAutoFit/>
          </a:bodyPr>
          <a:lstStyle/>
          <a:p>
            <a:pPr algn="ctr"/>
            <a:r>
              <a:rPr lang="en-US" sz="2400" dirty="0"/>
              <a:t>“across the valley a pretty village, the houses white, deep-</a:t>
            </a:r>
            <a:r>
              <a:rPr lang="en-US" sz="2400" dirty="0" err="1"/>
              <a:t>eaved</a:t>
            </a:r>
            <a:r>
              <a:rPr lang="en-US" sz="2400" dirty="0"/>
              <a:t>, pierced with small square windows at effective distances…” (197)</a:t>
            </a:r>
          </a:p>
        </p:txBody>
      </p:sp>
      <p:pic>
        <p:nvPicPr>
          <p:cNvPr id="47106" name="Picture 2" descr="http://home.att.net/~alter.idem/vals0.gif"/>
          <p:cNvPicPr>
            <a:picLocks noChangeAspect="1" noChangeArrowheads="1"/>
          </p:cNvPicPr>
          <p:nvPr/>
        </p:nvPicPr>
        <p:blipFill>
          <a:blip r:embed="rId2"/>
          <a:srcRect/>
          <a:stretch>
            <a:fillRect/>
          </a:stretch>
        </p:blipFill>
        <p:spPr bwMode="auto">
          <a:xfrm>
            <a:off x="2133600" y="457200"/>
            <a:ext cx="4800600" cy="4032504"/>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257800"/>
            <a:ext cx="9144000" cy="1323439"/>
          </a:xfrm>
          <a:prstGeom prst="rect">
            <a:avLst/>
          </a:prstGeom>
          <a:noFill/>
        </p:spPr>
        <p:txBody>
          <a:bodyPr wrap="square" rtlCol="0">
            <a:spAutoFit/>
          </a:bodyPr>
          <a:lstStyle/>
          <a:p>
            <a:pPr algn="ctr"/>
            <a:r>
              <a:rPr lang="en-US" sz="2000" dirty="0"/>
              <a:t>“First saw the Northern Lights… This busy working of nature wholly independent of the earth and seeming to go on in a strain of time not reckoned by our reckoning of days and years, but simpler, and as if correcting the preoccupation with and appealing to and dated to the day of judgment was like a new witness to God.”  (203)</a:t>
            </a:r>
          </a:p>
        </p:txBody>
      </p:sp>
      <p:pic>
        <p:nvPicPr>
          <p:cNvPr id="48132" name="Picture 4" descr="http://www.greenlandholiday.com/Portals/0/Photos/Northern%20Lights%20over%20the%20fjords.jpg"/>
          <p:cNvPicPr>
            <a:picLocks noChangeAspect="1" noChangeArrowheads="1"/>
          </p:cNvPicPr>
          <p:nvPr/>
        </p:nvPicPr>
        <p:blipFill>
          <a:blip r:embed="rId2"/>
          <a:srcRect/>
          <a:stretch>
            <a:fillRect/>
          </a:stretch>
        </p:blipFill>
        <p:spPr bwMode="auto">
          <a:xfrm>
            <a:off x="1143000" y="228600"/>
            <a:ext cx="7219950" cy="4714875"/>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plants.thompson-morgan.com/pix/m/plants/7/7146.jpg"/>
          <p:cNvPicPr>
            <a:picLocks noChangeAspect="1" noChangeArrowheads="1"/>
          </p:cNvPicPr>
          <p:nvPr/>
        </p:nvPicPr>
        <p:blipFill>
          <a:blip r:embed="rId2"/>
          <a:srcRect/>
          <a:stretch>
            <a:fillRect/>
          </a:stretch>
        </p:blipFill>
        <p:spPr bwMode="auto">
          <a:xfrm>
            <a:off x="2362200" y="533400"/>
            <a:ext cx="4419600" cy="4419600"/>
          </a:xfrm>
          <a:prstGeom prst="rect">
            <a:avLst/>
          </a:prstGeom>
          <a:noFill/>
        </p:spPr>
      </p:pic>
      <p:sp>
        <p:nvSpPr>
          <p:cNvPr id="3" name="TextBox 2"/>
          <p:cNvSpPr txBox="1"/>
          <p:nvPr/>
        </p:nvSpPr>
        <p:spPr>
          <a:xfrm>
            <a:off x="609600" y="5257800"/>
            <a:ext cx="7315200" cy="1200329"/>
          </a:xfrm>
          <a:prstGeom prst="rect">
            <a:avLst/>
          </a:prstGeom>
          <a:noFill/>
        </p:spPr>
        <p:txBody>
          <a:bodyPr wrap="square" rtlCol="0">
            <a:spAutoFit/>
          </a:bodyPr>
          <a:lstStyle/>
          <a:p>
            <a:pPr algn="ctr"/>
            <a:r>
              <a:rPr lang="en-US" dirty="0"/>
              <a:t>“The bluebells in your hand baffle you with their inscape, made to every sense:  if you draw your fingers through them they are lodged and struggle/ with a shock of wet heads; the long stalks rub and click and flatten to a  fan on one another…”</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1507</TotalTime>
  <Words>404</Words>
  <Application>Microsoft Macintosh PowerPoint</Application>
  <PresentationFormat>On-screen Show (4:3)</PresentationFormat>
  <Paragraphs>13</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Corbel</vt:lpstr>
      <vt:lpstr>Wingdings</vt:lpstr>
      <vt:lpstr>Wingdings 2</vt:lpstr>
      <vt:lpstr>Wingdings 3</vt:lpstr>
      <vt:lpstr>Module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Sarah Higinbotham</cp:lastModifiedBy>
  <cp:revision>8</cp:revision>
  <dcterms:created xsi:type="dcterms:W3CDTF">2008-08-23T14:29:07Z</dcterms:created>
  <dcterms:modified xsi:type="dcterms:W3CDTF">2022-03-21T15:17:11Z</dcterms:modified>
</cp:coreProperties>
</file>