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6.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5653" r:id="rId2"/>
    <p:sldId id="1071" r:id="rId3"/>
    <p:sldId id="1375" r:id="rId4"/>
    <p:sldId id="5709" r:id="rId5"/>
    <p:sldId id="5654" r:id="rId6"/>
    <p:sldId id="5706" r:id="rId7"/>
    <p:sldId id="5668" r:id="rId8"/>
    <p:sldId id="5672" r:id="rId9"/>
    <p:sldId id="5671" r:id="rId10"/>
    <p:sldId id="5670" r:id="rId11"/>
    <p:sldId id="5656" r:id="rId12"/>
    <p:sldId id="5681" r:id="rId13"/>
    <p:sldId id="5683" r:id="rId14"/>
    <p:sldId id="5698" r:id="rId15"/>
    <p:sldId id="5686" r:id="rId16"/>
    <p:sldId id="5693" r:id="rId17"/>
    <p:sldId id="5697" r:id="rId18"/>
    <p:sldId id="5700" r:id="rId19"/>
    <p:sldId id="5707" r:id="rId20"/>
    <p:sldId id="5695" r:id="rId21"/>
    <p:sldId id="5702" r:id="rId22"/>
    <p:sldId id="5710" r:id="rId23"/>
    <p:sldId id="5701" r:id="rId24"/>
    <p:sldId id="570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EA878-AE9E-7C20-8D28-6C2F4C3DF420}" name="Amruta Vidwans" initials="AV" userId="S::vidwans@wisc.edu::63f8a071-2211-46ba-ac2e-a23b228e21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333F50"/>
    <a:srgbClr val="92D050"/>
    <a:srgbClr val="386641"/>
    <a:srgbClr val="D3DEDC"/>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2"/>
    <p:restoredTop sz="56131"/>
  </p:normalViewPr>
  <p:slideViewPr>
    <p:cSldViewPr snapToGrid="0">
      <p:cViewPr>
        <p:scale>
          <a:sx n="55" d="100"/>
          <a:sy n="55" d="100"/>
        </p:scale>
        <p:origin x="1224" y="240"/>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w="12700">
              <a:solidFill>
                <a:schemeClr val="tx1"/>
              </a:solidFill>
            </a:ln>
            <a:effectLst/>
          </c:spPr>
          <c:invertIfNegative val="0"/>
          <c:cat>
            <c:strRef>
              <c:f>Sheet1!$A$2:$A$17</c:f>
              <c:strCache>
                <c:ptCount val="16"/>
                <c:pt idx="0">
                  <c:v>0000</c:v>
                </c:pt>
                <c:pt idx="1">
                  <c:v>0001</c:v>
                </c:pt>
                <c:pt idx="2">
                  <c:v>0010</c:v>
                </c:pt>
                <c:pt idx="3">
                  <c:v>0011</c:v>
                </c:pt>
                <c:pt idx="4">
                  <c:v>0100</c:v>
                </c:pt>
                <c:pt idx="5">
                  <c:v>0101</c:v>
                </c:pt>
                <c:pt idx="6">
                  <c:v>0110</c:v>
                </c:pt>
                <c:pt idx="7">
                  <c:v>0111</c:v>
                </c:pt>
                <c:pt idx="8">
                  <c:v>1000</c:v>
                </c:pt>
                <c:pt idx="9">
                  <c:v>1001</c:v>
                </c:pt>
                <c:pt idx="10">
                  <c:v>1010</c:v>
                </c:pt>
                <c:pt idx="11">
                  <c:v>1011</c:v>
                </c:pt>
                <c:pt idx="12">
                  <c:v>1100</c:v>
                </c:pt>
                <c:pt idx="13">
                  <c:v>1101</c:v>
                </c:pt>
                <c:pt idx="14">
                  <c:v>1110</c:v>
                </c:pt>
                <c:pt idx="15">
                  <c:v>1111</c:v>
                </c:pt>
              </c:strCache>
            </c:strRef>
          </c:cat>
          <c:val>
            <c:numRef>
              <c:f>Sheet1!$C$2:$C$17</c:f>
              <c:numCache>
                <c:formatCode>General</c:formatCode>
                <c:ptCount val="16"/>
                <c:pt idx="0">
                  <c:v>1.4999999999999999E-2</c:v>
                </c:pt>
                <c:pt idx="1">
                  <c:v>1.4999999999999999E-2</c:v>
                </c:pt>
                <c:pt idx="2">
                  <c:v>0.01</c:v>
                </c:pt>
                <c:pt idx="3">
                  <c:v>0.02</c:v>
                </c:pt>
                <c:pt idx="4">
                  <c:v>0.01</c:v>
                </c:pt>
                <c:pt idx="5">
                  <c:v>1.4999999999999999E-2</c:v>
                </c:pt>
                <c:pt idx="6">
                  <c:v>0.02</c:v>
                </c:pt>
                <c:pt idx="7">
                  <c:v>0.05</c:v>
                </c:pt>
                <c:pt idx="8">
                  <c:v>0.01</c:v>
                </c:pt>
                <c:pt idx="9">
                  <c:v>1.4999999999999999E-2</c:v>
                </c:pt>
                <c:pt idx="10">
                  <c:v>2.5000000000000001E-2</c:v>
                </c:pt>
                <c:pt idx="11">
                  <c:v>5.5E-2</c:v>
                </c:pt>
                <c:pt idx="12">
                  <c:v>6.5000000000000002E-2</c:v>
                </c:pt>
                <c:pt idx="13">
                  <c:v>0.105</c:v>
                </c:pt>
                <c:pt idx="14">
                  <c:v>0.16</c:v>
                </c:pt>
                <c:pt idx="15">
                  <c:v>0.41</c:v>
                </c:pt>
              </c:numCache>
            </c:numRef>
          </c:val>
          <c:extLst>
            <c:ext xmlns:c16="http://schemas.microsoft.com/office/drawing/2014/chart" uri="{C3380CC4-5D6E-409C-BE32-E72D297353CC}">
              <c16:uniqueId val="{00000000-029B-1049-BC34-7B3A61CEFE5F}"/>
            </c:ext>
          </c:extLst>
        </c:ser>
        <c:dLbls>
          <c:showLegendKey val="0"/>
          <c:showVal val="0"/>
          <c:showCatName val="0"/>
          <c:showSerName val="0"/>
          <c:showPercent val="0"/>
          <c:showBubbleSize val="0"/>
        </c:dLbls>
        <c:gapWidth val="219"/>
        <c:overlap val="-27"/>
        <c:axId val="1904593488"/>
        <c:axId val="1904601840"/>
      </c:barChart>
      <c:catAx>
        <c:axId val="1904593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Bitstring/</a:t>
                </a:r>
                <a:r>
                  <a:rPr lang="en-US" sz="2000" baseline="0">
                    <a:solidFill>
                      <a:schemeClr val="tx1"/>
                    </a:solidFill>
                  </a:rPr>
                  <a:t> Outcome</a:t>
                </a:r>
                <a:endParaRPr lang="en-US" sz="200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904601840"/>
        <c:crosses val="autoZero"/>
        <c:auto val="1"/>
        <c:lblAlgn val="ctr"/>
        <c:lblOffset val="100"/>
        <c:noMultiLvlLbl val="0"/>
      </c:catAx>
      <c:valAx>
        <c:axId val="1904601840"/>
        <c:scaling>
          <c:orientation val="minMax"/>
        </c:scaling>
        <c:delete val="0"/>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Probability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045934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solidFill>
                <a:schemeClr val="tx1"/>
              </a:solidFill>
            </a:ln>
            <a:effectLst/>
          </c:spPr>
          <c:invertIfNegative val="0"/>
          <c:cat>
            <c:strRef>
              <c:f>Sheet1!$A$21:$A$36</c:f>
              <c:strCache>
                <c:ptCount val="16"/>
                <c:pt idx="0">
                  <c:v>0000</c:v>
                </c:pt>
                <c:pt idx="1">
                  <c:v>0001</c:v>
                </c:pt>
                <c:pt idx="2">
                  <c:v>0010</c:v>
                </c:pt>
                <c:pt idx="3">
                  <c:v>0100</c:v>
                </c:pt>
                <c:pt idx="4">
                  <c:v>1000</c:v>
                </c:pt>
                <c:pt idx="5">
                  <c:v>0011</c:v>
                </c:pt>
                <c:pt idx="6">
                  <c:v>0101</c:v>
                </c:pt>
                <c:pt idx="7">
                  <c:v>0110</c:v>
                </c:pt>
                <c:pt idx="8">
                  <c:v>1001</c:v>
                </c:pt>
                <c:pt idx="9">
                  <c:v>1010</c:v>
                </c:pt>
                <c:pt idx="10">
                  <c:v>1100</c:v>
                </c:pt>
                <c:pt idx="11">
                  <c:v>0111</c:v>
                </c:pt>
                <c:pt idx="12">
                  <c:v>1011</c:v>
                </c:pt>
                <c:pt idx="13">
                  <c:v>1101</c:v>
                </c:pt>
                <c:pt idx="14">
                  <c:v>1110</c:v>
                </c:pt>
                <c:pt idx="15">
                  <c:v>1111</c:v>
                </c:pt>
              </c:strCache>
            </c:strRef>
          </c:cat>
          <c:val>
            <c:numRef>
              <c:f>Sheet1!$C$21:$C$36</c:f>
              <c:numCache>
                <c:formatCode>General</c:formatCode>
                <c:ptCount val="16"/>
                <c:pt idx="0">
                  <c:v>1.4999999999999999E-2</c:v>
                </c:pt>
                <c:pt idx="1">
                  <c:v>1.4999999999999999E-2</c:v>
                </c:pt>
                <c:pt idx="2">
                  <c:v>0.01</c:v>
                </c:pt>
                <c:pt idx="3">
                  <c:v>0.01</c:v>
                </c:pt>
                <c:pt idx="4">
                  <c:v>0.01</c:v>
                </c:pt>
                <c:pt idx="5">
                  <c:v>0.02</c:v>
                </c:pt>
                <c:pt idx="6">
                  <c:v>1.4999999999999999E-2</c:v>
                </c:pt>
                <c:pt idx="7">
                  <c:v>0.02</c:v>
                </c:pt>
                <c:pt idx="8">
                  <c:v>1.4999999999999999E-2</c:v>
                </c:pt>
                <c:pt idx="9">
                  <c:v>2.5000000000000001E-2</c:v>
                </c:pt>
                <c:pt idx="10">
                  <c:v>6.5000000000000002E-2</c:v>
                </c:pt>
                <c:pt idx="11">
                  <c:v>0.05</c:v>
                </c:pt>
                <c:pt idx="12">
                  <c:v>5.5E-2</c:v>
                </c:pt>
                <c:pt idx="13">
                  <c:v>0.105</c:v>
                </c:pt>
                <c:pt idx="14">
                  <c:v>0.16</c:v>
                </c:pt>
                <c:pt idx="15">
                  <c:v>0.41</c:v>
                </c:pt>
              </c:numCache>
            </c:numRef>
          </c:val>
          <c:extLst>
            <c:ext xmlns:c16="http://schemas.microsoft.com/office/drawing/2014/chart" uri="{C3380CC4-5D6E-409C-BE32-E72D297353CC}">
              <c16:uniqueId val="{00000000-1040-5A40-BD4B-AD8CA833EF6D}"/>
            </c:ext>
          </c:extLst>
        </c:ser>
        <c:dLbls>
          <c:showLegendKey val="0"/>
          <c:showVal val="0"/>
          <c:showCatName val="0"/>
          <c:showSerName val="0"/>
          <c:showPercent val="0"/>
          <c:showBubbleSize val="0"/>
        </c:dLbls>
        <c:gapWidth val="219"/>
        <c:overlap val="-27"/>
        <c:axId val="1904593488"/>
        <c:axId val="1904601840"/>
      </c:barChart>
      <c:catAx>
        <c:axId val="1904593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Bitstring/</a:t>
                </a:r>
                <a:r>
                  <a:rPr lang="en-US" sz="2000" baseline="0">
                    <a:solidFill>
                      <a:schemeClr val="tx1"/>
                    </a:solidFill>
                  </a:rPr>
                  <a:t> Outcome</a:t>
                </a:r>
                <a:endParaRPr lang="en-US" sz="200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904601840"/>
        <c:crosses val="autoZero"/>
        <c:auto val="1"/>
        <c:lblAlgn val="ctr"/>
        <c:lblOffset val="100"/>
        <c:noMultiLvlLbl val="0"/>
      </c:catAx>
      <c:valAx>
        <c:axId val="1904601840"/>
        <c:scaling>
          <c:orientation val="minMax"/>
        </c:scaling>
        <c:delete val="0"/>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Probability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045934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64675281001051"/>
          <c:y val="6.4016987805377651E-2"/>
          <c:w val="0.81256290460119385"/>
          <c:h val="0.57823573993909516"/>
        </c:manualLayout>
      </c:layout>
      <c:barChart>
        <c:barDir val="col"/>
        <c:grouping val="clustered"/>
        <c:varyColors val="0"/>
        <c:ser>
          <c:idx val="0"/>
          <c:order val="0"/>
          <c:spPr>
            <a:solidFill>
              <a:srgbClr val="7030A0"/>
            </a:solidFill>
            <a:ln>
              <a:solidFill>
                <a:schemeClr val="tx1"/>
              </a:solidFill>
            </a:ln>
            <a:effectLst/>
          </c:spPr>
          <c:invertIfNegative val="0"/>
          <c:cat>
            <c:strRef>
              <c:f>Sheet1!$A$21:$A$36</c:f>
              <c:strCache>
                <c:ptCount val="16"/>
                <c:pt idx="0">
                  <c:v>0000</c:v>
                </c:pt>
                <c:pt idx="1">
                  <c:v>0001</c:v>
                </c:pt>
                <c:pt idx="2">
                  <c:v>0010</c:v>
                </c:pt>
                <c:pt idx="3">
                  <c:v>0100</c:v>
                </c:pt>
                <c:pt idx="4">
                  <c:v>1000</c:v>
                </c:pt>
                <c:pt idx="5">
                  <c:v>0011</c:v>
                </c:pt>
                <c:pt idx="6">
                  <c:v>0101</c:v>
                </c:pt>
                <c:pt idx="7">
                  <c:v>0110</c:v>
                </c:pt>
                <c:pt idx="8">
                  <c:v>1001</c:v>
                </c:pt>
                <c:pt idx="9">
                  <c:v>1010</c:v>
                </c:pt>
                <c:pt idx="10">
                  <c:v>1100</c:v>
                </c:pt>
                <c:pt idx="11">
                  <c:v>0111</c:v>
                </c:pt>
                <c:pt idx="12">
                  <c:v>1011</c:v>
                </c:pt>
                <c:pt idx="13">
                  <c:v>1101</c:v>
                </c:pt>
                <c:pt idx="14">
                  <c:v>1110</c:v>
                </c:pt>
                <c:pt idx="15">
                  <c:v>1111</c:v>
                </c:pt>
              </c:strCache>
            </c:strRef>
          </c:cat>
          <c:val>
            <c:numRef>
              <c:f>Sheet1!$C$21:$C$36</c:f>
              <c:numCache>
                <c:formatCode>General</c:formatCode>
                <c:ptCount val="16"/>
                <c:pt idx="0">
                  <c:v>1.4999999999999999E-2</c:v>
                </c:pt>
                <c:pt idx="1">
                  <c:v>1.4999999999999999E-2</c:v>
                </c:pt>
                <c:pt idx="2">
                  <c:v>0.01</c:v>
                </c:pt>
                <c:pt idx="3">
                  <c:v>0.01</c:v>
                </c:pt>
                <c:pt idx="4">
                  <c:v>0.01</c:v>
                </c:pt>
                <c:pt idx="5">
                  <c:v>0.02</c:v>
                </c:pt>
                <c:pt idx="6">
                  <c:v>1.4999999999999999E-2</c:v>
                </c:pt>
                <c:pt idx="7">
                  <c:v>0.02</c:v>
                </c:pt>
                <c:pt idx="8">
                  <c:v>1.4999999999999999E-2</c:v>
                </c:pt>
                <c:pt idx="9">
                  <c:v>2.5000000000000001E-2</c:v>
                </c:pt>
                <c:pt idx="10">
                  <c:v>6.5000000000000002E-2</c:v>
                </c:pt>
                <c:pt idx="11">
                  <c:v>0.05</c:v>
                </c:pt>
                <c:pt idx="12">
                  <c:v>5.5E-2</c:v>
                </c:pt>
                <c:pt idx="13">
                  <c:v>0.105</c:v>
                </c:pt>
                <c:pt idx="14">
                  <c:v>0.16</c:v>
                </c:pt>
                <c:pt idx="15">
                  <c:v>0.41</c:v>
                </c:pt>
              </c:numCache>
            </c:numRef>
          </c:val>
          <c:extLst>
            <c:ext xmlns:c16="http://schemas.microsoft.com/office/drawing/2014/chart" uri="{C3380CC4-5D6E-409C-BE32-E72D297353CC}">
              <c16:uniqueId val="{00000000-1040-5A40-BD4B-AD8CA833EF6D}"/>
            </c:ext>
          </c:extLst>
        </c:ser>
        <c:dLbls>
          <c:showLegendKey val="0"/>
          <c:showVal val="0"/>
          <c:showCatName val="0"/>
          <c:showSerName val="0"/>
          <c:showPercent val="0"/>
          <c:showBubbleSize val="0"/>
        </c:dLbls>
        <c:gapWidth val="219"/>
        <c:overlap val="-27"/>
        <c:axId val="1904593488"/>
        <c:axId val="1904601840"/>
      </c:barChart>
      <c:catAx>
        <c:axId val="1904593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Bitstring/</a:t>
                </a:r>
                <a:r>
                  <a:rPr lang="en-US" sz="2000" baseline="0">
                    <a:solidFill>
                      <a:schemeClr val="tx1"/>
                    </a:solidFill>
                  </a:rPr>
                  <a:t> Outcome (x)</a:t>
                </a:r>
                <a:endParaRPr lang="en-US" sz="200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1904601840"/>
        <c:crosses val="autoZero"/>
        <c:auto val="1"/>
        <c:lblAlgn val="ctr"/>
        <c:lblOffset val="100"/>
        <c:noMultiLvlLbl val="0"/>
      </c:catAx>
      <c:valAx>
        <c:axId val="1904601840"/>
        <c:scaling>
          <c:orientation val="minMax"/>
        </c:scaling>
        <c:delete val="0"/>
        <c:axPos val="l"/>
        <c:majorGridlines>
          <c:spPr>
            <a:ln w="9525"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2000">
                    <a:solidFill>
                      <a:schemeClr val="tx1"/>
                    </a:solidFill>
                  </a:rPr>
                  <a:t>Probability (P)</a:t>
                </a:r>
              </a:p>
            </c:rich>
          </c:tx>
          <c:layout>
            <c:manualLayout>
              <c:xMode val="edge"/>
              <c:yMode val="edge"/>
              <c:x val="1.5253239812156953E-2"/>
              <c:y val="0.1240898414562536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04593488"/>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41412401574805E-2"/>
          <c:y val="0.1243008658771613"/>
          <c:w val="0.92215858759842517"/>
          <c:h val="0.76748654235442038"/>
        </c:manualLayout>
      </c:layout>
      <c:barChart>
        <c:barDir val="col"/>
        <c:grouping val="clustered"/>
        <c:varyColors val="0"/>
        <c:ser>
          <c:idx val="0"/>
          <c:order val="0"/>
          <c:tx>
            <c:strRef>
              <c:f>Sheet1!$B$1</c:f>
              <c:strCache>
                <c:ptCount val="1"/>
                <c:pt idx="0">
                  <c:v>Column1</c:v>
                </c:pt>
              </c:strCache>
            </c:strRef>
          </c:tx>
          <c:spPr>
            <a:solidFill>
              <a:srgbClr val="FF0000"/>
            </a:solidFill>
            <a:ln>
              <a:solidFill>
                <a:schemeClr val="accent6">
                  <a:lumMod val="50000"/>
                </a:schemeClr>
              </a:solidFill>
            </a:ln>
            <a:effectLst/>
          </c:spPr>
          <c:invertIfNegative val="0"/>
          <c:cat>
            <c:numRef>
              <c:f>Sheet1!$A$2:$A$17</c:f>
              <c:numCache>
                <c:formatCode>0000</c:formatCode>
                <c:ptCount val="16"/>
                <c:pt idx="0">
                  <c:v>0</c:v>
                </c:pt>
                <c:pt idx="1">
                  <c:v>1</c:v>
                </c:pt>
                <c:pt idx="2">
                  <c:v>10</c:v>
                </c:pt>
                <c:pt idx="3">
                  <c:v>11</c:v>
                </c:pt>
                <c:pt idx="4">
                  <c:v>100</c:v>
                </c:pt>
                <c:pt idx="5">
                  <c:v>101</c:v>
                </c:pt>
                <c:pt idx="6">
                  <c:v>110</c:v>
                </c:pt>
                <c:pt idx="7">
                  <c:v>111</c:v>
                </c:pt>
                <c:pt idx="8">
                  <c:v>1000</c:v>
                </c:pt>
                <c:pt idx="9">
                  <c:v>1001</c:v>
                </c:pt>
                <c:pt idx="10">
                  <c:v>1010</c:v>
                </c:pt>
                <c:pt idx="11">
                  <c:v>1011</c:v>
                </c:pt>
                <c:pt idx="12">
                  <c:v>1100</c:v>
                </c:pt>
                <c:pt idx="13">
                  <c:v>1101</c:v>
                </c:pt>
                <c:pt idx="14">
                  <c:v>1110</c:v>
                </c:pt>
                <c:pt idx="15">
                  <c:v>1111</c:v>
                </c:pt>
              </c:numCache>
            </c:numRef>
          </c:cat>
          <c:val>
            <c:numRef>
              <c:f>Sheet1!$B$2:$B$17</c:f>
              <c:numCache>
                <c:formatCode>General</c:formatCode>
                <c:ptCount val="16"/>
                <c:pt idx="0">
                  <c:v>0.27272727272727271</c:v>
                </c:pt>
                <c:pt idx="1">
                  <c:v>4.5454545454545456E-2</c:v>
                </c:pt>
                <c:pt idx="2">
                  <c:v>4.5454545454545456E-2</c:v>
                </c:pt>
                <c:pt idx="3">
                  <c:v>4.5454545454545456E-2</c:v>
                </c:pt>
                <c:pt idx="4">
                  <c:v>9.0909090909090912E-2</c:v>
                </c:pt>
                <c:pt idx="5">
                  <c:v>2.2727272727272728E-2</c:v>
                </c:pt>
                <c:pt idx="6">
                  <c:v>2.2727272727272728E-2</c:v>
                </c:pt>
                <c:pt idx="7">
                  <c:v>4.5454545454545456E-2</c:v>
                </c:pt>
                <c:pt idx="8">
                  <c:v>2.2727272727272728E-2</c:v>
                </c:pt>
                <c:pt idx="9">
                  <c:v>2.2727272727272728E-2</c:v>
                </c:pt>
                <c:pt idx="10">
                  <c:v>2.2727272727272728E-2</c:v>
                </c:pt>
                <c:pt idx="11">
                  <c:v>4.5454545454545456E-2</c:v>
                </c:pt>
                <c:pt idx="12">
                  <c:v>2.2727272727272728E-2</c:v>
                </c:pt>
                <c:pt idx="13">
                  <c:v>4.5454545454545456E-2</c:v>
                </c:pt>
                <c:pt idx="14">
                  <c:v>4.5454545454545456E-2</c:v>
                </c:pt>
                <c:pt idx="15">
                  <c:v>0.18181818181818182</c:v>
                </c:pt>
              </c:numCache>
            </c:numRef>
          </c:val>
          <c:extLst>
            <c:ext xmlns:c16="http://schemas.microsoft.com/office/drawing/2014/chart" uri="{C3380CC4-5D6E-409C-BE32-E72D297353CC}">
              <c16:uniqueId val="{00000000-E13D-457E-8C9E-5C6AE843701E}"/>
            </c:ext>
          </c:extLst>
        </c:ser>
        <c:dLbls>
          <c:showLegendKey val="0"/>
          <c:showVal val="0"/>
          <c:showCatName val="0"/>
          <c:showSerName val="0"/>
          <c:showPercent val="0"/>
          <c:showBubbleSize val="0"/>
        </c:dLbls>
        <c:gapWidth val="219"/>
        <c:overlap val="-27"/>
        <c:axId val="1609832783"/>
        <c:axId val="1609828623"/>
      </c:barChart>
      <c:catAx>
        <c:axId val="1609832783"/>
        <c:scaling>
          <c:orientation val="minMax"/>
        </c:scaling>
        <c:delete val="0"/>
        <c:axPos val="b"/>
        <c:numFmt formatCode="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09828623"/>
        <c:crosses val="autoZero"/>
        <c:auto val="1"/>
        <c:lblAlgn val="ctr"/>
        <c:lblOffset val="100"/>
        <c:noMultiLvlLbl val="0"/>
      </c:catAx>
      <c:valAx>
        <c:axId val="1609828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09832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2C9C-5D17-0A48-B1D9-782F3494CC04}"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B2089-C252-7944-B3C9-0357AB4DD4B0}" type="slidenum">
              <a:rPr lang="en-US" smtClean="0"/>
              <a:t>‹#›</a:t>
            </a:fld>
            <a:endParaRPr lang="en-US"/>
          </a:p>
        </p:txBody>
      </p:sp>
    </p:spTree>
    <p:extLst>
      <p:ext uri="{BB962C8B-B14F-4D97-AF65-F5344CB8AC3E}">
        <p14:creationId xmlns:p14="http://schemas.microsoft.com/office/powerpoint/2010/main" val="332205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am </a:t>
            </a:r>
            <a:r>
              <a:rPr lang="en-US" dirty="0" err="1"/>
              <a:t>Poulami</a:t>
            </a:r>
            <a:r>
              <a:rPr lang="en-US" dirty="0"/>
              <a:t> from Georgia Tech where I am advised by Prof. </a:t>
            </a:r>
            <a:r>
              <a:rPr lang="en-US" dirty="0" err="1"/>
              <a:t>Moin</a:t>
            </a:r>
            <a:r>
              <a:rPr lang="en-US" dirty="0"/>
              <a:t> Qureshi. I will be talking about HAMMER, a post-processing technique to improve the Fidelity of Near-term quantum programs by exploiting the Hamming behavior of errors. This work was done in collaboration with </a:t>
            </a:r>
            <a:r>
              <a:rPr lang="en-US" dirty="0" err="1"/>
              <a:t>Swamit</a:t>
            </a:r>
            <a:r>
              <a:rPr lang="en-US" dirty="0"/>
              <a:t> and </a:t>
            </a:r>
            <a:r>
              <a:rPr lang="en-US" dirty="0" err="1"/>
              <a:t>Ramin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20BA8-3514-8348-B8FD-4FD5FB457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09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1F1E"/>
                </a:solidFill>
                <a:effectLst/>
                <a:latin typeface="Segoe UI" panose="020B0502040204020203" pitchFamily="34" charset="0"/>
                <a:cs typeface="Calibri" panose="020F0502020204030204"/>
              </a:rPr>
              <a:t>To leverage the structure in errors, we propose HAMMER, which is a post processing technique that we can run on the output distribution of a quantum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1F1E"/>
              </a:solidFill>
              <a:effectLst/>
              <a:latin typeface="Segoe UI" panose="020B0502040204020203" pitchFamily="34" charset="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1F1E"/>
                </a:solidFill>
                <a:effectLst/>
                <a:latin typeface="Segoe UI" panose="020B0502040204020203" pitchFamily="34" charset="0"/>
                <a:cs typeface="Calibri" panose="020F0502020204030204"/>
              </a:rPr>
              <a:t>What HAMMER does is rather than just relying on the probabilities of each outcome, it looks at the neighborhood of each outcome in Hamming Space.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1F1E"/>
                </a:solidFill>
                <a:effectLst/>
                <a:latin typeface="Segoe UI" panose="020B0502040204020203" pitchFamily="34" charset="0"/>
                <a:cs typeface="Calibri" panose="020F0502020204030204"/>
              </a:rPr>
              <a:t>Using this analysis, HAMMER tries to capture how dominant are the neighbors of an outcome in the output distribution? And by using this relationship, HAMMER tries to estimate the likelihood of each outcome being correct?</a:t>
            </a: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84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But using this structure in Hamming space is not straight forward, for example consider the Hamming Spectrum (click) of the four-bit quantum program, if we zoom in the sub-set of outcomes and connect just the one-hamming away nodes, we see this nice structure, we can say the correct outcome is densely connected. We may be tempted to use simple metrics like node degree to capture this structure, unfortunately errors do have some fuzziness, and we may want to look at not just 1-hamming away neighbors but in a larger neighborhood  (click), but the number of neighbors scale exponentially   with Hamming distance (click).</a:t>
            </a: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789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To motivate the need for filter that restricts the neighborhood,  consider an output distribution represented as a graph, where each node is the output string  and all nodes that are 1-hamming distance away are connected via an edge,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We can compute the neighborhood score by adding probabilities all the neighbors, for 1111 score is 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panose="020F0502020204030204"/>
              </a:rPr>
              <a:t>Now consider this other node, which we know is erroneous, if use the same definition of the score, we again get score of 0.5, so we have a problem because there is chance that unlikely string can have Hamming structure. The other problem is on the dense graph we see equalization that is all nodes get similar scores. </a:t>
            </a: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62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1F1E"/>
                </a:solidFill>
                <a:effectLst/>
                <a:latin typeface="Segoe UI" panose="020B0502040204020203" pitchFamily="34" charset="0"/>
                <a:cs typeface="Calibri" panose="020F0502020204030204"/>
              </a:rPr>
              <a:t>To solve this problem, we modify the score, instead of summing all Hamming neighbors, we sum probability of neighbors which have lower probability of occurrence than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876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implement this filter, we simply remove all outcomes that are greater than input string x from the Hamming spectrum </a:t>
            </a:r>
          </a:p>
        </p:txBody>
      </p:sp>
      <p:sp>
        <p:nvSpPr>
          <p:cNvPr id="4" name="Slide Number Placeholder 3"/>
          <p:cNvSpPr>
            <a:spLocks noGrp="1"/>
          </p:cNvSpPr>
          <p:nvPr>
            <p:ph type="sldNum" sz="quarter" idx="5"/>
          </p:nvPr>
        </p:nvSpPr>
        <p:spPr/>
        <p:txBody>
          <a:bodyPr/>
          <a:lstStyle/>
          <a:p>
            <a:fld id="{3D4B2089-C252-7944-B3C9-0357AB4DD4B0}" type="slidenum">
              <a:rPr lang="en-US" smtClean="0"/>
              <a:t>14</a:t>
            </a:fld>
            <a:endParaRPr lang="en-US"/>
          </a:p>
        </p:txBody>
      </p:sp>
    </p:spTree>
    <p:extLst>
      <p:ext uri="{BB962C8B-B14F-4D97-AF65-F5344CB8AC3E}">
        <p14:creationId xmlns:p14="http://schemas.microsoft.com/office/powerpoint/2010/main" val="197595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B2089-C252-7944-B3C9-0357AB4DD4B0}" type="slidenum">
              <a:rPr lang="en-US" smtClean="0"/>
              <a:t>15</a:t>
            </a:fld>
            <a:endParaRPr lang="en-US"/>
          </a:p>
        </p:txBody>
      </p:sp>
    </p:spTree>
    <p:extLst>
      <p:ext uri="{BB962C8B-B14F-4D97-AF65-F5344CB8AC3E}">
        <p14:creationId xmlns:p14="http://schemas.microsoft.com/office/powerpoint/2010/main" val="846606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4B2089-C252-7944-B3C9-0357AB4DD4B0}" type="slidenum">
              <a:rPr lang="en-US" smtClean="0"/>
              <a:t>17</a:t>
            </a:fld>
            <a:endParaRPr lang="en-US"/>
          </a:p>
        </p:txBody>
      </p:sp>
    </p:spTree>
    <p:extLst>
      <p:ext uri="{BB962C8B-B14F-4D97-AF65-F5344CB8AC3E}">
        <p14:creationId xmlns:p14="http://schemas.microsoft.com/office/powerpoint/2010/main" val="107446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Small change in the output, such as few bit flips can have a significant impact on the cost, especially for realistic optimization problems where constraints have weights.</a:t>
            </a:r>
          </a:p>
          <a:p>
            <a:r>
              <a:rPr lang="en-US"/>
              <a:t>When training QAOA this </a:t>
            </a:r>
          </a:p>
        </p:txBody>
      </p:sp>
      <p:sp>
        <p:nvSpPr>
          <p:cNvPr id="4" name="Slide Number Placeholder 3"/>
          <p:cNvSpPr>
            <a:spLocks noGrp="1"/>
          </p:cNvSpPr>
          <p:nvPr>
            <p:ph type="sldNum" sz="quarter" idx="5"/>
          </p:nvPr>
        </p:nvSpPr>
        <p:spPr/>
        <p:txBody>
          <a:bodyPr/>
          <a:lstStyle/>
          <a:p>
            <a:fld id="{3D4B2089-C252-7944-B3C9-0357AB4DD4B0}" type="slidenum">
              <a:rPr lang="en-US" smtClean="0"/>
              <a:t>19</a:t>
            </a:fld>
            <a:endParaRPr lang="en-US"/>
          </a:p>
        </p:txBody>
      </p:sp>
    </p:spTree>
    <p:extLst>
      <p:ext uri="{BB962C8B-B14F-4D97-AF65-F5344CB8AC3E}">
        <p14:creationId xmlns:p14="http://schemas.microsoft.com/office/powerpoint/2010/main" val="2266860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B2089-C252-7944-B3C9-0357AB4DD4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83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1F1E"/>
                </a:solidFill>
                <a:effectLst/>
                <a:latin typeface="Segoe UI" panose="020B0502040204020203" pitchFamily="34" charset="0"/>
                <a:cs typeface="Calibri" panose="020F0502020204030204"/>
              </a:rPr>
              <a:t>We observe these clusters in errors, which is interesting but what we care about is are these clusters formed around the correct or expected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40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Quantum Computers are domain specific (click) accelerators that can speedup computationally hard problems using properties of quantum bits or qubits. (click)</a:t>
            </a:r>
          </a:p>
          <a:p>
            <a:r>
              <a:rPr lang="en-US"/>
              <a:t>Unfortunately, qubits are unreliable (click) and prone to errors. </a:t>
            </a:r>
          </a:p>
        </p:txBody>
      </p:sp>
      <p:sp>
        <p:nvSpPr>
          <p:cNvPr id="4" name="Slide Number Placeholder 3"/>
          <p:cNvSpPr>
            <a:spLocks noGrp="1"/>
          </p:cNvSpPr>
          <p:nvPr>
            <p:ph type="sldNum" sz="quarter" idx="10"/>
          </p:nvPr>
        </p:nvSpPr>
        <p:spPr/>
        <p:txBody>
          <a:bodyPr/>
          <a:lstStyle/>
          <a:p>
            <a:pPr>
              <a:defRPr/>
            </a:pPr>
            <a:fld id="{14F965DC-4D72-4067-8A9B-6CFE5CBE0910}" type="slidenum">
              <a:rPr lang="en-US" smtClean="0"/>
              <a:pPr>
                <a:defRPr/>
              </a:pPr>
              <a:t>2</a:t>
            </a:fld>
            <a:endParaRPr lang="en-US"/>
          </a:p>
        </p:txBody>
      </p:sp>
    </p:spTree>
    <p:extLst>
      <p:ext uri="{BB962C8B-B14F-4D97-AF65-F5344CB8AC3E}">
        <p14:creationId xmlns:p14="http://schemas.microsoft.com/office/powerpoint/2010/main" val="121310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suppose we run a 4-qubit program whose correct output is all 1s, on a quantum computer, we get incorrect outcomes as a result of errors. </a:t>
            </a:r>
          </a:p>
          <a:p>
            <a:r>
              <a:rPr lang="en-US" dirty="0"/>
              <a:t>On existing quantum hardware, we can not eliminate qubit errors.  So, we run the program for multiple trials and obtain an output distribution. </a:t>
            </a:r>
          </a:p>
          <a:p>
            <a:r>
              <a:rPr lang="en-US" dirty="0"/>
              <a:t>Then, we leverage statistical techniques to infer the solution from this distribution. </a:t>
            </a:r>
          </a:p>
          <a:p>
            <a:endParaRPr lang="en-US" dirty="0"/>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3</a:t>
            </a:fld>
            <a:endParaRPr lang="en-US"/>
          </a:p>
        </p:txBody>
      </p:sp>
    </p:spTree>
    <p:extLst>
      <p:ext uri="{BB962C8B-B14F-4D97-AF65-F5344CB8AC3E}">
        <p14:creationId xmlns:p14="http://schemas.microsoft.com/office/powerpoint/2010/main" val="138129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here, in addition to the correct outcome, there are these several incorrect outcomes that are produced as well. </a:t>
            </a:r>
          </a:p>
          <a:p>
            <a:endParaRPr lang="en-US" dirty="0"/>
          </a:p>
          <a:p>
            <a:r>
              <a:rPr lang="en-US" dirty="0"/>
              <a:t>To make near-term quantum computers useful, we must mitigate qubit errors. </a:t>
            </a:r>
          </a:p>
          <a:p>
            <a:r>
              <a:rPr lang="en-US" dirty="0"/>
              <a:t>As a result, in recent years, several proposals try to maximize the probability of the correct outcome by using software techniques. However, in most of the studies, the focus is often on improving the probability of the correct answer and the incorrect outcomes are often ignored. But are erroneous outcomes completely arbitrary and without any information? Or can we use them in some manner to improve the application fidelity. </a:t>
            </a:r>
          </a:p>
        </p:txBody>
      </p:sp>
      <p:sp>
        <p:nvSpPr>
          <p:cNvPr id="4" name="Slide Number Placeholder 3"/>
          <p:cNvSpPr>
            <a:spLocks noGrp="1"/>
          </p:cNvSpPr>
          <p:nvPr>
            <p:ph type="sldNum" sz="quarter" idx="5"/>
          </p:nvPr>
        </p:nvSpPr>
        <p:spPr/>
        <p:txBody>
          <a:bodyPr/>
          <a:lstStyle/>
          <a:p>
            <a:pPr>
              <a:defRPr/>
            </a:pPr>
            <a:fld id="{14F965DC-4D72-4067-8A9B-6CFE5CBE0910}" type="slidenum">
              <a:rPr lang="en-US" smtClean="0"/>
              <a:pPr>
                <a:defRPr/>
              </a:pPr>
              <a:t>4</a:t>
            </a:fld>
            <a:endParaRPr lang="en-US"/>
          </a:p>
        </p:txBody>
      </p:sp>
    </p:spTree>
    <p:extLst>
      <p:ext uri="{BB962C8B-B14F-4D97-AF65-F5344CB8AC3E}">
        <p14:creationId xmlns:p14="http://schemas.microsoft.com/office/powerpoint/2010/main" val="316600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To understand this, lets take a look at the output of a 4-qubit BV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We observe that, in addition to the correct secret key which is “1111” , a lot of incorrect outcomes are produced as expected. However, we observe that these errors are not really occurring with uniform probability. In fact, if they were, they would all appear with the probability corresponding to the horizontal line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Instead, many of these outcomes are way more likely than the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So, we ask this question- Do errors have a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To understand this, we sort these outcomes based on their Hamming Weight with respect to the correct outcome. We observe that incorrect outcomes that are a Hamming Distance away are significantly more likely than others. And the cumulative probabilities of the outcomes at a certain Hamming distance, decreases with increasing Hamming Distance.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Thus, Frequent incorrect outcomes are usually close to the correct ones in the Hamming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answer these questions, we perform a detail characterization on IBM quantum computer and use publicly available data from Google</a:t>
            </a:r>
          </a:p>
        </p:txBody>
      </p:sp>
      <p:sp>
        <p:nvSpPr>
          <p:cNvPr id="4" name="Slide Number Placeholder 3"/>
          <p:cNvSpPr>
            <a:spLocks noGrp="1"/>
          </p:cNvSpPr>
          <p:nvPr>
            <p:ph type="sldNum" sz="quarter" idx="5"/>
          </p:nvPr>
        </p:nvSpPr>
        <p:spPr/>
        <p:txBody>
          <a:bodyPr/>
          <a:lstStyle/>
          <a:p>
            <a:fld id="{3D4B2089-C252-7944-B3C9-0357AB4DD4B0}" type="slidenum">
              <a:rPr lang="en-US" smtClean="0"/>
              <a:t>6</a:t>
            </a:fld>
            <a:endParaRPr lang="en-US"/>
          </a:p>
        </p:txBody>
      </p:sp>
    </p:spTree>
    <p:extLst>
      <p:ext uri="{BB962C8B-B14F-4D97-AF65-F5344CB8AC3E}">
        <p14:creationId xmlns:p14="http://schemas.microsoft.com/office/powerpoint/2010/main" val="126001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To visualize the structure in Hamming space, we introduce the notion of a Hamming Spectrum.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The Hamming Spectrum of an outcome (say target) is the distribution of the probabilities of the outcomes obtained by organizing all the outcomes from the output distribution in terms of their Hamming Distance from the target.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For example, the figure here shows the Hamming Spectrum of “1111”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Here, the outcome “1111” corresponds to itself whereas the all 0s outcome is at the distance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Similarly, we can obtain the Hamming Spectrum of 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One of the key things we notice here is that, “1111” which is the correct outcome, has neighbors at short Hamming distances appearing with high probability compared to the incorrect outcome “all 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290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So now that we know that there exists a structure in Hamming Space, we need a metric to quantify it so that we can leverage the structure to improve the application fidelity.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We compute the expected value of a Hamming spectrum by computing a weighted sum of  the Hamming distances between all pair of output strings and use the probabilities as the weighing parameter.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For example, we can calculate the EHD of 0000 by adding up the weighted pairwise distance between 0000 and all other output strings. Similarly, we can evaluate EHD for all the outcomes in the output distribution and compute Expected Hamming Distance or EHD for the entire output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The EHD allows us to measure the spread of the distribution </a:t>
            </a:r>
            <a:r>
              <a:rPr lang="en-US" dirty="0">
                <a:cs typeface="Calibri" panose="020F0502020204030204"/>
                <a:sym typeface="Wingdings" pitchFamily="2" charset="2"/>
              </a:rPr>
              <a:t> if errors are uniform, the spread would be higher, whereas if our earlier observation holds true, we would have a distribution with lot of incorrect outcomes clustered around the correct outcome and hence the spread would be lower. </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09372" rtl="0" eaLnBrk="1" fontAlgn="auto" latinLnBrk="0" hangingPunct="1">
              <a:lnSpc>
                <a:spcPct val="100000"/>
              </a:lnSpc>
              <a:spcBef>
                <a:spcPts val="0"/>
              </a:spcBef>
              <a:spcAft>
                <a:spcPts val="0"/>
              </a:spcAft>
              <a:buClrTx/>
              <a:buSzTx/>
              <a:buFontTx/>
              <a:buNone/>
              <a:tabLst/>
              <a:defRPr/>
            </a:pPr>
            <a:fld id="{EA270342-D23F-4273-AB88-43C977736E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37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252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characterization results shown here for BV and QAOA workloads indicate that indeed there is a structure in errors as the EHD is lower than N/2</a:t>
            </a:r>
          </a:p>
        </p:txBody>
      </p:sp>
      <p:sp>
        <p:nvSpPr>
          <p:cNvPr id="4" name="Slide Number Placeholder 3"/>
          <p:cNvSpPr>
            <a:spLocks noGrp="1"/>
          </p:cNvSpPr>
          <p:nvPr>
            <p:ph type="sldNum" sz="quarter" idx="5"/>
          </p:nvPr>
        </p:nvSpPr>
        <p:spPr/>
        <p:txBody>
          <a:bodyPr/>
          <a:lstStyle/>
          <a:p>
            <a:fld id="{3D4B2089-C252-7944-B3C9-0357AB4DD4B0}" type="slidenum">
              <a:rPr lang="en-US" smtClean="0"/>
              <a:t>9</a:t>
            </a:fld>
            <a:endParaRPr lang="en-US"/>
          </a:p>
        </p:txBody>
      </p:sp>
    </p:spTree>
    <p:extLst>
      <p:ext uri="{BB962C8B-B14F-4D97-AF65-F5344CB8AC3E}">
        <p14:creationId xmlns:p14="http://schemas.microsoft.com/office/powerpoint/2010/main" val="227637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A3C2-612E-5349-8A24-332FB866F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192E8-76FD-6848-9730-D7D6E5FDE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5314C3-224B-4C4E-AECC-3F0CD310A5B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220549C-568F-8046-9DE5-449C0807D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DA477-4BED-794C-B7D9-45B36B8F3AAF}"/>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265877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1790-E79F-D944-8D6B-62ED703EC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C602D-6C33-1642-B716-BB57E75CD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DC9BD-4B18-BB4F-8795-F10F5861273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AD5A90-56CF-5545-BB9C-F45234168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B8F90-F6BC-0244-A337-E9DFD4CC7C45}"/>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115150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2084B1-6949-4049-BEBE-F56610404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CB87DC-9E83-5F42-8943-D7FB11719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FFC2A-18F3-B044-BA12-3BAD57D077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3BD6E0-E38F-D747-A547-0E793DBE6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CF941-FF8F-FB4C-B663-BBBD870D185B}"/>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183205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8"/>
            <a:ext cx="11018520" cy="218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91E374A5-5531-4B4E-A5D8-7FC029EF8F52}"/>
              </a:ext>
            </a:extLst>
          </p:cNvPr>
          <p:cNvSpPr>
            <a:spLocks noGrp="1"/>
          </p:cNvSpPr>
          <p:nvPr>
            <p:ph type="sldNum" sz="quarter" idx="11"/>
          </p:nvPr>
        </p:nvSpPr>
        <p:spPr>
          <a:xfrm>
            <a:off x="11367168" y="6495735"/>
            <a:ext cx="555596" cy="134483"/>
          </a:xfrm>
          <a:prstGeom prst="rect">
            <a:avLst/>
          </a:prstGeom>
        </p:spPr>
        <p:txBody>
          <a:bodyPr/>
          <a:lstStyle>
            <a:lvl1pPr>
              <a:defRPr sz="2000">
                <a:solidFill>
                  <a:srgbClr val="023568"/>
                </a:solidFill>
              </a:defRPr>
            </a:lvl1pPr>
          </a:lstStyle>
          <a:p>
            <a:fld id="{27258FFF-F925-446B-8502-81C933981705}" type="slidenum">
              <a:rPr lang="en-US" smtClean="0"/>
              <a:pPr/>
              <a:t>‹#›</a:t>
            </a:fld>
            <a:endParaRPr lang="en-US"/>
          </a:p>
        </p:txBody>
      </p:sp>
    </p:spTree>
    <p:extLst>
      <p:ext uri="{BB962C8B-B14F-4D97-AF65-F5344CB8AC3E}">
        <p14:creationId xmlns:p14="http://schemas.microsoft.com/office/powerpoint/2010/main" val="193188034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2CBC-CF22-0A4C-B30F-6DBB80B12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E5C39-9FF3-D643-A1F6-4A170CC05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0DE2B-21FB-5B40-939C-FA05231551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B89A978-F8A2-544B-9C20-FAE778450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62C3E-C0AE-3844-AE4C-171CC2E9E09F}"/>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294109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33EE-B1D0-E945-9215-A689E839A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7A0C6-5A6B-C245-BC6F-1C12B0344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44C35-E63C-6848-B93D-18C2F0CDE2B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94C1AA6-89B3-D14E-BB93-520A5C8C1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460D1-6143-1643-A16A-46AEAF049F9D}"/>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18252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2C2D-B5B6-954E-A958-859C28B5D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2E029-D928-C94B-97B7-6175FE663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B666D-05CA-C648-A95B-3E399C5EBC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97FE2-2C0B-554E-ADA1-631A4A5244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36AB34-BC9E-CE46-80F5-15C93ACF8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CCE2B-E188-1748-8C78-258CDCEB69E1}"/>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271247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412E-C504-F94F-B7F3-3883244095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B09D4-5EBF-4742-B618-DF1AF232D9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E00C2A-D4A4-F94B-8345-763656B10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AA48AA-59B0-EC41-AAC4-3FB823F36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48C97-1FB9-D644-AC54-EB7B6FAEB0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EAECBD-8647-3845-AEDE-15C41BB69F8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84D3EF-6FEC-114D-AE2C-316E999859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4530F6-5092-3A4B-B413-4C4DD411E42E}"/>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242578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FD4C-8271-4E47-9F3A-EE4102399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EAFDC3-C6B1-2442-ACAF-3C2C9761596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985A0AC-61C3-E64B-A1CD-F13436D47F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9E52E-0CEE-A949-9C07-2D25F891F3E9}"/>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30589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CBAE5B-5366-1D43-B3D3-F8A8B88B1EE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350FBB5-9E90-9547-A563-98D47159D8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7D9D60-766C-AD45-92F5-50B5FE7D2EF5}"/>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47831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6395-6327-9446-803F-FC70C190C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CA1E0-AC1F-884E-885C-81255E0FA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51FDC-CB3F-5F4E-8240-ACB57D730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410F0-1586-1546-9AA6-C3FC67D996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C82DFC-A3F4-414B-9864-2A4B061F8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79A09-98A1-3E40-AE3B-DDFD1E5F716C}"/>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376894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52A7-E703-AD4B-9C11-F07101A8B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B4EBAE-BA53-984C-A199-6C74B3EE6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89A706-6250-CF41-B8E3-A141552E9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5174B-5DD4-E348-94A0-99A5549794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48C91C-E53F-2948-97C0-FFD800025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8B32B-E75C-D94B-8469-07F0A0361EFE}"/>
              </a:ext>
            </a:extLst>
          </p:cNvPr>
          <p:cNvSpPr>
            <a:spLocks noGrp="1"/>
          </p:cNvSpPr>
          <p:nvPr>
            <p:ph type="sldNum" sz="quarter" idx="12"/>
          </p:nvPr>
        </p:nvSpPr>
        <p:spPr/>
        <p:txBody>
          <a:bodyPr/>
          <a:lstStyle/>
          <a:p>
            <a:fld id="{C8B68CA2-7760-884E-B947-70D00A0B37DA}" type="slidenum">
              <a:rPr lang="en-US" smtClean="0"/>
              <a:t>‹#›</a:t>
            </a:fld>
            <a:endParaRPr lang="en-US"/>
          </a:p>
        </p:txBody>
      </p:sp>
    </p:spTree>
    <p:extLst>
      <p:ext uri="{BB962C8B-B14F-4D97-AF65-F5344CB8AC3E}">
        <p14:creationId xmlns:p14="http://schemas.microsoft.com/office/powerpoint/2010/main" val="526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B502A-7F4B-0B48-BB42-E4B003FEB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B2917E-EB11-A84F-8A90-3EDAFB3FB5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B5A4A-5F57-FA45-940A-A075177E9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0467D7C-8FEF-2C47-B7F5-70A068942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0DE2FF-7469-5446-A90D-5B6844535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68CA2-7760-884E-B947-70D00A0B37DA}" type="slidenum">
              <a:rPr lang="en-US" smtClean="0"/>
              <a:t>‹#›</a:t>
            </a:fld>
            <a:endParaRPr lang="en-US"/>
          </a:p>
        </p:txBody>
      </p:sp>
    </p:spTree>
    <p:extLst>
      <p:ext uri="{BB962C8B-B14F-4D97-AF65-F5344CB8AC3E}">
        <p14:creationId xmlns:p14="http://schemas.microsoft.com/office/powerpoint/2010/main" val="372630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svg"/><Relationship Id="rId12"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chart" Target="../charts/chart1.xml"/><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20.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ps">
            <a:extLst>
              <a:ext uri="{FF2B5EF4-FFF2-40B4-BE49-F238E27FC236}">
                <a16:creationId xmlns:a16="http://schemas.microsoft.com/office/drawing/2014/main" id="{DF74C036-0912-AC4F-9312-C1ECB4F96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8" y="2031578"/>
            <a:ext cx="12193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997BEAA-006C-4C4D-A6ED-B4D46A2962EA}"/>
              </a:ext>
            </a:extLst>
          </p:cNvPr>
          <p:cNvSpPr/>
          <p:nvPr/>
        </p:nvSpPr>
        <p:spPr bwMode="auto">
          <a:xfrm>
            <a:off x="5665" y="2050602"/>
            <a:ext cx="12198692" cy="6191355"/>
          </a:xfrm>
          <a:prstGeom prst="rect">
            <a:avLst/>
          </a:prstGeom>
          <a:solidFill>
            <a:schemeClr val="bg2">
              <a:alpha val="74152"/>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172" name="Picture 4">
            <a:extLst>
              <a:ext uri="{FF2B5EF4-FFF2-40B4-BE49-F238E27FC236}">
                <a16:creationId xmlns:a16="http://schemas.microsoft.com/office/drawing/2014/main" id="{986CA9AA-648E-D94E-BCEF-0CEADC5BAA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056" y="4714453"/>
            <a:ext cx="3378200" cy="1492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1859A29-D40F-9F41-8B5F-384A22716AB5}"/>
              </a:ext>
            </a:extLst>
          </p:cNvPr>
          <p:cNvSpPr txBox="1"/>
          <p:nvPr/>
        </p:nvSpPr>
        <p:spPr>
          <a:xfrm>
            <a:off x="547033" y="4877423"/>
            <a:ext cx="529632" cy="960263"/>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4800" b="1" i="0" u="none" strike="noStrike" kern="1200" cap="none" spc="0" normalizeH="0" baseline="30000" noProof="0">
                <a:ln>
                  <a:noFill/>
                </a:ln>
                <a:solidFill>
                  <a:srgbClr val="002050"/>
                </a:solidFill>
                <a:effectLst/>
                <a:uLnTx/>
                <a:uFillTx/>
                <a:latin typeface="Arial" panose="020B0604020202020204" pitchFamily="34" charset="0"/>
                <a:cs typeface="Arial" panose="020B0604020202020204" pitchFamily="34" charset="0"/>
              </a:rPr>
              <a:t>*</a:t>
            </a:r>
            <a:endParaRPr kumimoji="0" lang="en-US" sz="4800" b="0" i="0" u="none" strike="noStrike" kern="1200" cap="none" spc="0" normalizeH="0" baseline="0" noProof="0">
              <a:ln>
                <a:noFill/>
              </a:ln>
              <a:gradFill>
                <a:gsLst>
                  <a:gs pos="2917">
                    <a:srgbClr val="505050"/>
                  </a:gs>
                  <a:gs pos="30000">
                    <a:srgbClr val="505050"/>
                  </a:gs>
                </a:gsLst>
                <a:lin ang="5400000" scaled="0"/>
              </a:gradFill>
              <a:effectLst/>
              <a:uLnTx/>
              <a:uFillTx/>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3F98837-40A1-5E4D-9763-C3E157DC1CC5}"/>
              </a:ext>
            </a:extLst>
          </p:cNvPr>
          <p:cNvSpPr txBox="1"/>
          <p:nvPr/>
        </p:nvSpPr>
        <p:spPr>
          <a:xfrm>
            <a:off x="6690274" y="4807397"/>
            <a:ext cx="609782" cy="960263"/>
          </a:xfrm>
          <a:prstGeom prst="rect">
            <a:avLst/>
          </a:prstGeom>
          <a:noFill/>
        </p:spPr>
        <p:txBody>
          <a:bodyPr wrap="non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4800" b="1" baseline="30000">
                <a:solidFill>
                  <a:srgbClr val="00205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a:ln>
                <a:noFill/>
              </a:ln>
              <a:gradFill>
                <a:gsLst>
                  <a:gs pos="2917">
                    <a:srgbClr val="505050"/>
                  </a:gs>
                  <a:gs pos="30000">
                    <a:srgbClr val="505050"/>
                  </a:gs>
                </a:gsLst>
                <a:lin ang="5400000" scaled="0"/>
              </a:gradFill>
              <a:effectLst/>
              <a:uLnTx/>
              <a:uFillTx/>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0B6DB68-B30C-4F43-A441-EFCA396E481F}"/>
              </a:ext>
            </a:extLst>
          </p:cNvPr>
          <p:cNvGrpSpPr/>
          <p:nvPr/>
        </p:nvGrpSpPr>
        <p:grpSpPr>
          <a:xfrm>
            <a:off x="-883" y="-13934"/>
            <a:ext cx="12192883" cy="2064536"/>
            <a:chOff x="0" y="5033523"/>
            <a:chExt cx="10160736" cy="1720446"/>
          </a:xfrm>
          <a:solidFill>
            <a:schemeClr val="tx1"/>
          </a:solidFill>
        </p:grpSpPr>
        <p:sp>
          <p:nvSpPr>
            <p:cNvPr id="13" name="Rectangle 12">
              <a:extLst>
                <a:ext uri="{FF2B5EF4-FFF2-40B4-BE49-F238E27FC236}">
                  <a16:creationId xmlns:a16="http://schemas.microsoft.com/office/drawing/2014/main" id="{FA05A3AE-E7E0-0A4E-B81D-D7EF1FB88A7B}"/>
                </a:ext>
              </a:extLst>
            </p:cNvPr>
            <p:cNvSpPr/>
            <p:nvPr/>
          </p:nvSpPr>
          <p:spPr bwMode="auto">
            <a:xfrm>
              <a:off x="0" y="5033523"/>
              <a:ext cx="10160000" cy="1720446"/>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EAFD4D0-14D8-D948-B1EF-69FFBE07D3E1}"/>
                </a:ext>
              </a:extLst>
            </p:cNvPr>
            <p:cNvSpPr txBox="1"/>
            <p:nvPr/>
          </p:nvSpPr>
          <p:spPr>
            <a:xfrm>
              <a:off x="737" y="5283090"/>
              <a:ext cx="10159999" cy="1141338"/>
            </a:xfrm>
            <a:prstGeom prst="rect">
              <a:avLst/>
            </a:prstGeom>
            <a:grpFill/>
          </p:spPr>
          <p:txBody>
            <a:bodyPr wrap="square" rtlCol="0">
              <a:spAutoFit/>
            </a:bodyPr>
            <a:lstStyle/>
            <a:p>
              <a:pPr algn="ctr" defTabSz="1091246">
                <a:defRPr/>
              </a:pPr>
              <a:r>
                <a:rPr kumimoji="0" lang="en-US" sz="41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HAMMER</a:t>
              </a:r>
              <a:r>
                <a:rPr lang="en-US" sz="4100">
                  <a:solidFill>
                    <a:srgbClr val="FFFFFF"/>
                  </a:solidFill>
                  <a:latin typeface="Calibri" panose="020F0502020204030204" pitchFamily="34" charset="0"/>
                  <a:cs typeface="Calibri" panose="020F0502020204030204" pitchFamily="34" charset="0"/>
                </a:rPr>
                <a:t>: Boosting Fidelity of Noisy Quantum Circuits</a:t>
              </a:r>
            </a:p>
            <a:p>
              <a:pPr lvl="0" algn="ctr" defTabSz="1091246">
                <a:defRPr/>
              </a:pPr>
              <a:r>
                <a:rPr lang="en-US" sz="4100">
                  <a:solidFill>
                    <a:srgbClr val="FFFFFF"/>
                  </a:solidFill>
                  <a:latin typeface="Calibri" panose="020F0502020204030204" pitchFamily="34" charset="0"/>
                  <a:cs typeface="Calibri" panose="020F0502020204030204" pitchFamily="34" charset="0"/>
                </a:rPr>
                <a:t>by Exploiting Hamming Behavior of Erroneous Outcomes</a:t>
              </a:r>
            </a:p>
          </p:txBody>
        </p:sp>
      </p:grpSp>
      <p:sp>
        <p:nvSpPr>
          <p:cNvPr id="5" name="Text Placeholder 14">
            <a:extLst>
              <a:ext uri="{FF2B5EF4-FFF2-40B4-BE49-F238E27FC236}">
                <a16:creationId xmlns:a16="http://schemas.microsoft.com/office/drawing/2014/main" id="{1CC12C1D-7C9B-B642-91B0-E6348D09C530}"/>
              </a:ext>
            </a:extLst>
          </p:cNvPr>
          <p:cNvSpPr txBox="1">
            <a:spLocks/>
          </p:cNvSpPr>
          <p:nvPr/>
        </p:nvSpPr>
        <p:spPr>
          <a:xfrm>
            <a:off x="101039" y="2080327"/>
            <a:ext cx="12007944" cy="2511457"/>
          </a:xfrm>
          <a:prstGeom prst="rect">
            <a:avLst/>
          </a:prstGeom>
          <a:solidFill>
            <a:srgbClr val="000000">
              <a:alpha val="0"/>
            </a:srgbClr>
          </a:solidFill>
        </p:spPr>
        <p:txBody>
          <a:bodyPr vert="horz" wrap="square" lIns="146304" tIns="91440" rIns="146304" bIns="91440" rtlCol="0">
            <a:spAutoFit/>
          </a:bodyPr>
          <a:lstStyle>
            <a:lvl1pPr marL="336162" marR="0" indent="-336162" algn="l" defTabSz="914413" rtl="0" eaLnBrk="1" fontAlgn="auto" latinLnBrk="0" hangingPunct="1">
              <a:lnSpc>
                <a:spcPct val="90000"/>
              </a:lnSpc>
              <a:spcBef>
                <a:spcPct val="20000"/>
              </a:spcBef>
              <a:spcAft>
                <a:spcPts val="0"/>
              </a:spcAft>
              <a:buClrTx/>
              <a:buSzPct val="90000"/>
              <a:buFont typeface="Arial" pitchFamily="34" charset="0"/>
              <a:buChar char="•"/>
              <a:tabLst/>
              <a:defRPr sz="3922" kern="1200" spc="0" baseline="0">
                <a:gradFill>
                  <a:gsLst>
                    <a:gs pos="1250">
                      <a:schemeClr val="tx1"/>
                    </a:gs>
                    <a:gs pos="100000">
                      <a:schemeClr val="tx1"/>
                    </a:gs>
                  </a:gsLst>
                  <a:lin ang="5400000" scaled="0"/>
                </a:gradFill>
                <a:latin typeface="+mj-lt"/>
                <a:ea typeface="+mn-ea"/>
                <a:cs typeface="+mn-cs"/>
              </a:defRPr>
            </a:lvl1pPr>
            <a:lvl2pPr marL="572720" marR="0" indent="-236558" algn="l" defTabSz="914413"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80" marR="0" indent="-224110" algn="l" defTabSz="914413"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87" marR="0" indent="-224110" algn="l" defTabSz="914413"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96" marR="0" indent="-224110" algn="l" defTabSz="914413"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640"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848"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9055"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262"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268930" marR="0" lvl="0" indent="0" algn="ctr" defTabSz="914413"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i="0" u="none" strike="noStrike" kern="1200" cap="none" spc="0" normalizeH="0" baseline="0" noProof="0" dirty="0" err="1">
                <a:ln>
                  <a:noFill/>
                </a:ln>
                <a:solidFill>
                  <a:srgbClr val="002050"/>
                </a:solidFill>
                <a:effectLst/>
                <a:uLnTx/>
                <a:uFillTx/>
                <a:latin typeface="Arial" panose="020B0604020202020204" pitchFamily="34" charset="0"/>
                <a:cs typeface="Arial" panose="020B0604020202020204" pitchFamily="34" charset="0"/>
              </a:rPr>
              <a:t>Swamit</a:t>
            </a:r>
            <a:r>
              <a:rPr kumimoji="0" lang="en-US" sz="3600" i="0" u="none" strike="noStrike" kern="1200" cap="none" spc="0" normalizeH="0" baseline="0" noProof="0" dirty="0">
                <a:ln>
                  <a:noFill/>
                </a:ln>
                <a:solidFill>
                  <a:srgbClr val="002050"/>
                </a:solidFill>
                <a:effectLst/>
                <a:uLnTx/>
                <a:uFillTx/>
                <a:latin typeface="Arial" panose="020B0604020202020204" pitchFamily="34" charset="0"/>
                <a:cs typeface="Arial" panose="020B0604020202020204" pitchFamily="34" charset="0"/>
              </a:rPr>
              <a:t> </a:t>
            </a:r>
            <a:r>
              <a:rPr kumimoji="0" lang="en-US" sz="3600" i="0" u="none" strike="noStrike" kern="1200" cap="none" spc="0" normalizeH="0" baseline="0" noProof="0" dirty="0" err="1">
                <a:ln>
                  <a:noFill/>
                </a:ln>
                <a:solidFill>
                  <a:srgbClr val="002050"/>
                </a:solidFill>
                <a:effectLst/>
                <a:uLnTx/>
                <a:uFillTx/>
                <a:latin typeface="Arial" panose="020B0604020202020204" pitchFamily="34" charset="0"/>
                <a:cs typeface="Arial" panose="020B0604020202020204" pitchFamily="34" charset="0"/>
              </a:rPr>
              <a:t>Tannu</a:t>
            </a:r>
            <a:r>
              <a:rPr kumimoji="0" lang="en-US" sz="3600" i="0" u="none" strike="noStrike" kern="1200" cap="none" spc="0" normalizeH="0" baseline="30000" noProof="0" dirty="0">
                <a:ln>
                  <a:noFill/>
                </a:ln>
                <a:solidFill>
                  <a:srgbClr val="002050"/>
                </a:solidFill>
                <a:effectLst/>
                <a:uLnTx/>
                <a:uFillTx/>
                <a:latin typeface="Arial" panose="020B0604020202020204" pitchFamily="34" charset="0"/>
                <a:cs typeface="Arial" panose="020B0604020202020204" pitchFamily="34" charset="0"/>
              </a:rPr>
              <a:t>*  </a:t>
            </a:r>
          </a:p>
          <a:p>
            <a:pPr marL="268930" marR="0" lvl="0" indent="0" algn="ctr" defTabSz="914413"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Poulami</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Das</a:t>
            </a:r>
            <a:r>
              <a:rPr kumimoji="0" lang="en-US" sz="3600" b="1" i="0" u="none" strike="noStrike" kern="1200" cap="none" spc="0" normalizeH="0" baseline="30000" noProof="0" dirty="0">
                <a:ln>
                  <a:noFill/>
                </a:ln>
                <a:solidFill>
                  <a:srgbClr val="002050"/>
                </a:solidFill>
                <a:effectLst/>
                <a:uLnTx/>
                <a:uFillTx/>
                <a:latin typeface="Arial" panose="020B0604020202020204" pitchFamily="34" charset="0"/>
                <a:cs typeface="Arial" panose="020B0604020202020204" pitchFamily="34" charset="0"/>
              </a:rPr>
              <a:t>+</a:t>
            </a:r>
            <a:r>
              <a:rPr kumimoji="0" lang="en-US" sz="3600" b="1" i="0" u="none" strike="noStrike" kern="1200" cap="none" spc="0" normalizeH="0" baseline="0" noProof="0" dirty="0">
                <a:ln>
                  <a:noFill/>
                </a:ln>
                <a:solidFill>
                  <a:srgbClr val="002050"/>
                </a:solidFill>
                <a:effectLst/>
                <a:uLnTx/>
                <a:uFillTx/>
                <a:latin typeface="Arial" panose="020B0604020202020204" pitchFamily="34" charset="0"/>
                <a:cs typeface="Arial" panose="020B0604020202020204" pitchFamily="34" charset="0"/>
              </a:rPr>
              <a:t> </a:t>
            </a:r>
          </a:p>
          <a:p>
            <a:pPr marL="268930" marR="0" lvl="0" indent="0" algn="ctr" defTabSz="914413" rtl="0" eaLnBrk="1" fontAlgn="auto" latinLnBrk="0" hangingPunct="1">
              <a:lnSpc>
                <a:spcPct val="90000"/>
              </a:lnSpc>
              <a:spcBef>
                <a:spcPct val="20000"/>
              </a:spcBef>
              <a:spcAft>
                <a:spcPts val="0"/>
              </a:spcAft>
              <a:buClrTx/>
              <a:buSzPct val="90000"/>
              <a:buFont typeface="Arial" pitchFamily="34" charset="0"/>
              <a:buNone/>
              <a:tabLst/>
              <a:defRPr/>
            </a:pPr>
            <a:r>
              <a:rPr kumimoji="0" lang="en-US" sz="3600" i="0" u="none" strike="noStrike" kern="1200" cap="none" spc="0" normalizeH="0" baseline="0" noProof="0" dirty="0" err="1">
                <a:ln>
                  <a:noFill/>
                </a:ln>
                <a:solidFill>
                  <a:srgbClr val="002050"/>
                </a:solidFill>
                <a:effectLst/>
                <a:uLnTx/>
                <a:uFillTx/>
                <a:latin typeface="Arial" panose="020B0604020202020204" pitchFamily="34" charset="0"/>
                <a:cs typeface="Arial" panose="020B0604020202020204" pitchFamily="34" charset="0"/>
              </a:rPr>
              <a:t>Ramin</a:t>
            </a:r>
            <a:r>
              <a:rPr kumimoji="0" lang="en-US" sz="3600" i="0" u="none" strike="noStrike" kern="1200" cap="none" spc="0" normalizeH="0" baseline="0" noProof="0" dirty="0">
                <a:ln>
                  <a:noFill/>
                </a:ln>
                <a:solidFill>
                  <a:srgbClr val="002050"/>
                </a:solidFill>
                <a:effectLst/>
                <a:uLnTx/>
                <a:uFillTx/>
                <a:latin typeface="Arial" panose="020B0604020202020204" pitchFamily="34" charset="0"/>
                <a:cs typeface="Arial" panose="020B0604020202020204" pitchFamily="34" charset="0"/>
              </a:rPr>
              <a:t> </a:t>
            </a:r>
            <a:r>
              <a:rPr kumimoji="0" lang="en-US" sz="3600" i="0" u="none" strike="noStrike" kern="1200" cap="none" spc="0" normalizeH="0" baseline="0" noProof="0" dirty="0" err="1">
                <a:ln>
                  <a:noFill/>
                </a:ln>
                <a:solidFill>
                  <a:srgbClr val="002050"/>
                </a:solidFill>
                <a:effectLst/>
                <a:uLnTx/>
                <a:uFillTx/>
                <a:latin typeface="Arial" panose="020B0604020202020204" pitchFamily="34" charset="0"/>
                <a:cs typeface="Arial" panose="020B0604020202020204" pitchFamily="34" charset="0"/>
              </a:rPr>
              <a:t>Ayanzadeh</a:t>
            </a:r>
            <a:r>
              <a:rPr kumimoji="0" lang="en-US" sz="3600" b="1" i="0" u="none" strike="noStrike" kern="1200" cap="none" spc="0" normalizeH="0" baseline="30000" noProof="0" dirty="0">
                <a:ln>
                  <a:noFill/>
                </a:ln>
                <a:solidFill>
                  <a:srgbClr val="002050"/>
                </a:solidFill>
                <a:effectLst/>
                <a:uLnTx/>
                <a:uFillTx/>
                <a:latin typeface="Arial" panose="020B0604020202020204" pitchFamily="34" charset="0"/>
                <a:cs typeface="Arial" panose="020B0604020202020204" pitchFamily="34" charset="0"/>
              </a:rPr>
              <a:t>+ </a:t>
            </a:r>
          </a:p>
          <a:p>
            <a:pPr marL="268930" marR="0" lvl="0" indent="0" algn="ctr" defTabSz="914413" rtl="0" eaLnBrk="1" fontAlgn="auto" latinLnBrk="0" hangingPunct="1">
              <a:lnSpc>
                <a:spcPct val="90000"/>
              </a:lnSpc>
              <a:spcBef>
                <a:spcPct val="20000"/>
              </a:spcBef>
              <a:spcAft>
                <a:spcPts val="0"/>
              </a:spcAft>
              <a:buClrTx/>
              <a:buSzPct val="90000"/>
              <a:buFont typeface="Arial" pitchFamily="34" charset="0"/>
              <a:buNone/>
              <a:tabLst/>
              <a:defRPr/>
            </a:pPr>
            <a:r>
              <a:rPr lang="en-US" sz="3600" dirty="0">
                <a:solidFill>
                  <a:srgbClr val="002050"/>
                </a:solidFill>
                <a:latin typeface="Arial" panose="020B0604020202020204" pitchFamily="34" charset="0"/>
                <a:cs typeface="Arial" panose="020B0604020202020204" pitchFamily="34" charset="0"/>
              </a:rPr>
              <a:t>Moinuddin Qureshi</a:t>
            </a:r>
            <a:r>
              <a:rPr lang="en-US" sz="3600" b="1" baseline="30000" dirty="0">
                <a:solidFill>
                  <a:srgbClr val="002050"/>
                </a:solidFill>
                <a:latin typeface="Arial" panose="020B0604020202020204" pitchFamily="34" charset="0"/>
                <a:cs typeface="Arial" panose="020B0604020202020204" pitchFamily="34" charset="0"/>
              </a:rPr>
              <a:t>+</a:t>
            </a:r>
            <a:endParaRPr kumimoji="0" lang="en-US" sz="3600" b="1" i="0" u="none" strike="noStrike" kern="1200" cap="none" spc="0" normalizeH="0" baseline="30000" noProof="0" dirty="0">
              <a:ln>
                <a:noFill/>
              </a:ln>
              <a:solidFill>
                <a:srgbClr val="002050"/>
              </a:solidFill>
              <a:effectLst/>
              <a:uLnTx/>
              <a:uFillTx/>
              <a:latin typeface="Arial" panose="020B0604020202020204" pitchFamily="34" charset="0"/>
              <a:cs typeface="Arial" panose="020B0604020202020204" pitchFamily="34" charset="0"/>
            </a:endParaRPr>
          </a:p>
        </p:txBody>
      </p:sp>
      <p:sp>
        <p:nvSpPr>
          <p:cNvPr id="21" name="Text Placeholder 14">
            <a:extLst>
              <a:ext uri="{FF2B5EF4-FFF2-40B4-BE49-F238E27FC236}">
                <a16:creationId xmlns:a16="http://schemas.microsoft.com/office/drawing/2014/main" id="{D432550C-5D2E-1D46-9A3B-B1BB10D1B8CF}"/>
              </a:ext>
            </a:extLst>
          </p:cNvPr>
          <p:cNvSpPr txBox="1">
            <a:spLocks/>
          </p:cNvSpPr>
          <p:nvPr/>
        </p:nvSpPr>
        <p:spPr>
          <a:xfrm>
            <a:off x="4276385" y="6361552"/>
            <a:ext cx="3632537" cy="683264"/>
          </a:xfrm>
          <a:prstGeom prst="rect">
            <a:avLst/>
          </a:prstGeom>
          <a:solidFill>
            <a:srgbClr val="000000">
              <a:alpha val="0"/>
            </a:srgbClr>
          </a:solidFill>
        </p:spPr>
        <p:txBody>
          <a:bodyPr vert="horz" wrap="square" lIns="146304" tIns="91440" rIns="146304" bIns="91440" rtlCol="0">
            <a:spAutoFit/>
          </a:bodyPr>
          <a:lstStyle>
            <a:lvl1pPr marL="336162" marR="0" indent="-336162" algn="l" defTabSz="914413" rtl="0" eaLnBrk="1" fontAlgn="auto" latinLnBrk="0" hangingPunct="1">
              <a:lnSpc>
                <a:spcPct val="90000"/>
              </a:lnSpc>
              <a:spcBef>
                <a:spcPct val="20000"/>
              </a:spcBef>
              <a:spcAft>
                <a:spcPts val="0"/>
              </a:spcAft>
              <a:buClrTx/>
              <a:buSzPct val="90000"/>
              <a:buFont typeface="Arial" pitchFamily="34" charset="0"/>
              <a:buChar char="•"/>
              <a:tabLst/>
              <a:defRPr sz="3922" kern="1200" spc="0" baseline="0">
                <a:gradFill>
                  <a:gsLst>
                    <a:gs pos="1250">
                      <a:schemeClr val="tx1"/>
                    </a:gs>
                    <a:gs pos="100000">
                      <a:schemeClr val="tx1"/>
                    </a:gs>
                  </a:gsLst>
                  <a:lin ang="5400000" scaled="0"/>
                </a:gradFill>
                <a:latin typeface="+mj-lt"/>
                <a:ea typeface="+mn-ea"/>
                <a:cs typeface="+mn-cs"/>
              </a:defRPr>
            </a:lvl1pPr>
            <a:lvl2pPr marL="572720" marR="0" indent="-236558" algn="l" defTabSz="914413"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80" marR="0" indent="-224110" algn="l" defTabSz="914413"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87" marR="0" indent="-224110" algn="l" defTabSz="914413"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96" marR="0" indent="-224110" algn="l" defTabSz="914413"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640"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848"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9055"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262" indent="-228604" algn="l" defTabSz="914413"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268930" marR="0" lvl="0" indent="0" defTabSz="914413" rtl="0" eaLnBrk="1" fontAlgn="auto" latinLnBrk="0" hangingPunct="1">
              <a:lnSpc>
                <a:spcPct val="90000"/>
              </a:lnSpc>
              <a:spcBef>
                <a:spcPct val="20000"/>
              </a:spcBef>
              <a:spcAft>
                <a:spcPts val="0"/>
              </a:spcAft>
              <a:buClrTx/>
              <a:buSzPct val="90000"/>
              <a:buFont typeface="Arial" pitchFamily="34" charset="0"/>
              <a:buNone/>
              <a:tabLst/>
              <a:defRPr/>
            </a:pPr>
            <a:r>
              <a:rPr kumimoji="0" lang="en-US" sz="5400" i="1" u="none" strike="noStrike" kern="1200" cap="none" spc="0" normalizeH="0" baseline="30000" noProof="0">
                <a:ln>
                  <a:noFill/>
                </a:ln>
                <a:solidFill>
                  <a:srgbClr val="002050"/>
                </a:solidFill>
                <a:effectLst/>
                <a:uLnTx/>
                <a:uFillTx/>
                <a:latin typeface="Arial" panose="020B0604020202020204" pitchFamily="34" charset="0"/>
                <a:cs typeface="Arial" panose="020B0604020202020204" pitchFamily="34" charset="0"/>
              </a:rPr>
              <a:t>ASPLOS 2022</a:t>
            </a:r>
          </a:p>
        </p:txBody>
      </p:sp>
      <p:pic>
        <p:nvPicPr>
          <p:cNvPr id="2050" name="Picture 2" descr="Logos for Print – Brand and Visual Identity – UW–Madison">
            <a:extLst>
              <a:ext uri="{FF2B5EF4-FFF2-40B4-BE49-F238E27FC236}">
                <a16:creationId xmlns:a16="http://schemas.microsoft.com/office/drawing/2014/main" id="{80F6A061-DBD9-7042-8468-D3DB562306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884" y="4101825"/>
            <a:ext cx="4185762" cy="251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47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13935"/>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HAMMER: Overview</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60A92F1-9540-44DB-A3DE-C3E0AF1767EC}"/>
                  </a:ext>
                </a:extLst>
              </p:cNvPr>
              <p:cNvSpPr txBox="1"/>
              <p:nvPr/>
            </p:nvSpPr>
            <p:spPr>
              <a:xfrm>
                <a:off x="7184232" y="2079882"/>
                <a:ext cx="42337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𝐿𝑖𝑘𝑒𝑙𝑖h𝑜𝑜𝑑</m:t>
                      </m:r>
                      <m:r>
                        <a:rPr lang="en-US" b="0" i="1" smtClean="0">
                          <a:latin typeface="Cambria Math" panose="02040503050406030204" pitchFamily="18" charset="0"/>
                        </a:rPr>
                        <m:t> </m:t>
                      </m:r>
                      <m:r>
                        <a:rPr lang="en-US" b="0" i="1" smtClean="0">
                          <a:latin typeface="Cambria Math" panose="02040503050406030204" pitchFamily="18" charset="0"/>
                        </a:rPr>
                        <m:t>𝐸𝑠𝑡𝑖𝑚𝑎𝑡𝑒</m:t>
                      </m:r>
                      <m:r>
                        <a:rPr lang="en-US" b="0" i="1" smtClean="0">
                          <a:latin typeface="Cambria Math" panose="02040503050406030204" pitchFamily="18" charset="0"/>
                        </a:rPr>
                        <m:t>: </m:t>
                      </m:r>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a:p>
            </p:txBody>
          </p:sp>
        </mc:Choice>
        <mc:Fallback xmlns="">
          <p:sp>
            <p:nvSpPr>
              <p:cNvPr id="2" name="TextBox 1">
                <a:extLst>
                  <a:ext uri="{FF2B5EF4-FFF2-40B4-BE49-F238E27FC236}">
                    <a16:creationId xmlns:a16="http://schemas.microsoft.com/office/drawing/2014/main" id="{160A92F1-9540-44DB-A3DE-C3E0AF1767EC}"/>
                  </a:ext>
                </a:extLst>
              </p:cNvPr>
              <p:cNvSpPr txBox="1">
                <a:spLocks noRot="1" noChangeAspect="1" noMove="1" noResize="1" noEditPoints="1" noAdjustHandles="1" noChangeArrowheads="1" noChangeShapeType="1" noTextEdit="1"/>
              </p:cNvSpPr>
              <p:nvPr/>
            </p:nvSpPr>
            <p:spPr>
              <a:xfrm>
                <a:off x="7184232" y="2079882"/>
                <a:ext cx="4233723" cy="276999"/>
              </a:xfrm>
              <a:prstGeom prst="rect">
                <a:avLst/>
              </a:prstGeom>
              <a:blipFill>
                <a:blip r:embed="rId6"/>
                <a:stretch>
                  <a:fillRect l="-432" t="-2174" r="-1009" b="-32609"/>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F9B99687-CDBA-4829-9AE1-E15D049794A6}"/>
              </a:ext>
            </a:extLst>
          </p:cNvPr>
          <p:cNvGrpSpPr/>
          <p:nvPr/>
        </p:nvGrpSpPr>
        <p:grpSpPr>
          <a:xfrm>
            <a:off x="1277054" y="1533499"/>
            <a:ext cx="2367238" cy="1589492"/>
            <a:chOff x="8549137" y="3198177"/>
            <a:chExt cx="2843621" cy="2491340"/>
          </a:xfrm>
        </p:grpSpPr>
        <p:sp>
          <p:nvSpPr>
            <p:cNvPr id="78" name="Rectangle 77">
              <a:extLst>
                <a:ext uri="{FF2B5EF4-FFF2-40B4-BE49-F238E27FC236}">
                  <a16:creationId xmlns:a16="http://schemas.microsoft.com/office/drawing/2014/main" id="{E2A0718F-8E7B-4D7D-897F-20180331DD49}"/>
                </a:ext>
              </a:extLst>
            </p:cNvPr>
            <p:cNvSpPr/>
            <p:nvPr/>
          </p:nvSpPr>
          <p:spPr>
            <a:xfrm>
              <a:off x="9186942" y="3744765"/>
              <a:ext cx="107538" cy="15458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861DF28-23B7-47F9-821D-9A9A37448A1C}"/>
                </a:ext>
              </a:extLst>
            </p:cNvPr>
            <p:cNvSpPr/>
            <p:nvPr/>
          </p:nvSpPr>
          <p:spPr>
            <a:xfrm>
              <a:off x="9415412" y="3472381"/>
              <a:ext cx="107537" cy="18182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F32326F-ADB5-4AD9-8D39-2B6CAF49D8A8}"/>
                </a:ext>
              </a:extLst>
            </p:cNvPr>
            <p:cNvSpPr/>
            <p:nvPr/>
          </p:nvSpPr>
          <p:spPr>
            <a:xfrm>
              <a:off x="9643881" y="3282055"/>
              <a:ext cx="114719" cy="20085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0C216C8-3DFA-456A-88AF-7233254A8363}"/>
                </a:ext>
              </a:extLst>
            </p:cNvPr>
            <p:cNvSpPr/>
            <p:nvPr/>
          </p:nvSpPr>
          <p:spPr>
            <a:xfrm>
              <a:off x="9872352" y="3744764"/>
              <a:ext cx="107538" cy="1545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89BE3F6-1420-4F75-B46F-7645BE4B5292}"/>
                </a:ext>
              </a:extLst>
            </p:cNvPr>
            <p:cNvSpPr/>
            <p:nvPr/>
          </p:nvSpPr>
          <p:spPr>
            <a:xfrm>
              <a:off x="10100822" y="4348414"/>
              <a:ext cx="106162" cy="9439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9335197-0A4E-4848-9E1B-C112B6F80234}"/>
                </a:ext>
              </a:extLst>
            </p:cNvPr>
            <p:cNvSpPr/>
            <p:nvPr/>
          </p:nvSpPr>
          <p:spPr>
            <a:xfrm>
              <a:off x="10329292" y="4555013"/>
              <a:ext cx="106162" cy="7355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9001153-E8E4-459E-9997-9E27ABAFDD6C}"/>
                </a:ext>
              </a:extLst>
            </p:cNvPr>
            <p:cNvSpPr/>
            <p:nvPr/>
          </p:nvSpPr>
          <p:spPr>
            <a:xfrm>
              <a:off x="10557762" y="4740672"/>
              <a:ext cx="86229" cy="5481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a:extLst>
                <a:ext uri="{FF2B5EF4-FFF2-40B4-BE49-F238E27FC236}">
                  <a16:creationId xmlns:a16="http://schemas.microsoft.com/office/drawing/2014/main" id="{FF8A2BB7-499A-45C1-AEB5-1451547E27A9}"/>
                </a:ext>
              </a:extLst>
            </p:cNvPr>
            <p:cNvCxnSpPr>
              <a:cxnSpLocks/>
            </p:cNvCxnSpPr>
            <p:nvPr/>
          </p:nvCxnSpPr>
          <p:spPr>
            <a:xfrm flipV="1">
              <a:off x="8987859" y="3198177"/>
              <a:ext cx="0" cy="20905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A0243B7A-5D7E-4B62-8119-A1080D335886}"/>
                </a:ext>
              </a:extLst>
            </p:cNvPr>
            <p:cNvCxnSpPr>
              <a:cxnSpLocks/>
            </p:cNvCxnSpPr>
            <p:nvPr/>
          </p:nvCxnSpPr>
          <p:spPr>
            <a:xfrm>
              <a:off x="8987859" y="5288776"/>
              <a:ext cx="24048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7" name="TextBox 96">
              <a:extLst>
                <a:ext uri="{FF2B5EF4-FFF2-40B4-BE49-F238E27FC236}">
                  <a16:creationId xmlns:a16="http://schemas.microsoft.com/office/drawing/2014/main" id="{FD2E0D9E-66C9-40A1-9A04-7BDAB3651E8B}"/>
                </a:ext>
              </a:extLst>
            </p:cNvPr>
            <p:cNvSpPr txBox="1"/>
            <p:nvPr/>
          </p:nvSpPr>
          <p:spPr>
            <a:xfrm rot="16200000">
              <a:off x="8135979" y="4220164"/>
              <a:ext cx="1195648" cy="369332"/>
            </a:xfrm>
            <a:prstGeom prst="rect">
              <a:avLst/>
            </a:prstGeom>
            <a:noFill/>
          </p:spPr>
          <p:txBody>
            <a:bodyPr wrap="none" rtlCol="0">
              <a:spAutoFit/>
            </a:bodyPr>
            <a:lstStyle/>
            <a:p>
              <a:r>
                <a:rPr lang="en-US"/>
                <a:t>Probability</a:t>
              </a:r>
            </a:p>
          </p:txBody>
        </p:sp>
        <p:sp>
          <p:nvSpPr>
            <p:cNvPr id="98" name="TextBox 97">
              <a:extLst>
                <a:ext uri="{FF2B5EF4-FFF2-40B4-BE49-F238E27FC236}">
                  <a16:creationId xmlns:a16="http://schemas.microsoft.com/office/drawing/2014/main" id="{5458B7AC-00BA-4B17-9B17-5BFF8F5286E5}"/>
                </a:ext>
              </a:extLst>
            </p:cNvPr>
            <p:cNvSpPr txBox="1"/>
            <p:nvPr/>
          </p:nvSpPr>
          <p:spPr>
            <a:xfrm>
              <a:off x="9186913" y="5320185"/>
              <a:ext cx="1545616" cy="369332"/>
            </a:xfrm>
            <a:prstGeom prst="rect">
              <a:avLst/>
            </a:prstGeom>
            <a:noFill/>
          </p:spPr>
          <p:txBody>
            <a:bodyPr wrap="none" rtlCol="0">
              <a:spAutoFit/>
            </a:bodyPr>
            <a:lstStyle/>
            <a:p>
              <a:r>
                <a:rPr lang="en-US"/>
                <a:t>Output Strings</a:t>
              </a:r>
            </a:p>
          </p:txBody>
        </p:sp>
      </p:grpSp>
      <p:grpSp>
        <p:nvGrpSpPr>
          <p:cNvPr id="99" name="Group 98">
            <a:extLst>
              <a:ext uri="{FF2B5EF4-FFF2-40B4-BE49-F238E27FC236}">
                <a16:creationId xmlns:a16="http://schemas.microsoft.com/office/drawing/2014/main" id="{B92F153E-D7C5-4950-8E83-629ADE4C6A5F}"/>
              </a:ext>
            </a:extLst>
          </p:cNvPr>
          <p:cNvGrpSpPr/>
          <p:nvPr/>
        </p:nvGrpSpPr>
        <p:grpSpPr>
          <a:xfrm>
            <a:off x="654616" y="3991973"/>
            <a:ext cx="3751594" cy="1912493"/>
            <a:chOff x="7122590" y="2268402"/>
            <a:chExt cx="3726651" cy="2850359"/>
          </a:xfrm>
        </p:grpSpPr>
        <p:cxnSp>
          <p:nvCxnSpPr>
            <p:cNvPr id="100" name="Straight Connector 99">
              <a:extLst>
                <a:ext uri="{FF2B5EF4-FFF2-40B4-BE49-F238E27FC236}">
                  <a16:creationId xmlns:a16="http://schemas.microsoft.com/office/drawing/2014/main" id="{9B7AED77-A7B5-4B83-A96D-252F85926DBB}"/>
                </a:ext>
              </a:extLst>
            </p:cNvPr>
            <p:cNvCxnSpPr>
              <a:stCxn id="105" idx="3"/>
              <a:endCxn id="106" idx="1"/>
            </p:cNvCxnSpPr>
            <p:nvPr/>
          </p:nvCxnSpPr>
          <p:spPr>
            <a:xfrm flipV="1">
              <a:off x="8834823" y="3538499"/>
              <a:ext cx="329539" cy="25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CA38C4C8-BE40-4CD1-A27F-3C6E140B9793}"/>
                </a:ext>
              </a:extLst>
            </p:cNvPr>
            <p:cNvGrpSpPr/>
            <p:nvPr/>
          </p:nvGrpSpPr>
          <p:grpSpPr>
            <a:xfrm>
              <a:off x="7122590" y="2268402"/>
              <a:ext cx="3726651" cy="2850359"/>
              <a:chOff x="7122590" y="2268402"/>
              <a:chExt cx="3726651" cy="2850359"/>
            </a:xfrm>
          </p:grpSpPr>
          <p:cxnSp>
            <p:nvCxnSpPr>
              <p:cNvPr id="102" name="Straight Connector 101">
                <a:extLst>
                  <a:ext uri="{FF2B5EF4-FFF2-40B4-BE49-F238E27FC236}">
                    <a16:creationId xmlns:a16="http://schemas.microsoft.com/office/drawing/2014/main" id="{E1D96503-E2CF-4A99-9A8C-519430A06430}"/>
                  </a:ext>
                </a:extLst>
              </p:cNvPr>
              <p:cNvCxnSpPr>
                <a:cxnSpLocks/>
                <a:stCxn id="107" idx="0"/>
                <a:endCxn id="105" idx="2"/>
              </p:cNvCxnSpPr>
              <p:nvPr/>
            </p:nvCxnSpPr>
            <p:spPr>
              <a:xfrm flipH="1" flipV="1">
                <a:off x="8465029" y="3712119"/>
                <a:ext cx="720070" cy="329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AC7C5EB-A7D2-402F-82EE-0D90727EBFEF}"/>
                  </a:ext>
                </a:extLst>
              </p:cNvPr>
              <p:cNvCxnSpPr>
                <a:cxnSpLocks/>
                <a:stCxn id="105" idx="2"/>
                <a:endCxn id="109" idx="3"/>
              </p:cNvCxnSpPr>
              <p:nvPr/>
            </p:nvCxnSpPr>
            <p:spPr>
              <a:xfrm flipH="1">
                <a:off x="7913445" y="3712119"/>
                <a:ext cx="551584" cy="225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BDCB21F1-396E-4DD1-9440-0532AD3E5FFB}"/>
                  </a:ext>
                </a:extLst>
              </p:cNvPr>
              <p:cNvGrpSpPr/>
              <p:nvPr/>
            </p:nvGrpSpPr>
            <p:grpSpPr>
              <a:xfrm>
                <a:off x="7122590" y="2268402"/>
                <a:ext cx="3726651" cy="2850359"/>
                <a:chOff x="7122590" y="2268402"/>
                <a:chExt cx="3726651" cy="2850359"/>
              </a:xfrm>
            </p:grpSpPr>
            <p:sp>
              <p:nvSpPr>
                <p:cNvPr id="105" name="Rectangle: Rounded Corners 104">
                  <a:extLst>
                    <a:ext uri="{FF2B5EF4-FFF2-40B4-BE49-F238E27FC236}">
                      <a16:creationId xmlns:a16="http://schemas.microsoft.com/office/drawing/2014/main" id="{19BE8DDC-5A96-4F2D-96A3-6B9698F5DD8E}"/>
                    </a:ext>
                  </a:extLst>
                </p:cNvPr>
                <p:cNvSpPr/>
                <p:nvPr/>
              </p:nvSpPr>
              <p:spPr>
                <a:xfrm>
                  <a:off x="8095234" y="3416282"/>
                  <a:ext cx="739589" cy="2958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1111</a:t>
                  </a:r>
                </a:p>
              </p:txBody>
            </p:sp>
            <p:sp>
              <p:nvSpPr>
                <p:cNvPr id="106" name="Rectangle: Rounded Corners 105">
                  <a:extLst>
                    <a:ext uri="{FF2B5EF4-FFF2-40B4-BE49-F238E27FC236}">
                      <a16:creationId xmlns:a16="http://schemas.microsoft.com/office/drawing/2014/main" id="{2BB85B6D-17C2-4A3B-BDEE-29AB24FFBA0C}"/>
                    </a:ext>
                  </a:extLst>
                </p:cNvPr>
                <p:cNvSpPr/>
                <p:nvPr/>
              </p:nvSpPr>
              <p:spPr>
                <a:xfrm>
                  <a:off x="9164362" y="3390581"/>
                  <a:ext cx="739589" cy="29583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a:t>
                  </a:r>
                </a:p>
              </p:txBody>
            </p:sp>
            <p:sp>
              <p:nvSpPr>
                <p:cNvPr id="107" name="Rectangle: Rounded Corners 106">
                  <a:extLst>
                    <a:ext uri="{FF2B5EF4-FFF2-40B4-BE49-F238E27FC236}">
                      <a16:creationId xmlns:a16="http://schemas.microsoft.com/office/drawing/2014/main" id="{52E63235-76DD-4F30-961F-329B5B06F293}"/>
                    </a:ext>
                  </a:extLst>
                </p:cNvPr>
                <p:cNvSpPr/>
                <p:nvPr/>
              </p:nvSpPr>
              <p:spPr>
                <a:xfrm>
                  <a:off x="8815304" y="4041615"/>
                  <a:ext cx="739589" cy="3053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1011</a:t>
                  </a:r>
                </a:p>
              </p:txBody>
            </p:sp>
            <p:sp>
              <p:nvSpPr>
                <p:cNvPr id="108" name="Rectangle: Rounded Corners 107">
                  <a:extLst>
                    <a:ext uri="{FF2B5EF4-FFF2-40B4-BE49-F238E27FC236}">
                      <a16:creationId xmlns:a16="http://schemas.microsoft.com/office/drawing/2014/main" id="{E0AC012E-FCE1-44D8-81AF-B3FD98FC60C0}"/>
                    </a:ext>
                  </a:extLst>
                </p:cNvPr>
                <p:cNvSpPr/>
                <p:nvPr/>
              </p:nvSpPr>
              <p:spPr>
                <a:xfrm>
                  <a:off x="7122590" y="2876314"/>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1110</a:t>
                  </a:r>
                </a:p>
              </p:txBody>
            </p:sp>
            <p:sp>
              <p:nvSpPr>
                <p:cNvPr id="109" name="Rectangle: Rounded Corners 108">
                  <a:extLst>
                    <a:ext uri="{FF2B5EF4-FFF2-40B4-BE49-F238E27FC236}">
                      <a16:creationId xmlns:a16="http://schemas.microsoft.com/office/drawing/2014/main" id="{9B0FB4E5-6ED2-4EF8-92BC-C453011797CE}"/>
                    </a:ext>
                  </a:extLst>
                </p:cNvPr>
                <p:cNvSpPr/>
                <p:nvPr/>
              </p:nvSpPr>
              <p:spPr>
                <a:xfrm>
                  <a:off x="7173856" y="3789647"/>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1101</a:t>
                  </a:r>
                </a:p>
              </p:txBody>
            </p:sp>
            <p:sp>
              <p:nvSpPr>
                <p:cNvPr id="110" name="Rectangle: Rounded Corners 109">
                  <a:extLst>
                    <a:ext uri="{FF2B5EF4-FFF2-40B4-BE49-F238E27FC236}">
                      <a16:creationId xmlns:a16="http://schemas.microsoft.com/office/drawing/2014/main" id="{A4F56D07-6314-460E-92FD-85DFAE8BAE02}"/>
                    </a:ext>
                  </a:extLst>
                </p:cNvPr>
                <p:cNvSpPr/>
                <p:nvPr/>
              </p:nvSpPr>
              <p:spPr>
                <a:xfrm>
                  <a:off x="10109652" y="4085910"/>
                  <a:ext cx="739589" cy="29583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0011</a:t>
                  </a:r>
                </a:p>
              </p:txBody>
            </p:sp>
            <p:sp>
              <p:nvSpPr>
                <p:cNvPr id="111" name="Rectangle: Rounded Corners 110">
                  <a:extLst>
                    <a:ext uri="{FF2B5EF4-FFF2-40B4-BE49-F238E27FC236}">
                      <a16:creationId xmlns:a16="http://schemas.microsoft.com/office/drawing/2014/main" id="{5C699F89-B01F-46A5-8835-94384539ABA5}"/>
                    </a:ext>
                  </a:extLst>
                </p:cNvPr>
                <p:cNvSpPr/>
                <p:nvPr/>
              </p:nvSpPr>
              <p:spPr>
                <a:xfrm>
                  <a:off x="7752528" y="2268402"/>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1010</a:t>
                  </a:r>
                </a:p>
              </p:txBody>
            </p:sp>
            <p:sp>
              <p:nvSpPr>
                <p:cNvPr id="112" name="Rectangle: Rounded Corners 111">
                  <a:extLst>
                    <a:ext uri="{FF2B5EF4-FFF2-40B4-BE49-F238E27FC236}">
                      <a16:creationId xmlns:a16="http://schemas.microsoft.com/office/drawing/2014/main" id="{CD46F066-6802-4681-81A7-66DBA2045CA8}"/>
                    </a:ext>
                  </a:extLst>
                </p:cNvPr>
                <p:cNvSpPr/>
                <p:nvPr/>
              </p:nvSpPr>
              <p:spPr>
                <a:xfrm>
                  <a:off x="9060243" y="4822925"/>
                  <a:ext cx="739589" cy="29583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1001</a:t>
                  </a:r>
                </a:p>
              </p:txBody>
            </p:sp>
            <p:grpSp>
              <p:nvGrpSpPr>
                <p:cNvPr id="113" name="Group 112">
                  <a:extLst>
                    <a:ext uri="{FF2B5EF4-FFF2-40B4-BE49-F238E27FC236}">
                      <a16:creationId xmlns:a16="http://schemas.microsoft.com/office/drawing/2014/main" id="{07435021-E49F-485C-9312-E6FFD12E9B32}"/>
                    </a:ext>
                  </a:extLst>
                </p:cNvPr>
                <p:cNvGrpSpPr/>
                <p:nvPr/>
              </p:nvGrpSpPr>
              <p:grpSpPr>
                <a:xfrm>
                  <a:off x="7543651" y="2564238"/>
                  <a:ext cx="2935796" cy="2406605"/>
                  <a:chOff x="7543651" y="2564238"/>
                  <a:chExt cx="2935796" cy="2406605"/>
                </a:xfrm>
              </p:grpSpPr>
              <p:cxnSp>
                <p:nvCxnSpPr>
                  <p:cNvPr id="114" name="Straight Connector 113">
                    <a:extLst>
                      <a:ext uri="{FF2B5EF4-FFF2-40B4-BE49-F238E27FC236}">
                        <a16:creationId xmlns:a16="http://schemas.microsoft.com/office/drawing/2014/main" id="{6DE4F520-ADF8-47DF-8E74-54EA5750411C}"/>
                      </a:ext>
                    </a:extLst>
                  </p:cNvPr>
                  <p:cNvCxnSpPr>
                    <a:cxnSpLocks/>
                    <a:stCxn id="110" idx="1"/>
                  </p:cNvCxnSpPr>
                  <p:nvPr/>
                </p:nvCxnSpPr>
                <p:spPr>
                  <a:xfrm flipH="1">
                    <a:off x="9545209" y="4233828"/>
                    <a:ext cx="564443" cy="42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79A2157-B1DB-4775-AE95-C3C0F74378BC}"/>
                      </a:ext>
                    </a:extLst>
                  </p:cNvPr>
                  <p:cNvCxnSpPr>
                    <a:cxnSpLocks/>
                    <a:stCxn id="105" idx="0"/>
                    <a:endCxn id="108" idx="3"/>
                  </p:cNvCxnSpPr>
                  <p:nvPr/>
                </p:nvCxnSpPr>
                <p:spPr>
                  <a:xfrm flipH="1" flipV="1">
                    <a:off x="7862179" y="3024232"/>
                    <a:ext cx="602850" cy="392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1631FD4-B708-4648-8111-99F45FDE1476}"/>
                      </a:ext>
                    </a:extLst>
                  </p:cNvPr>
                  <p:cNvCxnSpPr>
                    <a:cxnSpLocks/>
                    <a:stCxn id="108" idx="3"/>
                    <a:endCxn id="111" idx="2"/>
                  </p:cNvCxnSpPr>
                  <p:nvPr/>
                </p:nvCxnSpPr>
                <p:spPr>
                  <a:xfrm flipV="1">
                    <a:off x="7862179" y="2564238"/>
                    <a:ext cx="260144" cy="459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8CB9CEF-FFD9-42F5-8052-6ABD1E63AA24}"/>
                      </a:ext>
                    </a:extLst>
                  </p:cNvPr>
                  <p:cNvCxnSpPr>
                    <a:cxnSpLocks/>
                  </p:cNvCxnSpPr>
                  <p:nvPr/>
                </p:nvCxnSpPr>
                <p:spPr>
                  <a:xfrm flipH="1" flipV="1">
                    <a:off x="9161305" y="4346978"/>
                    <a:ext cx="209954" cy="475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D94E5A1-B696-45DA-939F-0568DA7046FA}"/>
                      </a:ext>
                    </a:extLst>
                  </p:cNvPr>
                  <p:cNvCxnSpPr>
                    <a:cxnSpLocks/>
                    <a:stCxn id="110" idx="0"/>
                  </p:cNvCxnSpPr>
                  <p:nvPr/>
                </p:nvCxnSpPr>
                <p:spPr>
                  <a:xfrm flipH="1" flipV="1">
                    <a:off x="9873422" y="3647031"/>
                    <a:ext cx="606025" cy="438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8F7FC-F2A1-44EC-9E60-A0034AA45290}"/>
                      </a:ext>
                    </a:extLst>
                  </p:cNvPr>
                  <p:cNvCxnSpPr>
                    <a:cxnSpLocks/>
                    <a:stCxn id="109" idx="2"/>
                    <a:endCxn id="112" idx="1"/>
                  </p:cNvCxnSpPr>
                  <p:nvPr/>
                </p:nvCxnSpPr>
                <p:spPr>
                  <a:xfrm>
                    <a:off x="7543651" y="4085483"/>
                    <a:ext cx="1516592" cy="88536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pSp>
      </p:grpSp>
      <p:cxnSp>
        <p:nvCxnSpPr>
          <p:cNvPr id="120" name="Connector: Elbow 119">
            <a:extLst>
              <a:ext uri="{FF2B5EF4-FFF2-40B4-BE49-F238E27FC236}">
                <a16:creationId xmlns:a16="http://schemas.microsoft.com/office/drawing/2014/main" id="{1E88C12E-688A-47E7-9D81-641DD0F99C3C}"/>
              </a:ext>
            </a:extLst>
          </p:cNvPr>
          <p:cNvCxnSpPr>
            <a:cxnSpLocks/>
          </p:cNvCxnSpPr>
          <p:nvPr/>
        </p:nvCxnSpPr>
        <p:spPr>
          <a:xfrm>
            <a:off x="4884165" y="2688122"/>
            <a:ext cx="2282783" cy="628584"/>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B6DA29CC-AD5C-4278-8AA6-D438A4851CF6}"/>
              </a:ext>
            </a:extLst>
          </p:cNvPr>
          <p:cNvCxnSpPr>
            <a:cxnSpLocks/>
          </p:cNvCxnSpPr>
          <p:nvPr/>
        </p:nvCxnSpPr>
        <p:spPr>
          <a:xfrm flipV="1">
            <a:off x="4798570" y="3738863"/>
            <a:ext cx="2391770" cy="432944"/>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6AD32EAB-6B0F-4161-B8F0-D30F082EBD1C}"/>
              </a:ext>
            </a:extLst>
          </p:cNvPr>
          <p:cNvGrpSpPr/>
          <p:nvPr/>
        </p:nvGrpSpPr>
        <p:grpSpPr>
          <a:xfrm>
            <a:off x="9770560" y="2754741"/>
            <a:ext cx="2398173" cy="1589492"/>
            <a:chOff x="8511977" y="3198177"/>
            <a:chExt cx="2880781" cy="2491340"/>
          </a:xfrm>
        </p:grpSpPr>
        <p:sp>
          <p:nvSpPr>
            <p:cNvPr id="129" name="Rectangle 128">
              <a:extLst>
                <a:ext uri="{FF2B5EF4-FFF2-40B4-BE49-F238E27FC236}">
                  <a16:creationId xmlns:a16="http://schemas.microsoft.com/office/drawing/2014/main" id="{1DCD3825-8A1C-4D62-A8B7-9D597C16E424}"/>
                </a:ext>
              </a:extLst>
            </p:cNvPr>
            <p:cNvSpPr/>
            <p:nvPr/>
          </p:nvSpPr>
          <p:spPr>
            <a:xfrm>
              <a:off x="9186943" y="3439016"/>
              <a:ext cx="114716" cy="18515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DF96129-1919-41C3-B684-092656DEE3F0}"/>
                </a:ext>
              </a:extLst>
            </p:cNvPr>
            <p:cNvSpPr/>
            <p:nvPr/>
          </p:nvSpPr>
          <p:spPr>
            <a:xfrm>
              <a:off x="9415412" y="3970253"/>
              <a:ext cx="114716" cy="1320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F6740C45-C01F-4B9E-853A-8B1CA14EFE13}"/>
                </a:ext>
              </a:extLst>
            </p:cNvPr>
            <p:cNvSpPr/>
            <p:nvPr/>
          </p:nvSpPr>
          <p:spPr>
            <a:xfrm>
              <a:off x="9643881" y="3970255"/>
              <a:ext cx="106162" cy="1320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D497FE74-6187-4D4D-8D7B-7CAABF96F011}"/>
                </a:ext>
              </a:extLst>
            </p:cNvPr>
            <p:cNvSpPr/>
            <p:nvPr/>
          </p:nvSpPr>
          <p:spPr>
            <a:xfrm>
              <a:off x="9872352" y="3744764"/>
              <a:ext cx="107538" cy="1545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EC5EA1B-FA6B-4F99-A7D3-955FE7E74937}"/>
                </a:ext>
              </a:extLst>
            </p:cNvPr>
            <p:cNvSpPr/>
            <p:nvPr/>
          </p:nvSpPr>
          <p:spPr>
            <a:xfrm>
              <a:off x="10100822" y="4348414"/>
              <a:ext cx="106162" cy="9439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3EFFDE5-5030-43FD-B56F-D984006B87DF}"/>
                </a:ext>
              </a:extLst>
            </p:cNvPr>
            <p:cNvSpPr/>
            <p:nvPr/>
          </p:nvSpPr>
          <p:spPr>
            <a:xfrm>
              <a:off x="10329292" y="4555013"/>
              <a:ext cx="106162" cy="7355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D03FEA9-FE84-4611-A2A4-EFF401DC0D61}"/>
                </a:ext>
              </a:extLst>
            </p:cNvPr>
            <p:cNvSpPr/>
            <p:nvPr/>
          </p:nvSpPr>
          <p:spPr>
            <a:xfrm>
              <a:off x="10557762" y="4740672"/>
              <a:ext cx="86229" cy="5481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2960D3D2-786D-422F-8711-AD0F84AADBB8}"/>
                </a:ext>
              </a:extLst>
            </p:cNvPr>
            <p:cNvCxnSpPr>
              <a:cxnSpLocks/>
            </p:cNvCxnSpPr>
            <p:nvPr/>
          </p:nvCxnSpPr>
          <p:spPr>
            <a:xfrm flipV="1">
              <a:off x="8987859" y="3198177"/>
              <a:ext cx="0" cy="20905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A738923B-8D92-4893-9673-253E704BFF93}"/>
                </a:ext>
              </a:extLst>
            </p:cNvPr>
            <p:cNvCxnSpPr>
              <a:cxnSpLocks/>
            </p:cNvCxnSpPr>
            <p:nvPr/>
          </p:nvCxnSpPr>
          <p:spPr>
            <a:xfrm>
              <a:off x="8987859" y="5288776"/>
              <a:ext cx="24048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8" name="TextBox 137">
              <a:extLst>
                <a:ext uri="{FF2B5EF4-FFF2-40B4-BE49-F238E27FC236}">
                  <a16:creationId xmlns:a16="http://schemas.microsoft.com/office/drawing/2014/main" id="{7819CD30-B907-4141-A146-A6313440AA20}"/>
                </a:ext>
              </a:extLst>
            </p:cNvPr>
            <p:cNvSpPr txBox="1"/>
            <p:nvPr/>
          </p:nvSpPr>
          <p:spPr>
            <a:xfrm rot="16200000">
              <a:off x="7839901" y="4183002"/>
              <a:ext cx="1787807" cy="443656"/>
            </a:xfrm>
            <a:prstGeom prst="rect">
              <a:avLst/>
            </a:prstGeom>
            <a:noFill/>
          </p:spPr>
          <p:txBody>
            <a:bodyPr wrap="none" rtlCol="0">
              <a:spAutoFit/>
            </a:bodyPr>
            <a:lstStyle/>
            <a:p>
              <a:r>
                <a:rPr lang="en-US"/>
                <a:t>Likelihood</a:t>
              </a:r>
            </a:p>
          </p:txBody>
        </p:sp>
        <p:sp>
          <p:nvSpPr>
            <p:cNvPr id="139" name="TextBox 138">
              <a:extLst>
                <a:ext uri="{FF2B5EF4-FFF2-40B4-BE49-F238E27FC236}">
                  <a16:creationId xmlns:a16="http://schemas.microsoft.com/office/drawing/2014/main" id="{4FAA784D-459A-4443-8F00-6480BB92B65C}"/>
                </a:ext>
              </a:extLst>
            </p:cNvPr>
            <p:cNvSpPr txBox="1"/>
            <p:nvPr/>
          </p:nvSpPr>
          <p:spPr>
            <a:xfrm>
              <a:off x="9186913" y="5320185"/>
              <a:ext cx="1545616" cy="369332"/>
            </a:xfrm>
            <a:prstGeom prst="rect">
              <a:avLst/>
            </a:prstGeom>
            <a:noFill/>
          </p:spPr>
          <p:txBody>
            <a:bodyPr wrap="none" rtlCol="0">
              <a:spAutoFit/>
            </a:bodyPr>
            <a:lstStyle/>
            <a:p>
              <a:r>
                <a:rPr lang="en-US"/>
                <a:t>Output Strings</a:t>
              </a:r>
            </a:p>
          </p:txBody>
        </p:sp>
      </p:grpSp>
      <p:grpSp>
        <p:nvGrpSpPr>
          <p:cNvPr id="55" name="Group 54">
            <a:extLst>
              <a:ext uri="{FF2B5EF4-FFF2-40B4-BE49-F238E27FC236}">
                <a16:creationId xmlns:a16="http://schemas.microsoft.com/office/drawing/2014/main" id="{E86E2F2F-FE61-4420-A487-20F81A2C84A4}"/>
              </a:ext>
            </a:extLst>
          </p:cNvPr>
          <p:cNvGrpSpPr/>
          <p:nvPr/>
        </p:nvGrpSpPr>
        <p:grpSpPr>
          <a:xfrm>
            <a:off x="7207588" y="3003564"/>
            <a:ext cx="2409572" cy="981867"/>
            <a:chOff x="8581249" y="1960647"/>
            <a:chExt cx="2997143" cy="1241653"/>
          </a:xfrm>
          <a:solidFill>
            <a:schemeClr val="accent1">
              <a:lumMod val="75000"/>
            </a:schemeClr>
          </a:solidFill>
        </p:grpSpPr>
        <p:cxnSp>
          <p:nvCxnSpPr>
            <p:cNvPr id="56" name="Straight Arrow Connector 55">
              <a:extLst>
                <a:ext uri="{FF2B5EF4-FFF2-40B4-BE49-F238E27FC236}">
                  <a16:creationId xmlns:a16="http://schemas.microsoft.com/office/drawing/2014/main" id="{7E2B4DD8-F9CB-4DD1-ABC2-28F52D0C38BF}"/>
                </a:ext>
              </a:extLst>
            </p:cNvPr>
            <p:cNvCxnSpPr>
              <a:cxnSpLocks/>
            </p:cNvCxnSpPr>
            <p:nvPr/>
          </p:nvCxnSpPr>
          <p:spPr>
            <a:xfrm>
              <a:off x="10621935" y="2581473"/>
              <a:ext cx="956457" cy="0"/>
            </a:xfrm>
            <a:prstGeom prst="straightConnector1">
              <a:avLst/>
            </a:prstGeom>
            <a:grp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AC461624-78F1-4D99-981F-DBA7308FED71}"/>
                </a:ext>
              </a:extLst>
            </p:cNvPr>
            <p:cNvSpPr/>
            <p:nvPr/>
          </p:nvSpPr>
          <p:spPr>
            <a:xfrm>
              <a:off x="8581249" y="1960647"/>
              <a:ext cx="2059976" cy="124165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Hammer</a:t>
              </a:r>
            </a:p>
          </p:txBody>
        </p:sp>
      </p:grpSp>
      <p:sp>
        <p:nvSpPr>
          <p:cNvPr id="141" name="Rectangle 140">
            <a:extLst>
              <a:ext uri="{FF2B5EF4-FFF2-40B4-BE49-F238E27FC236}">
                <a16:creationId xmlns:a16="http://schemas.microsoft.com/office/drawing/2014/main" id="{139FFC3D-9BBE-4D59-ABE2-16D8C3A8F724}"/>
              </a:ext>
            </a:extLst>
          </p:cNvPr>
          <p:cNvSpPr/>
          <p:nvPr/>
        </p:nvSpPr>
        <p:spPr>
          <a:xfrm>
            <a:off x="524006" y="1409219"/>
            <a:ext cx="4047140" cy="18534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848CD195-47A4-46EA-8DDD-1F6AE9D8C9C5}"/>
              </a:ext>
            </a:extLst>
          </p:cNvPr>
          <p:cNvSpPr/>
          <p:nvPr/>
        </p:nvSpPr>
        <p:spPr>
          <a:xfrm>
            <a:off x="524005" y="3793170"/>
            <a:ext cx="4047141" cy="2244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0C3664B0-AD31-4CD5-91E3-7346D8059795}"/>
              </a:ext>
            </a:extLst>
          </p:cNvPr>
          <p:cNvSpPr txBox="1"/>
          <p:nvPr/>
        </p:nvSpPr>
        <p:spPr>
          <a:xfrm>
            <a:off x="2716208" y="3791052"/>
            <a:ext cx="1895584" cy="369332"/>
          </a:xfrm>
          <a:prstGeom prst="rect">
            <a:avLst/>
          </a:prstGeom>
          <a:noFill/>
        </p:spPr>
        <p:txBody>
          <a:bodyPr wrap="none" rtlCol="0">
            <a:spAutoFit/>
          </a:bodyPr>
          <a:lstStyle/>
          <a:p>
            <a:r>
              <a:rPr lang="en-US"/>
              <a:t>Structure in Errors</a:t>
            </a:r>
          </a:p>
        </p:txBody>
      </p:sp>
      <p:sp>
        <p:nvSpPr>
          <p:cNvPr id="144" name="TextBox 143">
            <a:extLst>
              <a:ext uri="{FF2B5EF4-FFF2-40B4-BE49-F238E27FC236}">
                <a16:creationId xmlns:a16="http://schemas.microsoft.com/office/drawing/2014/main" id="{BF64629B-7980-4CA9-AB9A-B592BE2D9EA8}"/>
              </a:ext>
            </a:extLst>
          </p:cNvPr>
          <p:cNvSpPr txBox="1"/>
          <p:nvPr/>
        </p:nvSpPr>
        <p:spPr>
          <a:xfrm>
            <a:off x="2551261" y="1424570"/>
            <a:ext cx="2067233" cy="369332"/>
          </a:xfrm>
          <a:prstGeom prst="rect">
            <a:avLst/>
          </a:prstGeom>
          <a:noFill/>
        </p:spPr>
        <p:txBody>
          <a:bodyPr wrap="none" rtlCol="0">
            <a:spAutoFit/>
          </a:bodyPr>
          <a:lstStyle/>
          <a:p>
            <a:r>
              <a:rPr lang="en-US"/>
              <a:t>Output distribution</a:t>
            </a:r>
          </a:p>
        </p:txBody>
      </p:sp>
      <p:grpSp>
        <p:nvGrpSpPr>
          <p:cNvPr id="64" name="Group 63">
            <a:extLst>
              <a:ext uri="{FF2B5EF4-FFF2-40B4-BE49-F238E27FC236}">
                <a16:creationId xmlns:a16="http://schemas.microsoft.com/office/drawing/2014/main" id="{5911ED77-FA70-40DB-8387-188C9683D0F7}"/>
              </a:ext>
            </a:extLst>
          </p:cNvPr>
          <p:cNvGrpSpPr/>
          <p:nvPr/>
        </p:nvGrpSpPr>
        <p:grpSpPr>
          <a:xfrm>
            <a:off x="-883" y="6241262"/>
            <a:ext cx="12192000" cy="606308"/>
            <a:chOff x="0" y="5241242"/>
            <a:chExt cx="10160000" cy="505256"/>
          </a:xfrm>
          <a:solidFill>
            <a:srgbClr val="333F50"/>
          </a:solidFill>
        </p:grpSpPr>
        <p:sp>
          <p:nvSpPr>
            <p:cNvPr id="65" name="Rectangle 64">
              <a:extLst>
                <a:ext uri="{FF2B5EF4-FFF2-40B4-BE49-F238E27FC236}">
                  <a16:creationId xmlns:a16="http://schemas.microsoft.com/office/drawing/2014/main" id="{D023DE28-5911-4E03-99F0-313EBD4CB7EF}"/>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66" name="TextBox 65">
              <a:extLst>
                <a:ext uri="{FF2B5EF4-FFF2-40B4-BE49-F238E27FC236}">
                  <a16:creationId xmlns:a16="http://schemas.microsoft.com/office/drawing/2014/main" id="{39ADD8D6-92C9-4814-8C3D-8C5B4ED2430B}"/>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880" b="0" i="0" u="none" strike="noStrike" kern="0" cap="none" spc="0" normalizeH="0" baseline="0" noProof="0" dirty="0">
                  <a:ln>
                    <a:noFill/>
                  </a:ln>
                  <a:solidFill>
                    <a:prstClr val="white"/>
                  </a:solidFill>
                  <a:effectLst/>
                  <a:uLnTx/>
                  <a:uFillTx/>
                  <a:latin typeface="Calibri"/>
                  <a:ea typeface="+mn-ea"/>
                  <a:cs typeface="+mn-cs"/>
                </a:rPr>
                <a:t>HAMMER is a postprocessing technique that evaluates likelihood of bitstring  </a:t>
              </a:r>
            </a:p>
          </p:txBody>
        </p:sp>
      </p:grpSp>
      <p:grpSp>
        <p:nvGrpSpPr>
          <p:cNvPr id="19" name="Group 18">
            <a:extLst>
              <a:ext uri="{FF2B5EF4-FFF2-40B4-BE49-F238E27FC236}">
                <a16:creationId xmlns:a16="http://schemas.microsoft.com/office/drawing/2014/main" id="{3F00A2B1-F8E8-6A4E-B403-DF5262CDB75A}"/>
              </a:ext>
            </a:extLst>
          </p:cNvPr>
          <p:cNvGrpSpPr/>
          <p:nvPr/>
        </p:nvGrpSpPr>
        <p:grpSpPr>
          <a:xfrm>
            <a:off x="5628041" y="3985431"/>
            <a:ext cx="4977095" cy="2136570"/>
            <a:chOff x="5628041" y="3985431"/>
            <a:chExt cx="4977095" cy="2136570"/>
          </a:xfrm>
        </p:grpSpPr>
        <p:sp>
          <p:nvSpPr>
            <p:cNvPr id="87" name="Rectangle 86">
              <a:extLst>
                <a:ext uri="{FF2B5EF4-FFF2-40B4-BE49-F238E27FC236}">
                  <a16:creationId xmlns:a16="http://schemas.microsoft.com/office/drawing/2014/main" id="{C3795F31-2805-5D48-B767-59C21C8FC5AE}"/>
                </a:ext>
              </a:extLst>
            </p:cNvPr>
            <p:cNvSpPr/>
            <p:nvPr/>
          </p:nvSpPr>
          <p:spPr>
            <a:xfrm>
              <a:off x="5729860" y="4636159"/>
              <a:ext cx="999666" cy="1333816"/>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HS</a:t>
              </a:r>
            </a:p>
            <a:p>
              <a:pPr algn="ctr"/>
              <a:r>
                <a:rPr lang="en-US" sz="2800" dirty="0"/>
                <a:t>Filter</a:t>
              </a:r>
            </a:p>
          </p:txBody>
        </p:sp>
        <p:sp>
          <p:nvSpPr>
            <p:cNvPr id="88" name="Rectangle 87">
              <a:extLst>
                <a:ext uri="{FF2B5EF4-FFF2-40B4-BE49-F238E27FC236}">
                  <a16:creationId xmlns:a16="http://schemas.microsoft.com/office/drawing/2014/main" id="{C90C6ACE-2F70-DD44-AD2F-A850188336CA}"/>
                </a:ext>
              </a:extLst>
            </p:cNvPr>
            <p:cNvSpPr/>
            <p:nvPr/>
          </p:nvSpPr>
          <p:spPr>
            <a:xfrm>
              <a:off x="9180290" y="4636160"/>
              <a:ext cx="1326288" cy="1333815"/>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Weight</a:t>
              </a:r>
            </a:p>
          </p:txBody>
        </p:sp>
        <p:cxnSp>
          <p:nvCxnSpPr>
            <p:cNvPr id="89" name="Straight Arrow Connector 88">
              <a:extLst>
                <a:ext uri="{FF2B5EF4-FFF2-40B4-BE49-F238E27FC236}">
                  <a16:creationId xmlns:a16="http://schemas.microsoft.com/office/drawing/2014/main" id="{51D3EC5B-69F8-A040-801A-1755DD184CB5}"/>
                </a:ext>
              </a:extLst>
            </p:cNvPr>
            <p:cNvCxnSpPr>
              <a:cxnSpLocks/>
              <a:stCxn id="87" idx="3"/>
              <a:endCxn id="92" idx="1"/>
            </p:cNvCxnSpPr>
            <p:nvPr/>
          </p:nvCxnSpPr>
          <p:spPr>
            <a:xfrm>
              <a:off x="6729526" y="5303067"/>
              <a:ext cx="277416" cy="1"/>
            </a:xfrm>
            <a:prstGeom prst="straightConnector1">
              <a:avLst/>
            </a:prstGeom>
            <a:solidFill>
              <a:schemeClr val="accent1">
                <a:lumMod val="75000"/>
              </a:schemeClr>
            </a:solid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90795918-4750-384E-BE99-78319AED8DA9}"/>
                </a:ext>
              </a:extLst>
            </p:cNvPr>
            <p:cNvCxnSpPr>
              <a:cxnSpLocks/>
              <a:stCxn id="92" idx="3"/>
            </p:cNvCxnSpPr>
            <p:nvPr/>
          </p:nvCxnSpPr>
          <p:spPr>
            <a:xfrm>
              <a:off x="8882443" y="5303068"/>
              <a:ext cx="324358" cy="0"/>
            </a:xfrm>
            <a:prstGeom prst="straightConnector1">
              <a:avLst/>
            </a:prstGeom>
            <a:solidFill>
              <a:schemeClr val="accent1">
                <a:lumMod val="75000"/>
              </a:schemeClr>
            </a:solid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EBA0110D-1466-E545-9169-B7543C181DA6}"/>
                </a:ext>
              </a:extLst>
            </p:cNvPr>
            <p:cNvSpPr/>
            <p:nvPr/>
          </p:nvSpPr>
          <p:spPr>
            <a:xfrm>
              <a:off x="7006942" y="4620470"/>
              <a:ext cx="1875501" cy="1365196"/>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Cumulative</a:t>
              </a:r>
            </a:p>
            <a:p>
              <a:pPr algn="ctr"/>
              <a:r>
                <a:rPr lang="en-US" sz="2800" dirty="0"/>
                <a:t>Hamming Spectrum </a:t>
              </a:r>
            </a:p>
          </p:txBody>
        </p:sp>
        <p:sp>
          <p:nvSpPr>
            <p:cNvPr id="93" name="Rectangle 92">
              <a:extLst>
                <a:ext uri="{FF2B5EF4-FFF2-40B4-BE49-F238E27FC236}">
                  <a16:creationId xmlns:a16="http://schemas.microsoft.com/office/drawing/2014/main" id="{BF6A8BBA-0BB3-C348-9804-B9E84198156B}"/>
                </a:ext>
              </a:extLst>
            </p:cNvPr>
            <p:cNvSpPr/>
            <p:nvPr/>
          </p:nvSpPr>
          <p:spPr>
            <a:xfrm>
              <a:off x="5651364" y="4534719"/>
              <a:ext cx="4953772" cy="1587282"/>
            </a:xfrm>
            <a:prstGeom prst="rect">
              <a:avLst/>
            </a:prstGeom>
            <a:noFill/>
            <a:ln w="508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792FB44-1F42-5C41-A9DF-0AD1C22E63B1}"/>
                </a:ext>
              </a:extLst>
            </p:cNvPr>
            <p:cNvCxnSpPr>
              <a:cxnSpLocks/>
              <a:stCxn id="59" idx="2"/>
            </p:cNvCxnSpPr>
            <p:nvPr/>
          </p:nvCxnSpPr>
          <p:spPr>
            <a:xfrm>
              <a:off x="8035654" y="3985431"/>
              <a:ext cx="2494113" cy="513678"/>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7978D98A-721E-344C-8B4F-745FE12FEDE1}"/>
                </a:ext>
              </a:extLst>
            </p:cNvPr>
            <p:cNvCxnSpPr>
              <a:cxnSpLocks/>
              <a:stCxn id="59" idx="2"/>
            </p:cNvCxnSpPr>
            <p:nvPr/>
          </p:nvCxnSpPr>
          <p:spPr>
            <a:xfrm flipH="1">
              <a:off x="5628041" y="3985431"/>
              <a:ext cx="2407613" cy="535531"/>
            </a:xfrm>
            <a:prstGeom prst="straightConnector1">
              <a:avLst/>
            </a:prstGeom>
            <a:ln w="508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91539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13935"/>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Challenge in utilizing Hamming Structure</a:t>
              </a:r>
            </a:p>
          </p:txBody>
        </p:sp>
      </p:grpSp>
      <p:sp>
        <p:nvSpPr>
          <p:cNvPr id="53" name="TextBox 52">
            <a:extLst>
              <a:ext uri="{FF2B5EF4-FFF2-40B4-BE49-F238E27FC236}">
                <a16:creationId xmlns:a16="http://schemas.microsoft.com/office/drawing/2014/main" id="{B2A231B3-A17A-4128-BFF5-3F9A811AA29A}"/>
              </a:ext>
            </a:extLst>
          </p:cNvPr>
          <p:cNvSpPr txBox="1"/>
          <p:nvPr/>
        </p:nvSpPr>
        <p:spPr>
          <a:xfrm>
            <a:off x="-883" y="5505654"/>
            <a:ext cx="12191999" cy="978729"/>
          </a:xfrm>
          <a:prstGeom prst="rect">
            <a:avLst/>
          </a:prstGeom>
          <a:solidFill>
            <a:srgbClr val="333F50"/>
          </a:solid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880" b="0" i="0" u="none" strike="noStrike" kern="0" cap="none" spc="0" normalizeH="0" baseline="0" noProof="0">
                <a:ln>
                  <a:noFill/>
                </a:ln>
                <a:solidFill>
                  <a:prstClr val="white"/>
                </a:solidFill>
                <a:effectLst/>
                <a:uLnTx/>
                <a:uFillTx/>
                <a:latin typeface="Calibri"/>
                <a:ea typeface="+mn-ea"/>
                <a:cs typeface="+mn-cs"/>
              </a:rPr>
              <a:t>Pitfall: Hamming Structure can not be leveraged by simply using Hamming neighborhood information of the</a:t>
            </a:r>
            <a:r>
              <a:rPr lang="en-US" sz="2880" kern="0">
                <a:solidFill>
                  <a:prstClr val="white"/>
                </a:solidFill>
                <a:latin typeface="Calibri"/>
              </a:rPr>
              <a:t> input graph.</a:t>
            </a: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D5A9BC2-8641-49C8-A066-84C89F4992B5}"/>
              </a:ext>
            </a:extLst>
          </p:cNvPr>
          <p:cNvGrpSpPr/>
          <p:nvPr/>
        </p:nvGrpSpPr>
        <p:grpSpPr>
          <a:xfrm>
            <a:off x="1730532" y="2821793"/>
            <a:ext cx="2535876" cy="1910256"/>
            <a:chOff x="7952704" y="2450083"/>
            <a:chExt cx="2535876" cy="1910256"/>
          </a:xfrm>
        </p:grpSpPr>
        <p:cxnSp>
          <p:nvCxnSpPr>
            <p:cNvPr id="17" name="Straight Arrow Connector 16">
              <a:extLst>
                <a:ext uri="{FF2B5EF4-FFF2-40B4-BE49-F238E27FC236}">
                  <a16:creationId xmlns:a16="http://schemas.microsoft.com/office/drawing/2014/main" id="{C3A8802C-20EC-4B99-BEE8-FD25B991230D}"/>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F7A053-2639-4D5E-A3B3-FC97190E5EA3}"/>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00895F9E-4830-4EFE-B419-9E48EF8FFF18}"/>
              </a:ext>
            </a:extLst>
          </p:cNvPr>
          <p:cNvSpPr txBox="1"/>
          <p:nvPr/>
        </p:nvSpPr>
        <p:spPr>
          <a:xfrm>
            <a:off x="1991205" y="4931209"/>
            <a:ext cx="1947393" cy="369332"/>
          </a:xfrm>
          <a:prstGeom prst="rect">
            <a:avLst/>
          </a:prstGeom>
          <a:noFill/>
        </p:spPr>
        <p:txBody>
          <a:bodyPr wrap="none" rtlCol="0">
            <a:spAutoFit/>
          </a:bodyPr>
          <a:lstStyle/>
          <a:p>
            <a:r>
              <a:rPr lang="en-US"/>
              <a:t>Hamming Distance</a:t>
            </a:r>
          </a:p>
        </p:txBody>
      </p:sp>
      <p:sp>
        <p:nvSpPr>
          <p:cNvPr id="20" name="Rectangle 19">
            <a:extLst>
              <a:ext uri="{FF2B5EF4-FFF2-40B4-BE49-F238E27FC236}">
                <a16:creationId xmlns:a16="http://schemas.microsoft.com/office/drawing/2014/main" id="{6972021D-70A9-47FA-9651-30C1B1CF799C}"/>
              </a:ext>
            </a:extLst>
          </p:cNvPr>
          <p:cNvSpPr/>
          <p:nvPr/>
        </p:nvSpPr>
        <p:spPr>
          <a:xfrm>
            <a:off x="1964692" y="3781587"/>
            <a:ext cx="122674" cy="143960"/>
          </a:xfrm>
          <a:prstGeom prst="rect">
            <a:avLst/>
          </a:prstGeom>
          <a:solidFill>
            <a:srgbClr val="38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E32F30F-AB5B-45E5-B889-A61B6E834083}"/>
              </a:ext>
            </a:extLst>
          </p:cNvPr>
          <p:cNvPicPr>
            <a:picLocks noChangeAspect="1"/>
          </p:cNvPicPr>
          <p:nvPr/>
        </p:nvPicPr>
        <p:blipFill>
          <a:blip r:embed="rId4"/>
          <a:stretch>
            <a:fillRect/>
          </a:stretch>
        </p:blipFill>
        <p:spPr>
          <a:xfrm>
            <a:off x="930351" y="2804423"/>
            <a:ext cx="738403" cy="1970468"/>
          </a:xfrm>
          <a:prstGeom prst="rect">
            <a:avLst/>
          </a:prstGeom>
        </p:spPr>
      </p:pic>
      <p:sp>
        <p:nvSpPr>
          <p:cNvPr id="22" name="TextBox 21">
            <a:extLst>
              <a:ext uri="{FF2B5EF4-FFF2-40B4-BE49-F238E27FC236}">
                <a16:creationId xmlns:a16="http://schemas.microsoft.com/office/drawing/2014/main" id="{7FBE8A9C-F021-4756-A791-18473C7C170E}"/>
              </a:ext>
            </a:extLst>
          </p:cNvPr>
          <p:cNvSpPr txBox="1"/>
          <p:nvPr/>
        </p:nvSpPr>
        <p:spPr>
          <a:xfrm>
            <a:off x="1914412" y="4715950"/>
            <a:ext cx="276259" cy="338554"/>
          </a:xfrm>
          <a:prstGeom prst="rect">
            <a:avLst/>
          </a:prstGeom>
          <a:noFill/>
        </p:spPr>
        <p:txBody>
          <a:bodyPr wrap="square" rtlCol="0">
            <a:spAutoFit/>
          </a:bodyPr>
          <a:lstStyle/>
          <a:p>
            <a:r>
              <a:rPr lang="en-US" sz="1600"/>
              <a:t>0 </a:t>
            </a:r>
          </a:p>
        </p:txBody>
      </p:sp>
      <p:sp>
        <p:nvSpPr>
          <p:cNvPr id="23" name="TextBox 22">
            <a:extLst>
              <a:ext uri="{FF2B5EF4-FFF2-40B4-BE49-F238E27FC236}">
                <a16:creationId xmlns:a16="http://schemas.microsoft.com/office/drawing/2014/main" id="{388D091C-CE45-4633-AA62-CDD0F3D4443C}"/>
              </a:ext>
            </a:extLst>
          </p:cNvPr>
          <p:cNvSpPr txBox="1"/>
          <p:nvPr/>
        </p:nvSpPr>
        <p:spPr>
          <a:xfrm>
            <a:off x="2360611" y="4715950"/>
            <a:ext cx="276259" cy="338554"/>
          </a:xfrm>
          <a:prstGeom prst="rect">
            <a:avLst/>
          </a:prstGeom>
          <a:noFill/>
        </p:spPr>
        <p:txBody>
          <a:bodyPr wrap="square" rtlCol="0">
            <a:spAutoFit/>
          </a:bodyPr>
          <a:lstStyle/>
          <a:p>
            <a:r>
              <a:rPr lang="en-US" sz="1600"/>
              <a:t>1 </a:t>
            </a:r>
          </a:p>
        </p:txBody>
      </p:sp>
      <p:sp>
        <p:nvSpPr>
          <p:cNvPr id="24" name="TextBox 23">
            <a:extLst>
              <a:ext uri="{FF2B5EF4-FFF2-40B4-BE49-F238E27FC236}">
                <a16:creationId xmlns:a16="http://schemas.microsoft.com/office/drawing/2014/main" id="{09B387E5-B4C9-4923-B9D3-4792C0B2C7A0}"/>
              </a:ext>
            </a:extLst>
          </p:cNvPr>
          <p:cNvSpPr txBox="1"/>
          <p:nvPr/>
        </p:nvSpPr>
        <p:spPr>
          <a:xfrm>
            <a:off x="2806810" y="4715950"/>
            <a:ext cx="276259" cy="338554"/>
          </a:xfrm>
          <a:prstGeom prst="rect">
            <a:avLst/>
          </a:prstGeom>
          <a:noFill/>
        </p:spPr>
        <p:txBody>
          <a:bodyPr wrap="square" rtlCol="0">
            <a:spAutoFit/>
          </a:bodyPr>
          <a:lstStyle/>
          <a:p>
            <a:r>
              <a:rPr lang="en-US" sz="1600"/>
              <a:t>2 </a:t>
            </a:r>
          </a:p>
        </p:txBody>
      </p:sp>
      <p:sp>
        <p:nvSpPr>
          <p:cNvPr id="25" name="TextBox 24">
            <a:extLst>
              <a:ext uri="{FF2B5EF4-FFF2-40B4-BE49-F238E27FC236}">
                <a16:creationId xmlns:a16="http://schemas.microsoft.com/office/drawing/2014/main" id="{D8B12CDA-D9DD-4E59-8102-B93B61E6D3F4}"/>
              </a:ext>
            </a:extLst>
          </p:cNvPr>
          <p:cNvSpPr txBox="1"/>
          <p:nvPr/>
        </p:nvSpPr>
        <p:spPr>
          <a:xfrm>
            <a:off x="3253009" y="4715950"/>
            <a:ext cx="276259" cy="338554"/>
          </a:xfrm>
          <a:prstGeom prst="rect">
            <a:avLst/>
          </a:prstGeom>
          <a:noFill/>
        </p:spPr>
        <p:txBody>
          <a:bodyPr wrap="square" rtlCol="0">
            <a:spAutoFit/>
          </a:bodyPr>
          <a:lstStyle/>
          <a:p>
            <a:r>
              <a:rPr lang="en-US" sz="1600"/>
              <a:t>3 </a:t>
            </a:r>
          </a:p>
        </p:txBody>
      </p:sp>
      <p:sp>
        <p:nvSpPr>
          <p:cNvPr id="26" name="TextBox 25">
            <a:extLst>
              <a:ext uri="{FF2B5EF4-FFF2-40B4-BE49-F238E27FC236}">
                <a16:creationId xmlns:a16="http://schemas.microsoft.com/office/drawing/2014/main" id="{FCB08B62-B31D-43EE-AECE-3DABBF535095}"/>
              </a:ext>
            </a:extLst>
          </p:cNvPr>
          <p:cNvSpPr txBox="1"/>
          <p:nvPr/>
        </p:nvSpPr>
        <p:spPr>
          <a:xfrm>
            <a:off x="3699208" y="4715950"/>
            <a:ext cx="276259" cy="338554"/>
          </a:xfrm>
          <a:prstGeom prst="rect">
            <a:avLst/>
          </a:prstGeom>
          <a:noFill/>
        </p:spPr>
        <p:txBody>
          <a:bodyPr wrap="square" rtlCol="0">
            <a:spAutoFit/>
          </a:bodyPr>
          <a:lstStyle/>
          <a:p>
            <a:r>
              <a:rPr lang="en-US" sz="1600"/>
              <a:t>4 </a:t>
            </a:r>
          </a:p>
        </p:txBody>
      </p:sp>
      <p:sp>
        <p:nvSpPr>
          <p:cNvPr id="27" name="Oval 26">
            <a:extLst>
              <a:ext uri="{FF2B5EF4-FFF2-40B4-BE49-F238E27FC236}">
                <a16:creationId xmlns:a16="http://schemas.microsoft.com/office/drawing/2014/main" id="{75A9F4C0-1E09-48B2-B88D-7A50C116F047}"/>
              </a:ext>
            </a:extLst>
          </p:cNvPr>
          <p:cNvSpPr/>
          <p:nvPr/>
        </p:nvSpPr>
        <p:spPr>
          <a:xfrm>
            <a:off x="2428327" y="3491181"/>
            <a:ext cx="109330" cy="1018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60ED6E6-F1BE-47A0-9FEF-08D2B6970E8C}"/>
              </a:ext>
            </a:extLst>
          </p:cNvPr>
          <p:cNvSpPr/>
          <p:nvPr/>
        </p:nvSpPr>
        <p:spPr>
          <a:xfrm>
            <a:off x="2372363" y="3592533"/>
            <a:ext cx="109330" cy="1018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4BADB5-FE03-4499-891B-91EFB7D0247E}"/>
              </a:ext>
            </a:extLst>
          </p:cNvPr>
          <p:cNvSpPr/>
          <p:nvPr/>
        </p:nvSpPr>
        <p:spPr>
          <a:xfrm>
            <a:off x="2464109" y="403080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F39446B-AABF-436A-A452-2E7EA7B1919F}"/>
              </a:ext>
            </a:extLst>
          </p:cNvPr>
          <p:cNvSpPr/>
          <p:nvPr/>
        </p:nvSpPr>
        <p:spPr>
          <a:xfrm>
            <a:off x="2427028" y="454576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6A0ACDC-085C-4D70-9349-D40FB08D6D07}"/>
              </a:ext>
            </a:extLst>
          </p:cNvPr>
          <p:cNvSpPr/>
          <p:nvPr/>
        </p:nvSpPr>
        <p:spPr>
          <a:xfrm>
            <a:off x="2879115" y="411747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6571952-CCB7-4AA6-BDCB-2E6A5E901AF1}"/>
              </a:ext>
            </a:extLst>
          </p:cNvPr>
          <p:cNvSpPr/>
          <p:nvPr/>
        </p:nvSpPr>
        <p:spPr>
          <a:xfrm>
            <a:off x="2879115" y="381764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73ED5B2-AAB6-44C6-83E3-A490FD0E9192}"/>
              </a:ext>
            </a:extLst>
          </p:cNvPr>
          <p:cNvSpPr/>
          <p:nvPr/>
        </p:nvSpPr>
        <p:spPr>
          <a:xfrm>
            <a:off x="2804954" y="455555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AEDD150-D02B-4B43-8D0D-35B948725A3F}"/>
              </a:ext>
            </a:extLst>
          </p:cNvPr>
          <p:cNvSpPr/>
          <p:nvPr/>
        </p:nvSpPr>
        <p:spPr>
          <a:xfrm>
            <a:off x="2804954" y="3672790"/>
            <a:ext cx="109330" cy="1018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0F5FC33-D7C0-46F2-8C1E-F647D5300B93}"/>
              </a:ext>
            </a:extLst>
          </p:cNvPr>
          <p:cNvSpPr/>
          <p:nvPr/>
        </p:nvSpPr>
        <p:spPr>
          <a:xfrm>
            <a:off x="2964901" y="453440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B6FACE0-596C-4EF8-BD60-05B83FDADCFA}"/>
              </a:ext>
            </a:extLst>
          </p:cNvPr>
          <p:cNvSpPr/>
          <p:nvPr/>
        </p:nvSpPr>
        <p:spPr>
          <a:xfrm>
            <a:off x="2964901" y="3451516"/>
            <a:ext cx="109330" cy="1018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A4EC775-47E2-4CB0-8BB6-CDE2C0DD014C}"/>
              </a:ext>
            </a:extLst>
          </p:cNvPr>
          <p:cNvSpPr/>
          <p:nvPr/>
        </p:nvSpPr>
        <p:spPr>
          <a:xfrm>
            <a:off x="3325242" y="457942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C96AA52-0C6E-4559-B39F-2C075A961E4B}"/>
              </a:ext>
            </a:extLst>
          </p:cNvPr>
          <p:cNvSpPr/>
          <p:nvPr/>
        </p:nvSpPr>
        <p:spPr>
          <a:xfrm>
            <a:off x="3257870" y="456545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DF04F3D-E35A-4BF9-8A39-5BB2698CCC15}"/>
              </a:ext>
            </a:extLst>
          </p:cNvPr>
          <p:cNvSpPr/>
          <p:nvPr/>
        </p:nvSpPr>
        <p:spPr>
          <a:xfrm>
            <a:off x="3372137" y="4202557"/>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6305725-4E73-47A3-A529-397AB24DCCA0}"/>
              </a:ext>
            </a:extLst>
          </p:cNvPr>
          <p:cNvSpPr/>
          <p:nvPr/>
        </p:nvSpPr>
        <p:spPr>
          <a:xfrm>
            <a:off x="3765128" y="4196427"/>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99B6963-5525-4874-8760-1BC2710DC429}"/>
              </a:ext>
            </a:extLst>
          </p:cNvPr>
          <p:cNvSpPr/>
          <p:nvPr/>
        </p:nvSpPr>
        <p:spPr>
          <a:xfrm>
            <a:off x="1904984" y="3142485"/>
            <a:ext cx="1326286" cy="1244950"/>
          </a:xfrm>
          <a:prstGeom prst="ellipse">
            <a:avLst/>
          </a:prstGeom>
          <a:noFill/>
          <a:ln w="28575">
            <a:solidFill>
              <a:srgbClr val="002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7175B8BC-301B-45CA-B1CD-9104E5C439BA}"/>
              </a:ext>
            </a:extLst>
          </p:cNvPr>
          <p:cNvGrpSpPr/>
          <p:nvPr/>
        </p:nvGrpSpPr>
        <p:grpSpPr>
          <a:xfrm>
            <a:off x="7122590" y="2268402"/>
            <a:ext cx="3726651" cy="2850359"/>
            <a:chOff x="7122590" y="2268402"/>
            <a:chExt cx="3726651" cy="2850359"/>
          </a:xfrm>
        </p:grpSpPr>
        <p:cxnSp>
          <p:nvCxnSpPr>
            <p:cNvPr id="7" name="Straight Connector 6">
              <a:extLst>
                <a:ext uri="{FF2B5EF4-FFF2-40B4-BE49-F238E27FC236}">
                  <a16:creationId xmlns:a16="http://schemas.microsoft.com/office/drawing/2014/main" id="{5C6B9513-4AE4-487F-B434-131C8E6A2DFB}"/>
                </a:ext>
              </a:extLst>
            </p:cNvPr>
            <p:cNvCxnSpPr>
              <a:stCxn id="3" idx="3"/>
              <a:endCxn id="12" idx="1"/>
            </p:cNvCxnSpPr>
            <p:nvPr/>
          </p:nvCxnSpPr>
          <p:spPr>
            <a:xfrm flipV="1">
              <a:off x="8845833" y="3538499"/>
              <a:ext cx="318529" cy="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F748707C-0C63-42A5-9C4F-C6396F7B3A18}"/>
                </a:ext>
              </a:extLst>
            </p:cNvPr>
            <p:cNvGrpSpPr/>
            <p:nvPr/>
          </p:nvGrpSpPr>
          <p:grpSpPr>
            <a:xfrm>
              <a:off x="7122590" y="2268402"/>
              <a:ext cx="3726651" cy="2850359"/>
              <a:chOff x="7122590" y="2268402"/>
              <a:chExt cx="3726651" cy="2850359"/>
            </a:xfrm>
          </p:grpSpPr>
          <p:cxnSp>
            <p:nvCxnSpPr>
              <p:cNvPr id="54" name="Straight Connector 53">
                <a:extLst>
                  <a:ext uri="{FF2B5EF4-FFF2-40B4-BE49-F238E27FC236}">
                    <a16:creationId xmlns:a16="http://schemas.microsoft.com/office/drawing/2014/main" id="{6FA66D78-E649-4037-AD49-2F429A95B3DE}"/>
                  </a:ext>
                </a:extLst>
              </p:cNvPr>
              <p:cNvCxnSpPr>
                <a:cxnSpLocks/>
                <a:stCxn id="13" idx="0"/>
                <a:endCxn id="3" idx="2"/>
              </p:cNvCxnSpPr>
              <p:nvPr/>
            </p:nvCxnSpPr>
            <p:spPr>
              <a:xfrm flipH="1" flipV="1">
                <a:off x="8476039" y="3689217"/>
                <a:ext cx="709060" cy="352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AB0075-2522-4CE9-9205-AC880BCD1A7C}"/>
                  </a:ext>
                </a:extLst>
              </p:cNvPr>
              <p:cNvCxnSpPr>
                <a:cxnSpLocks/>
                <a:stCxn id="3" idx="2"/>
                <a:endCxn id="15" idx="3"/>
              </p:cNvCxnSpPr>
              <p:nvPr/>
            </p:nvCxnSpPr>
            <p:spPr>
              <a:xfrm flipH="1">
                <a:off x="7913445" y="3689217"/>
                <a:ext cx="562594" cy="24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703D6027-8FD6-446E-829F-F8B427C86A40}"/>
                  </a:ext>
                </a:extLst>
              </p:cNvPr>
              <p:cNvGrpSpPr/>
              <p:nvPr/>
            </p:nvGrpSpPr>
            <p:grpSpPr>
              <a:xfrm>
                <a:off x="7122590" y="2268402"/>
                <a:ext cx="3726651" cy="2850359"/>
                <a:chOff x="7122590" y="2268402"/>
                <a:chExt cx="3726651" cy="2850359"/>
              </a:xfrm>
            </p:grpSpPr>
            <p:sp>
              <p:nvSpPr>
                <p:cNvPr id="3" name="Rectangle: Rounded Corners 2">
                  <a:extLst>
                    <a:ext uri="{FF2B5EF4-FFF2-40B4-BE49-F238E27FC236}">
                      <a16:creationId xmlns:a16="http://schemas.microsoft.com/office/drawing/2014/main" id="{824D30BC-F2D6-4BA8-BEBF-AC3DDA547269}"/>
                    </a:ext>
                  </a:extLst>
                </p:cNvPr>
                <p:cNvSpPr/>
                <p:nvPr/>
              </p:nvSpPr>
              <p:spPr>
                <a:xfrm>
                  <a:off x="8106244" y="3393381"/>
                  <a:ext cx="739589" cy="2958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1111</a:t>
                  </a:r>
                </a:p>
              </p:txBody>
            </p:sp>
            <p:sp>
              <p:nvSpPr>
                <p:cNvPr id="12" name="Rectangle: Rounded Corners 11">
                  <a:extLst>
                    <a:ext uri="{FF2B5EF4-FFF2-40B4-BE49-F238E27FC236}">
                      <a16:creationId xmlns:a16="http://schemas.microsoft.com/office/drawing/2014/main" id="{36BD296B-E212-4245-87D5-97F9EA14B0C2}"/>
                    </a:ext>
                  </a:extLst>
                </p:cNvPr>
                <p:cNvSpPr/>
                <p:nvPr/>
              </p:nvSpPr>
              <p:spPr>
                <a:xfrm>
                  <a:off x="9164362" y="3390581"/>
                  <a:ext cx="739589" cy="29583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a:t>
                  </a:r>
                </a:p>
              </p:txBody>
            </p:sp>
            <p:sp>
              <p:nvSpPr>
                <p:cNvPr id="13" name="Rectangle: Rounded Corners 12">
                  <a:extLst>
                    <a:ext uri="{FF2B5EF4-FFF2-40B4-BE49-F238E27FC236}">
                      <a16:creationId xmlns:a16="http://schemas.microsoft.com/office/drawing/2014/main" id="{3BF41084-7036-4BE3-9B0D-2FEE12B1C630}"/>
                    </a:ext>
                  </a:extLst>
                </p:cNvPr>
                <p:cNvSpPr/>
                <p:nvPr/>
              </p:nvSpPr>
              <p:spPr>
                <a:xfrm>
                  <a:off x="8815304" y="4041615"/>
                  <a:ext cx="739589" cy="3053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1011</a:t>
                  </a:r>
                </a:p>
              </p:txBody>
            </p:sp>
            <p:sp>
              <p:nvSpPr>
                <p:cNvPr id="14" name="Rectangle: Rounded Corners 13">
                  <a:extLst>
                    <a:ext uri="{FF2B5EF4-FFF2-40B4-BE49-F238E27FC236}">
                      <a16:creationId xmlns:a16="http://schemas.microsoft.com/office/drawing/2014/main" id="{82561B5A-1CE9-468A-95CC-C513A7AE9747}"/>
                    </a:ext>
                  </a:extLst>
                </p:cNvPr>
                <p:cNvSpPr/>
                <p:nvPr/>
              </p:nvSpPr>
              <p:spPr>
                <a:xfrm>
                  <a:off x="7122590" y="2876314"/>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1110</a:t>
                  </a:r>
                </a:p>
              </p:txBody>
            </p:sp>
            <p:sp>
              <p:nvSpPr>
                <p:cNvPr id="15" name="Rectangle: Rounded Corners 14">
                  <a:extLst>
                    <a:ext uri="{FF2B5EF4-FFF2-40B4-BE49-F238E27FC236}">
                      <a16:creationId xmlns:a16="http://schemas.microsoft.com/office/drawing/2014/main" id="{98C072B7-9720-407A-8DDD-3DC0C93BB20A}"/>
                    </a:ext>
                  </a:extLst>
                </p:cNvPr>
                <p:cNvSpPr/>
                <p:nvPr/>
              </p:nvSpPr>
              <p:spPr>
                <a:xfrm>
                  <a:off x="7173856" y="3789647"/>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1101</a:t>
                  </a:r>
                </a:p>
              </p:txBody>
            </p:sp>
            <p:sp>
              <p:nvSpPr>
                <p:cNvPr id="42" name="Rectangle: Rounded Corners 41">
                  <a:extLst>
                    <a:ext uri="{FF2B5EF4-FFF2-40B4-BE49-F238E27FC236}">
                      <a16:creationId xmlns:a16="http://schemas.microsoft.com/office/drawing/2014/main" id="{87973ABD-F49F-4E8D-99A0-9AF76A6DC4F3}"/>
                    </a:ext>
                  </a:extLst>
                </p:cNvPr>
                <p:cNvSpPr/>
                <p:nvPr/>
              </p:nvSpPr>
              <p:spPr>
                <a:xfrm>
                  <a:off x="10109652" y="4085910"/>
                  <a:ext cx="739589" cy="29583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0011</a:t>
                  </a:r>
                </a:p>
              </p:txBody>
            </p:sp>
            <p:sp>
              <p:nvSpPr>
                <p:cNvPr id="43" name="Rectangle: Rounded Corners 42">
                  <a:extLst>
                    <a:ext uri="{FF2B5EF4-FFF2-40B4-BE49-F238E27FC236}">
                      <a16:creationId xmlns:a16="http://schemas.microsoft.com/office/drawing/2014/main" id="{26496E73-D9E1-4E0E-96F6-7CA4AA509951}"/>
                    </a:ext>
                  </a:extLst>
                </p:cNvPr>
                <p:cNvSpPr/>
                <p:nvPr/>
              </p:nvSpPr>
              <p:spPr>
                <a:xfrm>
                  <a:off x="7752528" y="2268402"/>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1010</a:t>
                  </a:r>
                </a:p>
              </p:txBody>
            </p:sp>
            <p:sp>
              <p:nvSpPr>
                <p:cNvPr id="44" name="Rectangle: Rounded Corners 43">
                  <a:extLst>
                    <a:ext uri="{FF2B5EF4-FFF2-40B4-BE49-F238E27FC236}">
                      <a16:creationId xmlns:a16="http://schemas.microsoft.com/office/drawing/2014/main" id="{E84148DC-8379-4628-A98C-C0F3EA7F7A72}"/>
                    </a:ext>
                  </a:extLst>
                </p:cNvPr>
                <p:cNvSpPr/>
                <p:nvPr/>
              </p:nvSpPr>
              <p:spPr>
                <a:xfrm>
                  <a:off x="9060243" y="4822925"/>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1001</a:t>
                  </a:r>
                </a:p>
              </p:txBody>
            </p:sp>
            <p:grpSp>
              <p:nvGrpSpPr>
                <p:cNvPr id="106" name="Group 105">
                  <a:extLst>
                    <a:ext uri="{FF2B5EF4-FFF2-40B4-BE49-F238E27FC236}">
                      <a16:creationId xmlns:a16="http://schemas.microsoft.com/office/drawing/2014/main" id="{2D782EF5-E5D5-425C-B12E-24B64F323260}"/>
                    </a:ext>
                  </a:extLst>
                </p:cNvPr>
                <p:cNvGrpSpPr/>
                <p:nvPr/>
              </p:nvGrpSpPr>
              <p:grpSpPr>
                <a:xfrm>
                  <a:off x="7543651" y="2564238"/>
                  <a:ext cx="2935796" cy="2406605"/>
                  <a:chOff x="7543651" y="2564238"/>
                  <a:chExt cx="2935796" cy="2406605"/>
                </a:xfrm>
              </p:grpSpPr>
              <p:cxnSp>
                <p:nvCxnSpPr>
                  <p:cNvPr id="11" name="Straight Connector 10">
                    <a:extLst>
                      <a:ext uri="{FF2B5EF4-FFF2-40B4-BE49-F238E27FC236}">
                        <a16:creationId xmlns:a16="http://schemas.microsoft.com/office/drawing/2014/main" id="{D4C2F6E3-86C6-4C05-A1C7-706E320EA96E}"/>
                      </a:ext>
                    </a:extLst>
                  </p:cNvPr>
                  <p:cNvCxnSpPr>
                    <a:cxnSpLocks/>
                    <a:stCxn id="42" idx="1"/>
                  </p:cNvCxnSpPr>
                  <p:nvPr/>
                </p:nvCxnSpPr>
                <p:spPr>
                  <a:xfrm flipH="1">
                    <a:off x="9545209" y="4233828"/>
                    <a:ext cx="564443" cy="42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446BE8E-21AF-4737-99DA-09FE9C13ACB3}"/>
                      </a:ext>
                    </a:extLst>
                  </p:cNvPr>
                  <p:cNvCxnSpPr>
                    <a:cxnSpLocks/>
                    <a:stCxn id="3" idx="0"/>
                    <a:endCxn id="14" idx="3"/>
                  </p:cNvCxnSpPr>
                  <p:nvPr/>
                </p:nvCxnSpPr>
                <p:spPr>
                  <a:xfrm flipH="1" flipV="1">
                    <a:off x="7862179" y="3024232"/>
                    <a:ext cx="613860" cy="369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5986232-CA93-4390-BB84-FA2F89F2F434}"/>
                      </a:ext>
                    </a:extLst>
                  </p:cNvPr>
                  <p:cNvCxnSpPr>
                    <a:cxnSpLocks/>
                    <a:stCxn id="14" idx="3"/>
                    <a:endCxn id="43" idx="2"/>
                  </p:cNvCxnSpPr>
                  <p:nvPr/>
                </p:nvCxnSpPr>
                <p:spPr>
                  <a:xfrm flipV="1">
                    <a:off x="7862179" y="2564238"/>
                    <a:ext cx="260144" cy="459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C75B8C2-A53E-4B25-A0E1-5A727F4817E3}"/>
                      </a:ext>
                    </a:extLst>
                  </p:cNvPr>
                  <p:cNvCxnSpPr>
                    <a:cxnSpLocks/>
                  </p:cNvCxnSpPr>
                  <p:nvPr/>
                </p:nvCxnSpPr>
                <p:spPr>
                  <a:xfrm flipH="1" flipV="1">
                    <a:off x="9161305" y="4346978"/>
                    <a:ext cx="209954" cy="475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A26895D-8CB3-4AD4-93A3-D4469C6CF4AE}"/>
                      </a:ext>
                    </a:extLst>
                  </p:cNvPr>
                  <p:cNvCxnSpPr>
                    <a:cxnSpLocks/>
                    <a:stCxn id="42" idx="0"/>
                  </p:cNvCxnSpPr>
                  <p:nvPr/>
                </p:nvCxnSpPr>
                <p:spPr>
                  <a:xfrm flipH="1" flipV="1">
                    <a:off x="9873422" y="3647031"/>
                    <a:ext cx="606025" cy="4388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EAE60B4-3767-44F9-B304-F51E040BAD3C}"/>
                      </a:ext>
                    </a:extLst>
                  </p:cNvPr>
                  <p:cNvCxnSpPr>
                    <a:cxnSpLocks/>
                    <a:stCxn id="15" idx="2"/>
                    <a:endCxn id="44" idx="1"/>
                  </p:cNvCxnSpPr>
                  <p:nvPr/>
                </p:nvCxnSpPr>
                <p:spPr>
                  <a:xfrm>
                    <a:off x="7543651" y="4085483"/>
                    <a:ext cx="1516592" cy="88536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104" name="Oval 103">
            <a:extLst>
              <a:ext uri="{FF2B5EF4-FFF2-40B4-BE49-F238E27FC236}">
                <a16:creationId xmlns:a16="http://schemas.microsoft.com/office/drawing/2014/main" id="{D333D514-6D18-4EBD-9F09-812698CA3EE5}"/>
              </a:ext>
            </a:extLst>
          </p:cNvPr>
          <p:cNvSpPr/>
          <p:nvPr/>
        </p:nvSpPr>
        <p:spPr>
          <a:xfrm>
            <a:off x="1910580" y="3072519"/>
            <a:ext cx="2205376" cy="1641544"/>
          </a:xfrm>
          <a:prstGeom prst="ellipse">
            <a:avLst/>
          </a:prstGeom>
          <a:noFill/>
          <a:ln w="28575">
            <a:solidFill>
              <a:srgbClr val="002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63763BA7-E32B-4A0E-8904-BA33471F7831}"/>
              </a:ext>
            </a:extLst>
          </p:cNvPr>
          <p:cNvSpPr/>
          <p:nvPr/>
        </p:nvSpPr>
        <p:spPr>
          <a:xfrm>
            <a:off x="6387384" y="2024129"/>
            <a:ext cx="4657042" cy="3438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1ABBB688-7CE8-4BD8-8F03-EE51377D7BC8}"/>
              </a:ext>
            </a:extLst>
          </p:cNvPr>
          <p:cNvGrpSpPr/>
          <p:nvPr/>
        </p:nvGrpSpPr>
        <p:grpSpPr>
          <a:xfrm>
            <a:off x="5804617" y="2160376"/>
            <a:ext cx="5486411" cy="3657607"/>
            <a:chOff x="4943930" y="1654128"/>
            <a:chExt cx="5486411" cy="3657607"/>
          </a:xfrm>
        </p:grpSpPr>
        <p:pic>
          <p:nvPicPr>
            <p:cNvPr id="111" name="Picture 110" descr="A picture containing indoor, blur&#10;&#10;Description automatically generated">
              <a:extLst>
                <a:ext uri="{FF2B5EF4-FFF2-40B4-BE49-F238E27FC236}">
                  <a16:creationId xmlns:a16="http://schemas.microsoft.com/office/drawing/2014/main" id="{A57E41C6-691F-4313-8326-1453BAA07EE9}"/>
                </a:ext>
              </a:extLst>
            </p:cNvPr>
            <p:cNvPicPr>
              <a:picLocks noChangeAspect="1"/>
            </p:cNvPicPr>
            <p:nvPr/>
          </p:nvPicPr>
          <p:blipFill>
            <a:blip r:embed="rId5"/>
            <a:stretch>
              <a:fillRect/>
            </a:stretch>
          </p:blipFill>
          <p:spPr>
            <a:xfrm>
              <a:off x="4943930" y="1654128"/>
              <a:ext cx="5486411" cy="3657607"/>
            </a:xfrm>
            <a:prstGeom prst="rect">
              <a:avLst/>
            </a:prstGeom>
          </p:spPr>
        </p:pic>
        <p:grpSp>
          <p:nvGrpSpPr>
            <p:cNvPr id="125" name="Group 124">
              <a:extLst>
                <a:ext uri="{FF2B5EF4-FFF2-40B4-BE49-F238E27FC236}">
                  <a16:creationId xmlns:a16="http://schemas.microsoft.com/office/drawing/2014/main" id="{64FA3809-E5B6-431E-883F-DE3D428BFADC}"/>
                </a:ext>
              </a:extLst>
            </p:cNvPr>
            <p:cNvGrpSpPr/>
            <p:nvPr/>
          </p:nvGrpSpPr>
          <p:grpSpPr>
            <a:xfrm>
              <a:off x="6020428" y="2287117"/>
              <a:ext cx="3435978" cy="2331257"/>
              <a:chOff x="6020428" y="2287117"/>
              <a:chExt cx="3435978" cy="2331257"/>
            </a:xfrm>
          </p:grpSpPr>
          <p:sp>
            <p:nvSpPr>
              <p:cNvPr id="112" name="Oval 111">
                <a:extLst>
                  <a:ext uri="{FF2B5EF4-FFF2-40B4-BE49-F238E27FC236}">
                    <a16:creationId xmlns:a16="http://schemas.microsoft.com/office/drawing/2014/main" id="{64580754-47F0-4E00-8E48-4C98B82D22E0}"/>
                  </a:ext>
                </a:extLst>
              </p:cNvPr>
              <p:cNvSpPr/>
              <p:nvPr/>
            </p:nvSpPr>
            <p:spPr>
              <a:xfrm>
                <a:off x="6108206" y="2896261"/>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61" name="Oval 60">
                <a:extLst>
                  <a:ext uri="{FF2B5EF4-FFF2-40B4-BE49-F238E27FC236}">
                    <a16:creationId xmlns:a16="http://schemas.microsoft.com/office/drawing/2014/main" id="{7CF598AF-E248-4D7B-9995-EF51BA6EF22F}"/>
                  </a:ext>
                </a:extLst>
              </p:cNvPr>
              <p:cNvSpPr/>
              <p:nvPr/>
            </p:nvSpPr>
            <p:spPr>
              <a:xfrm>
                <a:off x="6060766" y="3503858"/>
                <a:ext cx="372220" cy="35866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p>
            </p:txBody>
          </p:sp>
          <p:sp>
            <p:nvSpPr>
              <p:cNvPr id="113" name="TextBox 112">
                <a:extLst>
                  <a:ext uri="{FF2B5EF4-FFF2-40B4-BE49-F238E27FC236}">
                    <a16:creationId xmlns:a16="http://schemas.microsoft.com/office/drawing/2014/main" id="{4EB12D4C-AEF2-41E7-8A4E-037411986977}"/>
                  </a:ext>
                </a:extLst>
              </p:cNvPr>
              <p:cNvSpPr txBox="1"/>
              <p:nvPr/>
            </p:nvSpPr>
            <p:spPr>
              <a:xfrm>
                <a:off x="6020428" y="3494223"/>
                <a:ext cx="418704" cy="369332"/>
              </a:xfrm>
              <a:prstGeom prst="rect">
                <a:avLst/>
              </a:prstGeom>
              <a:noFill/>
            </p:spPr>
            <p:txBody>
              <a:bodyPr wrap="square" lIns="91440" tIns="45720" rIns="91440" bIns="45720" rtlCol="0" anchor="ctr">
                <a:spAutoFit/>
              </a:bodyPr>
              <a:lstStyle/>
              <a:p>
                <a:pPr algn="ctr"/>
                <a:r>
                  <a:rPr lang="en-US">
                    <a:solidFill>
                      <a:schemeClr val="bg1"/>
                    </a:solidFill>
                  </a:rPr>
                  <a:t>13</a:t>
                </a:r>
              </a:p>
            </p:txBody>
          </p:sp>
          <p:sp>
            <p:nvSpPr>
              <p:cNvPr id="62" name="Oval 61">
                <a:extLst>
                  <a:ext uri="{FF2B5EF4-FFF2-40B4-BE49-F238E27FC236}">
                    <a16:creationId xmlns:a16="http://schemas.microsoft.com/office/drawing/2014/main" id="{A067283E-1C5F-47DB-B89E-6CC5327F8158}"/>
                  </a:ext>
                </a:extLst>
              </p:cNvPr>
              <p:cNvSpPr/>
              <p:nvPr/>
            </p:nvSpPr>
            <p:spPr>
              <a:xfrm>
                <a:off x="6583106" y="4007762"/>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a:t>
                </a:r>
              </a:p>
            </p:txBody>
          </p:sp>
          <p:sp>
            <p:nvSpPr>
              <p:cNvPr id="63" name="Oval 62">
                <a:extLst>
                  <a:ext uri="{FF2B5EF4-FFF2-40B4-BE49-F238E27FC236}">
                    <a16:creationId xmlns:a16="http://schemas.microsoft.com/office/drawing/2014/main" id="{DE7A4507-AAB3-483B-A596-88003D672498}"/>
                  </a:ext>
                </a:extLst>
              </p:cNvPr>
              <p:cNvSpPr/>
              <p:nvPr/>
            </p:nvSpPr>
            <p:spPr>
              <a:xfrm>
                <a:off x="7701525" y="4265859"/>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6</a:t>
                </a:r>
              </a:p>
            </p:txBody>
          </p:sp>
          <p:sp>
            <p:nvSpPr>
              <p:cNvPr id="64" name="Oval 63">
                <a:extLst>
                  <a:ext uri="{FF2B5EF4-FFF2-40B4-BE49-F238E27FC236}">
                    <a16:creationId xmlns:a16="http://schemas.microsoft.com/office/drawing/2014/main" id="{72170978-0DD7-4913-8DAA-465BEB959257}"/>
                  </a:ext>
                </a:extLst>
              </p:cNvPr>
              <p:cNvSpPr/>
              <p:nvPr/>
            </p:nvSpPr>
            <p:spPr>
              <a:xfrm>
                <a:off x="6761315" y="2367003"/>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a:t>
                </a:r>
              </a:p>
            </p:txBody>
          </p:sp>
          <p:sp>
            <p:nvSpPr>
              <p:cNvPr id="66" name="Oval 65">
                <a:extLst>
                  <a:ext uri="{FF2B5EF4-FFF2-40B4-BE49-F238E27FC236}">
                    <a16:creationId xmlns:a16="http://schemas.microsoft.com/office/drawing/2014/main" id="{F4106FD2-893F-40A4-BEBB-EA50EEF20E7B}"/>
                  </a:ext>
                </a:extLst>
              </p:cNvPr>
              <p:cNvSpPr/>
              <p:nvPr/>
            </p:nvSpPr>
            <p:spPr>
              <a:xfrm>
                <a:off x="7560186" y="2367003"/>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0</a:t>
                </a:r>
              </a:p>
            </p:txBody>
          </p:sp>
          <p:sp>
            <p:nvSpPr>
              <p:cNvPr id="67" name="Oval 66">
                <a:extLst>
                  <a:ext uri="{FF2B5EF4-FFF2-40B4-BE49-F238E27FC236}">
                    <a16:creationId xmlns:a16="http://schemas.microsoft.com/office/drawing/2014/main" id="{D764C8B7-2070-4CB6-9F72-97AADD6D7954}"/>
                  </a:ext>
                </a:extLst>
              </p:cNvPr>
              <p:cNvSpPr/>
              <p:nvPr/>
            </p:nvSpPr>
            <p:spPr>
              <a:xfrm>
                <a:off x="8316041" y="2287117"/>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5</a:t>
                </a:r>
              </a:p>
            </p:txBody>
          </p:sp>
          <p:sp>
            <p:nvSpPr>
              <p:cNvPr id="68" name="Oval 67">
                <a:extLst>
                  <a:ext uri="{FF2B5EF4-FFF2-40B4-BE49-F238E27FC236}">
                    <a16:creationId xmlns:a16="http://schemas.microsoft.com/office/drawing/2014/main" id="{572D8909-6BC7-4EE2-A109-B5DC862B00B7}"/>
                  </a:ext>
                </a:extLst>
              </p:cNvPr>
              <p:cNvSpPr/>
              <p:nvPr/>
            </p:nvSpPr>
            <p:spPr>
              <a:xfrm>
                <a:off x="9108766" y="3030680"/>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8</a:t>
                </a:r>
              </a:p>
            </p:txBody>
          </p:sp>
          <p:sp>
            <p:nvSpPr>
              <p:cNvPr id="70" name="Oval 69">
                <a:extLst>
                  <a:ext uri="{FF2B5EF4-FFF2-40B4-BE49-F238E27FC236}">
                    <a16:creationId xmlns:a16="http://schemas.microsoft.com/office/drawing/2014/main" id="{26AD69AA-E197-42FC-B1AA-45A94706DF9F}"/>
                  </a:ext>
                </a:extLst>
              </p:cNvPr>
              <p:cNvSpPr/>
              <p:nvPr/>
            </p:nvSpPr>
            <p:spPr>
              <a:xfrm>
                <a:off x="8881396" y="3792681"/>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9</a:t>
                </a:r>
              </a:p>
            </p:txBody>
          </p:sp>
          <p:sp>
            <p:nvSpPr>
              <p:cNvPr id="71" name="Oval 70">
                <a:extLst>
                  <a:ext uri="{FF2B5EF4-FFF2-40B4-BE49-F238E27FC236}">
                    <a16:creationId xmlns:a16="http://schemas.microsoft.com/office/drawing/2014/main" id="{23D58E52-EEEC-43B7-BC0C-8C261019E5D0}"/>
                  </a:ext>
                </a:extLst>
              </p:cNvPr>
              <p:cNvSpPr/>
              <p:nvPr/>
            </p:nvSpPr>
            <p:spPr>
              <a:xfrm>
                <a:off x="8531122" y="3374810"/>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a:t>
                </a:r>
              </a:p>
            </p:txBody>
          </p:sp>
          <p:sp>
            <p:nvSpPr>
              <p:cNvPr id="72" name="Oval 71">
                <a:extLst>
                  <a:ext uri="{FF2B5EF4-FFF2-40B4-BE49-F238E27FC236}">
                    <a16:creationId xmlns:a16="http://schemas.microsoft.com/office/drawing/2014/main" id="{EC6E5143-7CDA-4806-AE7F-F5326B264491}"/>
                  </a:ext>
                </a:extLst>
              </p:cNvPr>
              <p:cNvSpPr/>
              <p:nvPr/>
            </p:nvSpPr>
            <p:spPr>
              <a:xfrm>
                <a:off x="8137832" y="3872568"/>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73" name="TextBox 72">
                <a:extLst>
                  <a:ext uri="{FF2B5EF4-FFF2-40B4-BE49-F238E27FC236}">
                    <a16:creationId xmlns:a16="http://schemas.microsoft.com/office/drawing/2014/main" id="{C68D948F-5979-4B60-BF96-FA66511674CE}"/>
                  </a:ext>
                </a:extLst>
              </p:cNvPr>
              <p:cNvSpPr txBox="1"/>
              <p:nvPr/>
            </p:nvSpPr>
            <p:spPr>
              <a:xfrm>
                <a:off x="8103637" y="3856787"/>
                <a:ext cx="418704" cy="369332"/>
              </a:xfrm>
              <a:prstGeom prst="rect">
                <a:avLst/>
              </a:prstGeom>
              <a:noFill/>
            </p:spPr>
            <p:txBody>
              <a:bodyPr wrap="square" lIns="91440" tIns="45720" rIns="91440" bIns="45720" rtlCol="0" anchor="ctr">
                <a:spAutoFit/>
              </a:bodyPr>
              <a:lstStyle/>
              <a:p>
                <a:pPr algn="ctr"/>
                <a:r>
                  <a:rPr lang="en-US">
                    <a:solidFill>
                      <a:schemeClr val="bg1"/>
                    </a:solidFill>
                  </a:rPr>
                  <a:t>10</a:t>
                </a:r>
              </a:p>
            </p:txBody>
          </p:sp>
          <p:sp>
            <p:nvSpPr>
              <p:cNvPr id="74" name="Oval 73">
                <a:extLst>
                  <a:ext uri="{FF2B5EF4-FFF2-40B4-BE49-F238E27FC236}">
                    <a16:creationId xmlns:a16="http://schemas.microsoft.com/office/drawing/2014/main" id="{6E1FDDD3-2FBE-433B-9D03-B5EF1F6707EC}"/>
                  </a:ext>
                </a:extLst>
              </p:cNvPr>
              <p:cNvSpPr/>
              <p:nvPr/>
            </p:nvSpPr>
            <p:spPr>
              <a:xfrm>
                <a:off x="6871928" y="3380955"/>
                <a:ext cx="347640" cy="35251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75" name="TextBox 74">
                <a:extLst>
                  <a:ext uri="{FF2B5EF4-FFF2-40B4-BE49-F238E27FC236}">
                    <a16:creationId xmlns:a16="http://schemas.microsoft.com/office/drawing/2014/main" id="{12D1992C-B912-4371-9B80-7F9F8745E177}"/>
                  </a:ext>
                </a:extLst>
              </p:cNvPr>
              <p:cNvSpPr txBox="1"/>
              <p:nvPr/>
            </p:nvSpPr>
            <p:spPr>
              <a:xfrm>
                <a:off x="6837734" y="3359029"/>
                <a:ext cx="418704" cy="369332"/>
              </a:xfrm>
              <a:prstGeom prst="rect">
                <a:avLst/>
              </a:prstGeom>
              <a:noFill/>
            </p:spPr>
            <p:txBody>
              <a:bodyPr wrap="square" lIns="91440" tIns="45720" rIns="91440" bIns="45720" rtlCol="0" anchor="ctr">
                <a:spAutoFit/>
              </a:bodyPr>
              <a:lstStyle/>
              <a:p>
                <a:pPr algn="ctr"/>
                <a:r>
                  <a:rPr lang="en-US">
                    <a:solidFill>
                      <a:schemeClr val="bg1"/>
                    </a:solidFill>
                  </a:rPr>
                  <a:t>12</a:t>
                </a:r>
              </a:p>
            </p:txBody>
          </p:sp>
          <p:sp>
            <p:nvSpPr>
              <p:cNvPr id="115" name="Oval 114">
                <a:extLst>
                  <a:ext uri="{FF2B5EF4-FFF2-40B4-BE49-F238E27FC236}">
                    <a16:creationId xmlns:a16="http://schemas.microsoft.com/office/drawing/2014/main" id="{D7048C0E-D4B2-4582-B345-DBC2C52646A5}"/>
                  </a:ext>
                </a:extLst>
              </p:cNvPr>
              <p:cNvSpPr/>
              <p:nvPr/>
            </p:nvSpPr>
            <p:spPr>
              <a:xfrm>
                <a:off x="6908798" y="2791485"/>
                <a:ext cx="347640" cy="3525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17" name="TextBox 116">
                <a:extLst>
                  <a:ext uri="{FF2B5EF4-FFF2-40B4-BE49-F238E27FC236}">
                    <a16:creationId xmlns:a16="http://schemas.microsoft.com/office/drawing/2014/main" id="{3BBBB3A1-9024-4D9D-AF81-41C82DF6AFCC}"/>
                  </a:ext>
                </a:extLst>
              </p:cNvPr>
              <p:cNvSpPr txBox="1"/>
              <p:nvPr/>
            </p:nvSpPr>
            <p:spPr>
              <a:xfrm>
                <a:off x="6755339" y="2783076"/>
                <a:ext cx="605601" cy="369332"/>
              </a:xfrm>
              <a:prstGeom prst="rect">
                <a:avLst/>
              </a:prstGeom>
              <a:noFill/>
            </p:spPr>
            <p:txBody>
              <a:bodyPr wrap="square">
                <a:spAutoFit/>
              </a:bodyPr>
              <a:lstStyle/>
              <a:p>
                <a:pPr algn="ctr"/>
                <a:r>
                  <a:rPr lang="en-US">
                    <a:solidFill>
                      <a:schemeClr val="bg1"/>
                    </a:solidFill>
                  </a:rPr>
                  <a:t>14</a:t>
                </a:r>
              </a:p>
            </p:txBody>
          </p:sp>
          <p:sp>
            <p:nvSpPr>
              <p:cNvPr id="120" name="Oval 119">
                <a:extLst>
                  <a:ext uri="{FF2B5EF4-FFF2-40B4-BE49-F238E27FC236}">
                    <a16:creationId xmlns:a16="http://schemas.microsoft.com/office/drawing/2014/main" id="{61028F75-8A12-4989-81C2-8A22A1F46F04}"/>
                  </a:ext>
                </a:extLst>
              </p:cNvPr>
              <p:cNvSpPr/>
              <p:nvPr/>
            </p:nvSpPr>
            <p:spPr>
              <a:xfrm>
                <a:off x="7292166" y="3859810"/>
                <a:ext cx="347640" cy="3525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1" name="Oval 120">
                <a:extLst>
                  <a:ext uri="{FF2B5EF4-FFF2-40B4-BE49-F238E27FC236}">
                    <a16:creationId xmlns:a16="http://schemas.microsoft.com/office/drawing/2014/main" id="{0DBEDD54-86A1-4EF5-A292-B438F9776A0B}"/>
                  </a:ext>
                </a:extLst>
              </p:cNvPr>
              <p:cNvSpPr/>
              <p:nvPr/>
            </p:nvSpPr>
            <p:spPr>
              <a:xfrm>
                <a:off x="8470897" y="2746381"/>
                <a:ext cx="347640" cy="3525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7</a:t>
                </a:r>
              </a:p>
            </p:txBody>
          </p:sp>
          <p:sp>
            <p:nvSpPr>
              <p:cNvPr id="122" name="Oval 121">
                <a:extLst>
                  <a:ext uri="{FF2B5EF4-FFF2-40B4-BE49-F238E27FC236}">
                    <a16:creationId xmlns:a16="http://schemas.microsoft.com/office/drawing/2014/main" id="{0503E4A2-DD48-415F-93F0-5FEC44474F43}"/>
                  </a:ext>
                </a:extLst>
              </p:cNvPr>
              <p:cNvSpPr/>
              <p:nvPr/>
            </p:nvSpPr>
            <p:spPr>
              <a:xfrm>
                <a:off x="7701525" y="3119589"/>
                <a:ext cx="347640" cy="35251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3" name="TextBox 122">
                <a:extLst>
                  <a:ext uri="{FF2B5EF4-FFF2-40B4-BE49-F238E27FC236}">
                    <a16:creationId xmlns:a16="http://schemas.microsoft.com/office/drawing/2014/main" id="{73AB4899-15AE-4210-932D-D40B9E28986E}"/>
                  </a:ext>
                </a:extLst>
              </p:cNvPr>
              <p:cNvSpPr txBox="1"/>
              <p:nvPr/>
            </p:nvSpPr>
            <p:spPr>
              <a:xfrm>
                <a:off x="7168255" y="3864496"/>
                <a:ext cx="605601" cy="369332"/>
              </a:xfrm>
              <a:prstGeom prst="rect">
                <a:avLst/>
              </a:prstGeom>
              <a:noFill/>
            </p:spPr>
            <p:txBody>
              <a:bodyPr wrap="square">
                <a:spAutoFit/>
              </a:bodyPr>
              <a:lstStyle/>
              <a:p>
                <a:pPr algn="ctr"/>
                <a:r>
                  <a:rPr lang="en-US">
                    <a:solidFill>
                      <a:schemeClr val="bg1"/>
                    </a:solidFill>
                  </a:rPr>
                  <a:t>11</a:t>
                </a:r>
              </a:p>
            </p:txBody>
          </p:sp>
          <p:sp>
            <p:nvSpPr>
              <p:cNvPr id="124" name="TextBox 123">
                <a:extLst>
                  <a:ext uri="{FF2B5EF4-FFF2-40B4-BE49-F238E27FC236}">
                    <a16:creationId xmlns:a16="http://schemas.microsoft.com/office/drawing/2014/main" id="{A53ECFBC-173F-42A0-B1EB-6CF74901D922}"/>
                  </a:ext>
                </a:extLst>
              </p:cNvPr>
              <p:cNvSpPr txBox="1"/>
              <p:nvPr/>
            </p:nvSpPr>
            <p:spPr>
              <a:xfrm>
                <a:off x="7563508" y="3109960"/>
                <a:ext cx="605601" cy="369332"/>
              </a:xfrm>
              <a:prstGeom prst="rect">
                <a:avLst/>
              </a:prstGeom>
              <a:noFill/>
            </p:spPr>
            <p:txBody>
              <a:bodyPr wrap="square">
                <a:spAutoFit/>
              </a:bodyPr>
              <a:lstStyle/>
              <a:p>
                <a:pPr algn="ctr"/>
                <a:r>
                  <a:rPr lang="en-US">
                    <a:solidFill>
                      <a:schemeClr val="bg1"/>
                    </a:solidFill>
                  </a:rPr>
                  <a:t>15</a:t>
                </a:r>
              </a:p>
            </p:txBody>
          </p:sp>
        </p:grpSp>
      </p:grpSp>
    </p:spTree>
    <p:custDataLst>
      <p:tags r:id="rId1"/>
    </p:custDataLst>
    <p:extLst>
      <p:ext uri="{BB962C8B-B14F-4D97-AF65-F5344CB8AC3E}">
        <p14:creationId xmlns:p14="http://schemas.microsoft.com/office/powerpoint/2010/main" val="103926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5" grpId="0" animBg="1"/>
      <p:bldP spid="104" grpId="0" animBg="1"/>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13935"/>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Hamming Spectrum Filter: Motivation</a:t>
              </a:r>
            </a:p>
          </p:txBody>
        </p:sp>
      </p:grpSp>
      <p:grpSp>
        <p:nvGrpSpPr>
          <p:cNvPr id="48" name="Group 47">
            <a:extLst>
              <a:ext uri="{FF2B5EF4-FFF2-40B4-BE49-F238E27FC236}">
                <a16:creationId xmlns:a16="http://schemas.microsoft.com/office/drawing/2014/main" id="{0DFC84DA-CEBC-433A-B159-5252EE519415}"/>
              </a:ext>
            </a:extLst>
          </p:cNvPr>
          <p:cNvGrpSpPr/>
          <p:nvPr/>
        </p:nvGrpSpPr>
        <p:grpSpPr>
          <a:xfrm>
            <a:off x="1" y="5842864"/>
            <a:ext cx="12192000" cy="606308"/>
            <a:chOff x="0" y="5241242"/>
            <a:chExt cx="10160000" cy="505256"/>
          </a:xfrm>
          <a:solidFill>
            <a:srgbClr val="333F50"/>
          </a:solidFill>
        </p:grpSpPr>
        <p:sp>
          <p:nvSpPr>
            <p:cNvPr id="52" name="Rectangle 51">
              <a:extLst>
                <a:ext uri="{FF2B5EF4-FFF2-40B4-BE49-F238E27FC236}">
                  <a16:creationId xmlns:a16="http://schemas.microsoft.com/office/drawing/2014/main" id="{1FAE76FD-A345-4F32-AF79-C9F1B2149BB4}"/>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B2A231B3-A17A-4128-BFF5-3F9A811AA29A}"/>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lang="en-US" sz="2880" kern="0">
                  <a:solidFill>
                    <a:prstClr val="white"/>
                  </a:solidFill>
                  <a:latin typeface="Calibri"/>
                </a:rPr>
                <a:t>Weak outcomes can have strong neighbors in hamming space</a:t>
              </a: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9" name="Group 108">
            <a:extLst>
              <a:ext uri="{FF2B5EF4-FFF2-40B4-BE49-F238E27FC236}">
                <a16:creationId xmlns:a16="http://schemas.microsoft.com/office/drawing/2014/main" id="{7175B8BC-301B-45CA-B1CD-9104E5C439BA}"/>
              </a:ext>
            </a:extLst>
          </p:cNvPr>
          <p:cNvGrpSpPr/>
          <p:nvPr/>
        </p:nvGrpSpPr>
        <p:grpSpPr>
          <a:xfrm>
            <a:off x="1124656" y="2381818"/>
            <a:ext cx="3110843" cy="2623201"/>
            <a:chOff x="7738398" y="2495560"/>
            <a:chExt cx="3110843" cy="2623201"/>
          </a:xfrm>
          <a:solidFill>
            <a:schemeClr val="accent1">
              <a:lumMod val="75000"/>
            </a:schemeClr>
          </a:solidFill>
        </p:grpSpPr>
        <p:cxnSp>
          <p:nvCxnSpPr>
            <p:cNvPr id="7" name="Straight Connector 6">
              <a:extLst>
                <a:ext uri="{FF2B5EF4-FFF2-40B4-BE49-F238E27FC236}">
                  <a16:creationId xmlns:a16="http://schemas.microsoft.com/office/drawing/2014/main" id="{5C6B9513-4AE4-487F-B434-131C8E6A2DFB}"/>
                </a:ext>
              </a:extLst>
            </p:cNvPr>
            <p:cNvCxnSpPr>
              <a:stCxn id="3" idx="3"/>
              <a:endCxn id="12" idx="1"/>
            </p:cNvCxnSpPr>
            <p:nvPr/>
          </p:nvCxnSpPr>
          <p:spPr>
            <a:xfrm flipV="1">
              <a:off x="8845833" y="3538499"/>
              <a:ext cx="318529" cy="28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F748707C-0C63-42A5-9C4F-C6396F7B3A18}"/>
                </a:ext>
              </a:extLst>
            </p:cNvPr>
            <p:cNvGrpSpPr/>
            <p:nvPr/>
          </p:nvGrpSpPr>
          <p:grpSpPr>
            <a:xfrm>
              <a:off x="7738398" y="2495560"/>
              <a:ext cx="3110843" cy="2623201"/>
              <a:chOff x="7738398" y="2495560"/>
              <a:chExt cx="3110843" cy="2623201"/>
            </a:xfrm>
            <a:grpFill/>
          </p:grpSpPr>
          <p:cxnSp>
            <p:nvCxnSpPr>
              <p:cNvPr id="54" name="Straight Connector 53">
                <a:extLst>
                  <a:ext uri="{FF2B5EF4-FFF2-40B4-BE49-F238E27FC236}">
                    <a16:creationId xmlns:a16="http://schemas.microsoft.com/office/drawing/2014/main" id="{6FA66D78-E649-4037-AD49-2F429A95B3DE}"/>
                  </a:ext>
                </a:extLst>
              </p:cNvPr>
              <p:cNvCxnSpPr>
                <a:cxnSpLocks/>
                <a:endCxn id="3" idx="2"/>
              </p:cNvCxnSpPr>
              <p:nvPr/>
            </p:nvCxnSpPr>
            <p:spPr>
              <a:xfrm flipH="1" flipV="1">
                <a:off x="8476039" y="3689217"/>
                <a:ext cx="695735" cy="39669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AB0075-2522-4CE9-9205-AC880BCD1A7C}"/>
                  </a:ext>
                </a:extLst>
              </p:cNvPr>
              <p:cNvCxnSpPr>
                <a:cxnSpLocks/>
                <a:stCxn id="3" idx="2"/>
                <a:endCxn id="15" idx="3"/>
              </p:cNvCxnSpPr>
              <p:nvPr/>
            </p:nvCxnSpPr>
            <p:spPr>
              <a:xfrm>
                <a:off x="8476039" y="3689217"/>
                <a:ext cx="1948" cy="41703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703D6027-8FD6-446E-829F-F8B427C86A40}"/>
                  </a:ext>
                </a:extLst>
              </p:cNvPr>
              <p:cNvGrpSpPr/>
              <p:nvPr/>
            </p:nvGrpSpPr>
            <p:grpSpPr>
              <a:xfrm>
                <a:off x="7738398" y="2495560"/>
                <a:ext cx="3110843" cy="2623201"/>
                <a:chOff x="7738398" y="2495560"/>
                <a:chExt cx="3110843" cy="2623201"/>
              </a:xfrm>
              <a:grpFill/>
            </p:grpSpPr>
            <p:sp>
              <p:nvSpPr>
                <p:cNvPr id="3" name="Rectangle: Rounded Corners 2">
                  <a:extLst>
                    <a:ext uri="{FF2B5EF4-FFF2-40B4-BE49-F238E27FC236}">
                      <a16:creationId xmlns:a16="http://schemas.microsoft.com/office/drawing/2014/main" id="{824D30BC-F2D6-4BA8-BEBF-AC3DDA547269}"/>
                    </a:ext>
                  </a:extLst>
                </p:cNvPr>
                <p:cNvSpPr/>
                <p:nvPr/>
              </p:nvSpPr>
              <p:spPr>
                <a:xfrm>
                  <a:off x="8106244" y="3393381"/>
                  <a:ext cx="739589" cy="2958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1111</a:t>
                  </a:r>
                </a:p>
              </p:txBody>
            </p:sp>
            <p:sp>
              <p:nvSpPr>
                <p:cNvPr id="12" name="Rectangle: Rounded Corners 11">
                  <a:extLst>
                    <a:ext uri="{FF2B5EF4-FFF2-40B4-BE49-F238E27FC236}">
                      <a16:creationId xmlns:a16="http://schemas.microsoft.com/office/drawing/2014/main" id="{36BD296B-E212-4245-87D5-97F9EA14B0C2}"/>
                    </a:ext>
                  </a:extLst>
                </p:cNvPr>
                <p:cNvSpPr/>
                <p:nvPr/>
              </p:nvSpPr>
              <p:spPr>
                <a:xfrm>
                  <a:off x="9164362" y="3390581"/>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a:t>
                  </a:r>
                </a:p>
              </p:txBody>
            </p:sp>
            <p:sp>
              <p:nvSpPr>
                <p:cNvPr id="13" name="Rectangle: Rounded Corners 12">
                  <a:extLst>
                    <a:ext uri="{FF2B5EF4-FFF2-40B4-BE49-F238E27FC236}">
                      <a16:creationId xmlns:a16="http://schemas.microsoft.com/office/drawing/2014/main" id="{3BF41084-7036-4BE3-9B0D-2FEE12B1C630}"/>
                    </a:ext>
                  </a:extLst>
                </p:cNvPr>
                <p:cNvSpPr/>
                <p:nvPr/>
              </p:nvSpPr>
              <p:spPr>
                <a:xfrm>
                  <a:off x="8815304" y="4041615"/>
                  <a:ext cx="739589" cy="30536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1011</a:t>
                  </a:r>
                </a:p>
              </p:txBody>
            </p:sp>
            <p:sp>
              <p:nvSpPr>
                <p:cNvPr id="14" name="Rectangle: Rounded Corners 13">
                  <a:extLst>
                    <a:ext uri="{FF2B5EF4-FFF2-40B4-BE49-F238E27FC236}">
                      <a16:creationId xmlns:a16="http://schemas.microsoft.com/office/drawing/2014/main" id="{82561B5A-1CE9-468A-95CC-C513A7AE9747}"/>
                    </a:ext>
                  </a:extLst>
                </p:cNvPr>
                <p:cNvSpPr/>
                <p:nvPr/>
              </p:nvSpPr>
              <p:spPr>
                <a:xfrm>
                  <a:off x="8877769" y="2583477"/>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1110</a:t>
                  </a:r>
                </a:p>
              </p:txBody>
            </p:sp>
            <p:sp>
              <p:nvSpPr>
                <p:cNvPr id="15" name="Rectangle: Rounded Corners 14">
                  <a:extLst>
                    <a:ext uri="{FF2B5EF4-FFF2-40B4-BE49-F238E27FC236}">
                      <a16:creationId xmlns:a16="http://schemas.microsoft.com/office/drawing/2014/main" id="{98C072B7-9720-407A-8DDD-3DC0C93BB20A}"/>
                    </a:ext>
                  </a:extLst>
                </p:cNvPr>
                <p:cNvSpPr/>
                <p:nvPr/>
              </p:nvSpPr>
              <p:spPr>
                <a:xfrm>
                  <a:off x="7738398" y="3958332"/>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1101</a:t>
                  </a:r>
                </a:p>
              </p:txBody>
            </p:sp>
            <p:sp>
              <p:nvSpPr>
                <p:cNvPr id="42" name="Rectangle: Rounded Corners 41">
                  <a:extLst>
                    <a:ext uri="{FF2B5EF4-FFF2-40B4-BE49-F238E27FC236}">
                      <a16:creationId xmlns:a16="http://schemas.microsoft.com/office/drawing/2014/main" id="{87973ABD-F49F-4E8D-99A0-9AF76A6DC4F3}"/>
                    </a:ext>
                  </a:extLst>
                </p:cNvPr>
                <p:cNvSpPr/>
                <p:nvPr/>
              </p:nvSpPr>
              <p:spPr>
                <a:xfrm>
                  <a:off x="10109652" y="408591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0011</a:t>
                  </a:r>
                </a:p>
              </p:txBody>
            </p:sp>
            <p:sp>
              <p:nvSpPr>
                <p:cNvPr id="43" name="Rectangle: Rounded Corners 42">
                  <a:extLst>
                    <a:ext uri="{FF2B5EF4-FFF2-40B4-BE49-F238E27FC236}">
                      <a16:creationId xmlns:a16="http://schemas.microsoft.com/office/drawing/2014/main" id="{26496E73-D9E1-4E0E-96F6-7CA4AA509951}"/>
                    </a:ext>
                  </a:extLst>
                </p:cNvPr>
                <p:cNvSpPr/>
                <p:nvPr/>
              </p:nvSpPr>
              <p:spPr>
                <a:xfrm>
                  <a:off x="9894159" y="249556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1010</a:t>
                  </a:r>
                </a:p>
              </p:txBody>
            </p:sp>
            <p:sp>
              <p:nvSpPr>
                <p:cNvPr id="44" name="Rectangle: Rounded Corners 43">
                  <a:extLst>
                    <a:ext uri="{FF2B5EF4-FFF2-40B4-BE49-F238E27FC236}">
                      <a16:creationId xmlns:a16="http://schemas.microsoft.com/office/drawing/2014/main" id="{E84148DC-8379-4628-A98C-C0F3EA7F7A72}"/>
                    </a:ext>
                  </a:extLst>
                </p:cNvPr>
                <p:cNvSpPr/>
                <p:nvPr/>
              </p:nvSpPr>
              <p:spPr>
                <a:xfrm>
                  <a:off x="9060243" y="4822925"/>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1001</a:t>
                  </a:r>
                </a:p>
              </p:txBody>
            </p:sp>
            <p:grpSp>
              <p:nvGrpSpPr>
                <p:cNvPr id="106" name="Group 105">
                  <a:extLst>
                    <a:ext uri="{FF2B5EF4-FFF2-40B4-BE49-F238E27FC236}">
                      <a16:creationId xmlns:a16="http://schemas.microsoft.com/office/drawing/2014/main" id="{2D782EF5-E5D5-425C-B12E-24B64F323260}"/>
                    </a:ext>
                  </a:extLst>
                </p:cNvPr>
                <p:cNvGrpSpPr/>
                <p:nvPr/>
              </p:nvGrpSpPr>
              <p:grpSpPr>
                <a:xfrm>
                  <a:off x="8108193" y="2672397"/>
                  <a:ext cx="2371254" cy="2298446"/>
                  <a:chOff x="8108193" y="2672397"/>
                  <a:chExt cx="2371254" cy="2298446"/>
                </a:xfrm>
                <a:grpFill/>
              </p:grpSpPr>
              <p:cxnSp>
                <p:nvCxnSpPr>
                  <p:cNvPr id="11" name="Straight Connector 10">
                    <a:extLst>
                      <a:ext uri="{FF2B5EF4-FFF2-40B4-BE49-F238E27FC236}">
                        <a16:creationId xmlns:a16="http://schemas.microsoft.com/office/drawing/2014/main" id="{D4C2F6E3-86C6-4C05-A1C7-706E320EA96E}"/>
                      </a:ext>
                    </a:extLst>
                  </p:cNvPr>
                  <p:cNvCxnSpPr>
                    <a:cxnSpLocks/>
                    <a:stCxn id="42" idx="1"/>
                  </p:cNvCxnSpPr>
                  <p:nvPr/>
                </p:nvCxnSpPr>
                <p:spPr>
                  <a:xfrm flipH="1">
                    <a:off x="9545209" y="4233828"/>
                    <a:ext cx="564443" cy="4237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446BE8E-21AF-4737-99DA-09FE9C13ACB3}"/>
                      </a:ext>
                    </a:extLst>
                  </p:cNvPr>
                  <p:cNvCxnSpPr>
                    <a:cxnSpLocks/>
                    <a:stCxn id="3" idx="0"/>
                    <a:endCxn id="14" idx="2"/>
                  </p:cNvCxnSpPr>
                  <p:nvPr/>
                </p:nvCxnSpPr>
                <p:spPr>
                  <a:xfrm flipV="1">
                    <a:off x="8476039" y="2879313"/>
                    <a:ext cx="771525" cy="51406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5986232-CA93-4390-BB84-FA2F89F2F434}"/>
                      </a:ext>
                    </a:extLst>
                  </p:cNvPr>
                  <p:cNvCxnSpPr>
                    <a:cxnSpLocks/>
                  </p:cNvCxnSpPr>
                  <p:nvPr/>
                </p:nvCxnSpPr>
                <p:spPr>
                  <a:xfrm flipH="1">
                    <a:off x="9616544" y="2672397"/>
                    <a:ext cx="256878" cy="5566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C75B8C2-A53E-4B25-A0E1-5A727F4817E3}"/>
                      </a:ext>
                    </a:extLst>
                  </p:cNvPr>
                  <p:cNvCxnSpPr>
                    <a:cxnSpLocks/>
                  </p:cNvCxnSpPr>
                  <p:nvPr/>
                </p:nvCxnSpPr>
                <p:spPr>
                  <a:xfrm flipH="1" flipV="1">
                    <a:off x="9161305" y="4346978"/>
                    <a:ext cx="209954" cy="47551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A26895D-8CB3-4AD4-93A3-D4469C6CF4AE}"/>
                      </a:ext>
                    </a:extLst>
                  </p:cNvPr>
                  <p:cNvCxnSpPr>
                    <a:cxnSpLocks/>
                    <a:stCxn id="42" idx="0"/>
                  </p:cNvCxnSpPr>
                  <p:nvPr/>
                </p:nvCxnSpPr>
                <p:spPr>
                  <a:xfrm flipH="1" flipV="1">
                    <a:off x="9873422" y="3647031"/>
                    <a:ext cx="606025" cy="43887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EAE60B4-3767-44F9-B304-F51E040BAD3C}"/>
                      </a:ext>
                    </a:extLst>
                  </p:cNvPr>
                  <p:cNvCxnSpPr>
                    <a:cxnSpLocks/>
                    <a:stCxn id="15" idx="2"/>
                    <a:endCxn id="44" idx="1"/>
                  </p:cNvCxnSpPr>
                  <p:nvPr/>
                </p:nvCxnSpPr>
                <p:spPr>
                  <a:xfrm>
                    <a:off x="8108193" y="4254168"/>
                    <a:ext cx="952050" cy="716675"/>
                  </a:xfrm>
                  <a:prstGeom prst="line">
                    <a:avLst/>
                  </a:prstGeom>
                  <a:grpFill/>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897C6E3F-7B4D-4538-AE28-95708299D60E}"/>
              </a:ext>
            </a:extLst>
          </p:cNvPr>
          <p:cNvSpPr txBox="1"/>
          <p:nvPr/>
        </p:nvSpPr>
        <p:spPr>
          <a:xfrm>
            <a:off x="1427724" y="2983649"/>
            <a:ext cx="476412" cy="369332"/>
          </a:xfrm>
          <a:prstGeom prst="rect">
            <a:avLst/>
          </a:prstGeom>
          <a:noFill/>
        </p:spPr>
        <p:txBody>
          <a:bodyPr wrap="none" rtlCol="0">
            <a:spAutoFit/>
          </a:bodyPr>
          <a:lstStyle/>
          <a:p>
            <a:r>
              <a:rPr lang="en-US" b="1"/>
              <a:t>0.2</a:t>
            </a:r>
          </a:p>
        </p:txBody>
      </p:sp>
      <p:sp>
        <p:nvSpPr>
          <p:cNvPr id="61" name="TextBox 60">
            <a:extLst>
              <a:ext uri="{FF2B5EF4-FFF2-40B4-BE49-F238E27FC236}">
                <a16:creationId xmlns:a16="http://schemas.microsoft.com/office/drawing/2014/main" id="{7DE2A93E-B3CD-43CE-BA9C-3D6224522A63}"/>
              </a:ext>
            </a:extLst>
          </p:cNvPr>
          <p:cNvSpPr txBox="1"/>
          <p:nvPr/>
        </p:nvSpPr>
        <p:spPr>
          <a:xfrm>
            <a:off x="3423368" y="2097220"/>
            <a:ext cx="596638" cy="369332"/>
          </a:xfrm>
          <a:prstGeom prst="rect">
            <a:avLst/>
          </a:prstGeom>
          <a:noFill/>
        </p:spPr>
        <p:txBody>
          <a:bodyPr wrap="none" rtlCol="0">
            <a:spAutoFit/>
          </a:bodyPr>
          <a:lstStyle/>
          <a:p>
            <a:r>
              <a:rPr lang="en-US" b="1"/>
              <a:t>0.05</a:t>
            </a:r>
          </a:p>
        </p:txBody>
      </p:sp>
      <p:sp>
        <p:nvSpPr>
          <p:cNvPr id="62" name="TextBox 61">
            <a:extLst>
              <a:ext uri="{FF2B5EF4-FFF2-40B4-BE49-F238E27FC236}">
                <a16:creationId xmlns:a16="http://schemas.microsoft.com/office/drawing/2014/main" id="{0F155B76-34C0-462B-8F89-F66291AF3386}"/>
              </a:ext>
            </a:extLst>
          </p:cNvPr>
          <p:cNvSpPr txBox="1"/>
          <p:nvPr/>
        </p:nvSpPr>
        <p:spPr>
          <a:xfrm>
            <a:off x="2686686" y="2926175"/>
            <a:ext cx="479618" cy="369332"/>
          </a:xfrm>
          <a:prstGeom prst="rect">
            <a:avLst/>
          </a:prstGeom>
          <a:noFill/>
        </p:spPr>
        <p:txBody>
          <a:bodyPr wrap="none" rtlCol="0">
            <a:spAutoFit/>
          </a:bodyPr>
          <a:lstStyle/>
          <a:p>
            <a:r>
              <a:rPr lang="en-US" b="1"/>
              <a:t>0.1</a:t>
            </a:r>
          </a:p>
        </p:txBody>
      </p:sp>
      <p:sp>
        <p:nvSpPr>
          <p:cNvPr id="63" name="TextBox 62">
            <a:extLst>
              <a:ext uri="{FF2B5EF4-FFF2-40B4-BE49-F238E27FC236}">
                <a16:creationId xmlns:a16="http://schemas.microsoft.com/office/drawing/2014/main" id="{63A29106-577F-48CA-9F0B-08B6BED2A6A8}"/>
              </a:ext>
            </a:extLst>
          </p:cNvPr>
          <p:cNvSpPr txBox="1"/>
          <p:nvPr/>
        </p:nvSpPr>
        <p:spPr>
          <a:xfrm>
            <a:off x="2459198" y="2112906"/>
            <a:ext cx="596638" cy="369332"/>
          </a:xfrm>
          <a:prstGeom prst="rect">
            <a:avLst/>
          </a:prstGeom>
          <a:noFill/>
        </p:spPr>
        <p:txBody>
          <a:bodyPr wrap="none" rtlCol="0">
            <a:spAutoFit/>
          </a:bodyPr>
          <a:lstStyle/>
          <a:p>
            <a:r>
              <a:rPr lang="en-US" b="1"/>
              <a:t>0.25</a:t>
            </a:r>
          </a:p>
        </p:txBody>
      </p:sp>
      <p:sp>
        <p:nvSpPr>
          <p:cNvPr id="64" name="TextBox 63">
            <a:extLst>
              <a:ext uri="{FF2B5EF4-FFF2-40B4-BE49-F238E27FC236}">
                <a16:creationId xmlns:a16="http://schemas.microsoft.com/office/drawing/2014/main" id="{50385191-B4C6-4CA5-95B5-6E3210AA6B24}"/>
              </a:ext>
            </a:extLst>
          </p:cNvPr>
          <p:cNvSpPr txBox="1"/>
          <p:nvPr/>
        </p:nvSpPr>
        <p:spPr>
          <a:xfrm>
            <a:off x="2503778" y="3663674"/>
            <a:ext cx="596638" cy="369332"/>
          </a:xfrm>
          <a:prstGeom prst="rect">
            <a:avLst/>
          </a:prstGeom>
          <a:noFill/>
        </p:spPr>
        <p:txBody>
          <a:bodyPr wrap="none" rtlCol="0">
            <a:spAutoFit/>
          </a:bodyPr>
          <a:lstStyle/>
          <a:p>
            <a:r>
              <a:rPr lang="en-US" b="1"/>
              <a:t>0.05</a:t>
            </a:r>
          </a:p>
        </p:txBody>
      </p:sp>
      <p:sp>
        <p:nvSpPr>
          <p:cNvPr id="66" name="TextBox 65">
            <a:extLst>
              <a:ext uri="{FF2B5EF4-FFF2-40B4-BE49-F238E27FC236}">
                <a16:creationId xmlns:a16="http://schemas.microsoft.com/office/drawing/2014/main" id="{F46B92B9-1A5E-4E81-B910-E57E0F840EDD}"/>
              </a:ext>
            </a:extLst>
          </p:cNvPr>
          <p:cNvSpPr txBox="1"/>
          <p:nvPr/>
        </p:nvSpPr>
        <p:spPr>
          <a:xfrm>
            <a:off x="3829686" y="3577106"/>
            <a:ext cx="596638" cy="369332"/>
          </a:xfrm>
          <a:prstGeom prst="rect">
            <a:avLst/>
          </a:prstGeom>
          <a:noFill/>
        </p:spPr>
        <p:txBody>
          <a:bodyPr wrap="none" rtlCol="0">
            <a:spAutoFit/>
          </a:bodyPr>
          <a:lstStyle/>
          <a:p>
            <a:r>
              <a:rPr lang="en-US" b="1"/>
              <a:t>0.15</a:t>
            </a:r>
          </a:p>
        </p:txBody>
      </p:sp>
      <p:sp>
        <p:nvSpPr>
          <p:cNvPr id="67" name="TextBox 66">
            <a:extLst>
              <a:ext uri="{FF2B5EF4-FFF2-40B4-BE49-F238E27FC236}">
                <a16:creationId xmlns:a16="http://schemas.microsoft.com/office/drawing/2014/main" id="{26256682-C7B8-4129-B7E5-E7A074E11823}"/>
              </a:ext>
            </a:extLst>
          </p:cNvPr>
          <p:cNvSpPr txBox="1"/>
          <p:nvPr/>
        </p:nvSpPr>
        <p:spPr>
          <a:xfrm>
            <a:off x="1198846" y="3567405"/>
            <a:ext cx="479618" cy="369332"/>
          </a:xfrm>
          <a:prstGeom prst="rect">
            <a:avLst/>
          </a:prstGeom>
          <a:noFill/>
        </p:spPr>
        <p:txBody>
          <a:bodyPr wrap="none" rtlCol="0">
            <a:spAutoFit/>
          </a:bodyPr>
          <a:lstStyle/>
          <a:p>
            <a:r>
              <a:rPr lang="en-US" b="1"/>
              <a:t>0.1</a:t>
            </a:r>
          </a:p>
        </p:txBody>
      </p:sp>
      <p:sp>
        <p:nvSpPr>
          <p:cNvPr id="68" name="TextBox 67">
            <a:extLst>
              <a:ext uri="{FF2B5EF4-FFF2-40B4-BE49-F238E27FC236}">
                <a16:creationId xmlns:a16="http://schemas.microsoft.com/office/drawing/2014/main" id="{AC1D85F8-F97D-490A-9A04-218D11D40CB1}"/>
              </a:ext>
            </a:extLst>
          </p:cNvPr>
          <p:cNvSpPr txBox="1"/>
          <p:nvPr/>
        </p:nvSpPr>
        <p:spPr>
          <a:xfrm>
            <a:off x="2757517" y="4342869"/>
            <a:ext cx="596638" cy="369332"/>
          </a:xfrm>
          <a:prstGeom prst="rect">
            <a:avLst/>
          </a:prstGeom>
          <a:noFill/>
        </p:spPr>
        <p:txBody>
          <a:bodyPr wrap="none" rtlCol="0">
            <a:spAutoFit/>
          </a:bodyPr>
          <a:lstStyle/>
          <a:p>
            <a:r>
              <a:rPr lang="en-US" b="1"/>
              <a:t>0.05</a:t>
            </a:r>
          </a:p>
        </p:txBody>
      </p:sp>
      <p:sp>
        <p:nvSpPr>
          <p:cNvPr id="70" name="Rectangle: Rounded Corners 69">
            <a:extLst>
              <a:ext uri="{FF2B5EF4-FFF2-40B4-BE49-F238E27FC236}">
                <a16:creationId xmlns:a16="http://schemas.microsoft.com/office/drawing/2014/main" id="{C9CE256D-833B-43E5-A314-BE0D15E80883}"/>
              </a:ext>
            </a:extLst>
          </p:cNvPr>
          <p:cNvSpPr/>
          <p:nvPr/>
        </p:nvSpPr>
        <p:spPr>
          <a:xfrm>
            <a:off x="3471196" y="2958148"/>
            <a:ext cx="739589" cy="29583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0110</a:t>
            </a:r>
          </a:p>
        </p:txBody>
      </p:sp>
      <p:cxnSp>
        <p:nvCxnSpPr>
          <p:cNvPr id="71" name="Straight Connector 70">
            <a:extLst>
              <a:ext uri="{FF2B5EF4-FFF2-40B4-BE49-F238E27FC236}">
                <a16:creationId xmlns:a16="http://schemas.microsoft.com/office/drawing/2014/main" id="{9154760A-3EAF-4312-9C45-166760ABE69C}"/>
              </a:ext>
            </a:extLst>
          </p:cNvPr>
          <p:cNvCxnSpPr>
            <a:cxnSpLocks/>
            <a:stCxn id="70" idx="2"/>
          </p:cNvCxnSpPr>
          <p:nvPr/>
        </p:nvCxnSpPr>
        <p:spPr>
          <a:xfrm flipH="1">
            <a:off x="3280417" y="3253984"/>
            <a:ext cx="560574" cy="16004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98310D3-089F-4DE9-B6AC-046F60EDA9A3}"/>
              </a:ext>
            </a:extLst>
          </p:cNvPr>
          <p:cNvSpPr txBox="1"/>
          <p:nvPr/>
        </p:nvSpPr>
        <p:spPr>
          <a:xfrm>
            <a:off x="3584959" y="2626595"/>
            <a:ext cx="596638" cy="369332"/>
          </a:xfrm>
          <a:prstGeom prst="rect">
            <a:avLst/>
          </a:prstGeom>
          <a:noFill/>
        </p:spPr>
        <p:txBody>
          <a:bodyPr wrap="none" rtlCol="0">
            <a:spAutoFit/>
          </a:bodyPr>
          <a:lstStyle/>
          <a:p>
            <a:r>
              <a:rPr lang="en-US" b="1"/>
              <a:t>0.15</a:t>
            </a:r>
          </a:p>
        </p:txBody>
      </p:sp>
      <p:sp>
        <p:nvSpPr>
          <p:cNvPr id="84" name="TextBox 83">
            <a:extLst>
              <a:ext uri="{FF2B5EF4-FFF2-40B4-BE49-F238E27FC236}">
                <a16:creationId xmlns:a16="http://schemas.microsoft.com/office/drawing/2014/main" id="{552FB3D4-D080-49DA-93E7-1E62D19BC231}"/>
              </a:ext>
            </a:extLst>
          </p:cNvPr>
          <p:cNvSpPr txBox="1"/>
          <p:nvPr/>
        </p:nvSpPr>
        <p:spPr>
          <a:xfrm>
            <a:off x="629702" y="1439180"/>
            <a:ext cx="4373185" cy="369332"/>
          </a:xfrm>
          <a:prstGeom prst="rect">
            <a:avLst/>
          </a:prstGeom>
          <a:noFill/>
        </p:spPr>
        <p:txBody>
          <a:bodyPr wrap="none" rtlCol="0">
            <a:spAutoFit/>
          </a:bodyPr>
          <a:lstStyle/>
          <a:p>
            <a:r>
              <a:rPr lang="en-US"/>
              <a:t>Score (1111) = 0.1 + 0.25 +  0.1 + 0.05 =  0.5  </a:t>
            </a:r>
          </a:p>
        </p:txBody>
      </p:sp>
      <p:sp>
        <p:nvSpPr>
          <p:cNvPr id="98" name="TextBox 97">
            <a:extLst>
              <a:ext uri="{FF2B5EF4-FFF2-40B4-BE49-F238E27FC236}">
                <a16:creationId xmlns:a16="http://schemas.microsoft.com/office/drawing/2014/main" id="{637027C0-A1F1-4542-BB13-06FA27AED238}"/>
              </a:ext>
            </a:extLst>
          </p:cNvPr>
          <p:cNvSpPr txBox="1"/>
          <p:nvPr/>
        </p:nvSpPr>
        <p:spPr>
          <a:xfrm>
            <a:off x="6229046" y="1434628"/>
            <a:ext cx="4267387" cy="369332"/>
          </a:xfrm>
          <a:prstGeom prst="rect">
            <a:avLst/>
          </a:prstGeom>
          <a:noFill/>
        </p:spPr>
        <p:txBody>
          <a:bodyPr wrap="none" rtlCol="0">
            <a:spAutoFit/>
          </a:bodyPr>
          <a:lstStyle/>
          <a:p>
            <a:r>
              <a:rPr lang="en-US"/>
              <a:t>Score (0111) = 0.1 + 0.25 + 0.1 +0.05 =  0.5  </a:t>
            </a:r>
          </a:p>
        </p:txBody>
      </p:sp>
      <p:grpSp>
        <p:nvGrpSpPr>
          <p:cNvPr id="150" name="Group 149">
            <a:extLst>
              <a:ext uri="{FF2B5EF4-FFF2-40B4-BE49-F238E27FC236}">
                <a16:creationId xmlns:a16="http://schemas.microsoft.com/office/drawing/2014/main" id="{B4EE21B2-E252-4E62-8844-DB88DA5E1429}"/>
              </a:ext>
            </a:extLst>
          </p:cNvPr>
          <p:cNvGrpSpPr/>
          <p:nvPr/>
        </p:nvGrpSpPr>
        <p:grpSpPr>
          <a:xfrm>
            <a:off x="1851121" y="1868143"/>
            <a:ext cx="2960103" cy="3467983"/>
            <a:chOff x="1851121" y="1868143"/>
            <a:chExt cx="2960103" cy="3467983"/>
          </a:xfrm>
        </p:grpSpPr>
        <p:sp>
          <p:nvSpPr>
            <p:cNvPr id="97" name="Rectangle: Rounded Corners 96">
              <a:extLst>
                <a:ext uri="{FF2B5EF4-FFF2-40B4-BE49-F238E27FC236}">
                  <a16:creationId xmlns:a16="http://schemas.microsoft.com/office/drawing/2014/main" id="{BB21A64B-E4C2-49D8-9A7E-ED7A65ECC254}"/>
                </a:ext>
              </a:extLst>
            </p:cNvPr>
            <p:cNvSpPr/>
            <p:nvPr/>
          </p:nvSpPr>
          <p:spPr>
            <a:xfrm>
              <a:off x="3273355" y="1868143"/>
              <a:ext cx="1537869" cy="29889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Rounded Corners 148">
              <a:extLst>
                <a:ext uri="{FF2B5EF4-FFF2-40B4-BE49-F238E27FC236}">
                  <a16:creationId xmlns:a16="http://schemas.microsoft.com/office/drawing/2014/main" id="{28FBECC0-26D2-4AEB-8F2B-EFA209FD361D}"/>
                </a:ext>
              </a:extLst>
            </p:cNvPr>
            <p:cNvSpPr/>
            <p:nvPr/>
          </p:nvSpPr>
          <p:spPr>
            <a:xfrm>
              <a:off x="1851121" y="4263363"/>
              <a:ext cx="2032157" cy="10727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A7F1FC19-DC45-4A43-96C8-04AD17C3C72A}"/>
              </a:ext>
            </a:extLst>
          </p:cNvPr>
          <p:cNvGrpSpPr/>
          <p:nvPr/>
        </p:nvGrpSpPr>
        <p:grpSpPr>
          <a:xfrm>
            <a:off x="6630776" y="2297572"/>
            <a:ext cx="3301668" cy="2907799"/>
            <a:chOff x="1124656" y="2097220"/>
            <a:chExt cx="3301668" cy="2907799"/>
          </a:xfrm>
        </p:grpSpPr>
        <p:grpSp>
          <p:nvGrpSpPr>
            <p:cNvPr id="158" name="Group 157">
              <a:extLst>
                <a:ext uri="{FF2B5EF4-FFF2-40B4-BE49-F238E27FC236}">
                  <a16:creationId xmlns:a16="http://schemas.microsoft.com/office/drawing/2014/main" id="{FD3E2832-6D9C-48D6-8B0A-D275B877049A}"/>
                </a:ext>
              </a:extLst>
            </p:cNvPr>
            <p:cNvGrpSpPr/>
            <p:nvPr/>
          </p:nvGrpSpPr>
          <p:grpSpPr>
            <a:xfrm>
              <a:off x="1124656" y="2381818"/>
              <a:ext cx="3110843" cy="2623201"/>
              <a:chOff x="7738398" y="2495560"/>
              <a:chExt cx="3110843" cy="2623201"/>
            </a:xfrm>
            <a:solidFill>
              <a:schemeClr val="accent1">
                <a:lumMod val="75000"/>
              </a:schemeClr>
            </a:solidFill>
          </p:grpSpPr>
          <p:cxnSp>
            <p:nvCxnSpPr>
              <p:cNvPr id="170" name="Straight Connector 169">
                <a:extLst>
                  <a:ext uri="{FF2B5EF4-FFF2-40B4-BE49-F238E27FC236}">
                    <a16:creationId xmlns:a16="http://schemas.microsoft.com/office/drawing/2014/main" id="{BAC30171-ADEB-44AF-A1FD-B583BA650221}"/>
                  </a:ext>
                </a:extLst>
              </p:cNvPr>
              <p:cNvCxnSpPr>
                <a:stCxn id="175" idx="3"/>
                <a:endCxn id="176" idx="1"/>
              </p:cNvCxnSpPr>
              <p:nvPr/>
            </p:nvCxnSpPr>
            <p:spPr>
              <a:xfrm flipV="1">
                <a:off x="8845833" y="3538499"/>
                <a:ext cx="318529" cy="28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0EA88105-B27C-456F-A20B-A339E7FA80CF}"/>
                  </a:ext>
                </a:extLst>
              </p:cNvPr>
              <p:cNvGrpSpPr/>
              <p:nvPr/>
            </p:nvGrpSpPr>
            <p:grpSpPr>
              <a:xfrm>
                <a:off x="7738398" y="2495560"/>
                <a:ext cx="3110843" cy="2623201"/>
                <a:chOff x="7738398" y="2495560"/>
                <a:chExt cx="3110843" cy="2623201"/>
              </a:xfrm>
              <a:grpFill/>
            </p:grpSpPr>
            <p:cxnSp>
              <p:nvCxnSpPr>
                <p:cNvPr id="172" name="Straight Connector 171">
                  <a:extLst>
                    <a:ext uri="{FF2B5EF4-FFF2-40B4-BE49-F238E27FC236}">
                      <a16:creationId xmlns:a16="http://schemas.microsoft.com/office/drawing/2014/main" id="{C2552C66-E76E-4513-BDB6-4CA67A97B082}"/>
                    </a:ext>
                  </a:extLst>
                </p:cNvPr>
                <p:cNvCxnSpPr>
                  <a:cxnSpLocks/>
                  <a:endCxn id="175" idx="2"/>
                </p:cNvCxnSpPr>
                <p:nvPr/>
              </p:nvCxnSpPr>
              <p:spPr>
                <a:xfrm flipH="1" flipV="1">
                  <a:off x="8476039" y="3689217"/>
                  <a:ext cx="695735" cy="39669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0A875CF-FA29-4064-95C2-16B4237A4F23}"/>
                    </a:ext>
                  </a:extLst>
                </p:cNvPr>
                <p:cNvCxnSpPr>
                  <a:cxnSpLocks/>
                  <a:stCxn id="175" idx="2"/>
                  <a:endCxn id="179" idx="3"/>
                </p:cNvCxnSpPr>
                <p:nvPr/>
              </p:nvCxnSpPr>
              <p:spPr>
                <a:xfrm>
                  <a:off x="8476039" y="3689217"/>
                  <a:ext cx="1948" cy="41703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B8CDE6F6-3E19-47AE-B0CD-D609D24CEE68}"/>
                    </a:ext>
                  </a:extLst>
                </p:cNvPr>
                <p:cNvGrpSpPr/>
                <p:nvPr/>
              </p:nvGrpSpPr>
              <p:grpSpPr>
                <a:xfrm>
                  <a:off x="7738398" y="2495560"/>
                  <a:ext cx="3110843" cy="2623201"/>
                  <a:chOff x="7738398" y="2495560"/>
                  <a:chExt cx="3110843" cy="2623201"/>
                </a:xfrm>
                <a:grpFill/>
              </p:grpSpPr>
              <p:sp>
                <p:nvSpPr>
                  <p:cNvPr id="175" name="Rectangle: Rounded Corners 174">
                    <a:extLst>
                      <a:ext uri="{FF2B5EF4-FFF2-40B4-BE49-F238E27FC236}">
                        <a16:creationId xmlns:a16="http://schemas.microsoft.com/office/drawing/2014/main" id="{D5C11816-847D-4A1A-A4B1-200CFB1B0C66}"/>
                      </a:ext>
                    </a:extLst>
                  </p:cNvPr>
                  <p:cNvSpPr/>
                  <p:nvPr/>
                </p:nvSpPr>
                <p:spPr>
                  <a:xfrm>
                    <a:off x="8106244" y="3393381"/>
                    <a:ext cx="739589" cy="295836"/>
                  </a:xfrm>
                  <a:prstGeom prst="round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1111</a:t>
                    </a:r>
                  </a:p>
                </p:txBody>
              </p:sp>
              <p:sp>
                <p:nvSpPr>
                  <p:cNvPr id="176" name="Rectangle: Rounded Corners 175">
                    <a:extLst>
                      <a:ext uri="{FF2B5EF4-FFF2-40B4-BE49-F238E27FC236}">
                        <a16:creationId xmlns:a16="http://schemas.microsoft.com/office/drawing/2014/main" id="{59A234E0-0180-48F5-AAA9-764D29551C61}"/>
                      </a:ext>
                    </a:extLst>
                  </p:cNvPr>
                  <p:cNvSpPr/>
                  <p:nvPr/>
                </p:nvSpPr>
                <p:spPr>
                  <a:xfrm>
                    <a:off x="9164362" y="3390581"/>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a:t>
                    </a:r>
                  </a:p>
                </p:txBody>
              </p:sp>
              <p:sp>
                <p:nvSpPr>
                  <p:cNvPr id="177" name="Rectangle: Rounded Corners 176">
                    <a:extLst>
                      <a:ext uri="{FF2B5EF4-FFF2-40B4-BE49-F238E27FC236}">
                        <a16:creationId xmlns:a16="http://schemas.microsoft.com/office/drawing/2014/main" id="{F2E47B1B-2DCE-4E06-94FD-1D0A8E925712}"/>
                      </a:ext>
                    </a:extLst>
                  </p:cNvPr>
                  <p:cNvSpPr/>
                  <p:nvPr/>
                </p:nvSpPr>
                <p:spPr>
                  <a:xfrm>
                    <a:off x="8815304" y="4041615"/>
                    <a:ext cx="739589" cy="30536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1011</a:t>
                    </a:r>
                  </a:p>
                </p:txBody>
              </p:sp>
              <p:sp>
                <p:nvSpPr>
                  <p:cNvPr id="178" name="Rectangle: Rounded Corners 177">
                    <a:extLst>
                      <a:ext uri="{FF2B5EF4-FFF2-40B4-BE49-F238E27FC236}">
                        <a16:creationId xmlns:a16="http://schemas.microsoft.com/office/drawing/2014/main" id="{71FE7DBA-4349-4D8F-B680-51A6C8195428}"/>
                      </a:ext>
                    </a:extLst>
                  </p:cNvPr>
                  <p:cNvSpPr/>
                  <p:nvPr/>
                </p:nvSpPr>
                <p:spPr>
                  <a:xfrm>
                    <a:off x="8877769" y="2583477"/>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1110</a:t>
                    </a:r>
                  </a:p>
                </p:txBody>
              </p:sp>
              <p:sp>
                <p:nvSpPr>
                  <p:cNvPr id="179" name="Rectangle: Rounded Corners 178">
                    <a:extLst>
                      <a:ext uri="{FF2B5EF4-FFF2-40B4-BE49-F238E27FC236}">
                        <a16:creationId xmlns:a16="http://schemas.microsoft.com/office/drawing/2014/main" id="{9BEFA7E1-EBB1-4E08-8C86-9FFE63F27033}"/>
                      </a:ext>
                    </a:extLst>
                  </p:cNvPr>
                  <p:cNvSpPr/>
                  <p:nvPr/>
                </p:nvSpPr>
                <p:spPr>
                  <a:xfrm>
                    <a:off x="7738398" y="3958332"/>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1101</a:t>
                    </a:r>
                  </a:p>
                </p:txBody>
              </p:sp>
              <p:sp>
                <p:nvSpPr>
                  <p:cNvPr id="180" name="Rectangle: Rounded Corners 179">
                    <a:extLst>
                      <a:ext uri="{FF2B5EF4-FFF2-40B4-BE49-F238E27FC236}">
                        <a16:creationId xmlns:a16="http://schemas.microsoft.com/office/drawing/2014/main" id="{849B6766-4B9C-4353-8908-C2E2F6186E36}"/>
                      </a:ext>
                    </a:extLst>
                  </p:cNvPr>
                  <p:cNvSpPr/>
                  <p:nvPr/>
                </p:nvSpPr>
                <p:spPr>
                  <a:xfrm>
                    <a:off x="10109652" y="408591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0011</a:t>
                    </a:r>
                  </a:p>
                </p:txBody>
              </p:sp>
              <p:sp>
                <p:nvSpPr>
                  <p:cNvPr id="181" name="Rectangle: Rounded Corners 180">
                    <a:extLst>
                      <a:ext uri="{FF2B5EF4-FFF2-40B4-BE49-F238E27FC236}">
                        <a16:creationId xmlns:a16="http://schemas.microsoft.com/office/drawing/2014/main" id="{BDF715F6-A625-4CB4-BF17-7ED65BDAC4DA}"/>
                      </a:ext>
                    </a:extLst>
                  </p:cNvPr>
                  <p:cNvSpPr/>
                  <p:nvPr/>
                </p:nvSpPr>
                <p:spPr>
                  <a:xfrm>
                    <a:off x="9894159" y="249556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1010</a:t>
                    </a:r>
                  </a:p>
                </p:txBody>
              </p:sp>
              <p:sp>
                <p:nvSpPr>
                  <p:cNvPr id="182" name="Rectangle: Rounded Corners 181">
                    <a:extLst>
                      <a:ext uri="{FF2B5EF4-FFF2-40B4-BE49-F238E27FC236}">
                        <a16:creationId xmlns:a16="http://schemas.microsoft.com/office/drawing/2014/main" id="{228B424E-06A6-4F35-91CC-7E5C8A62BEB5}"/>
                      </a:ext>
                    </a:extLst>
                  </p:cNvPr>
                  <p:cNvSpPr/>
                  <p:nvPr/>
                </p:nvSpPr>
                <p:spPr>
                  <a:xfrm>
                    <a:off x="9060243" y="4822925"/>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1001</a:t>
                    </a:r>
                  </a:p>
                </p:txBody>
              </p:sp>
              <p:grpSp>
                <p:nvGrpSpPr>
                  <p:cNvPr id="183" name="Group 182">
                    <a:extLst>
                      <a:ext uri="{FF2B5EF4-FFF2-40B4-BE49-F238E27FC236}">
                        <a16:creationId xmlns:a16="http://schemas.microsoft.com/office/drawing/2014/main" id="{649107BA-6399-4E5D-8997-70CF0431AA5C}"/>
                      </a:ext>
                    </a:extLst>
                  </p:cNvPr>
                  <p:cNvGrpSpPr/>
                  <p:nvPr/>
                </p:nvGrpSpPr>
                <p:grpSpPr>
                  <a:xfrm>
                    <a:off x="8108193" y="2672397"/>
                    <a:ext cx="2371254" cy="2298446"/>
                    <a:chOff x="8108193" y="2672397"/>
                    <a:chExt cx="2371254" cy="2298446"/>
                  </a:xfrm>
                  <a:grpFill/>
                </p:grpSpPr>
                <p:cxnSp>
                  <p:nvCxnSpPr>
                    <p:cNvPr id="184" name="Straight Connector 183">
                      <a:extLst>
                        <a:ext uri="{FF2B5EF4-FFF2-40B4-BE49-F238E27FC236}">
                          <a16:creationId xmlns:a16="http://schemas.microsoft.com/office/drawing/2014/main" id="{5E7DED4C-7916-4AD5-AE20-395706928D90}"/>
                        </a:ext>
                      </a:extLst>
                    </p:cNvPr>
                    <p:cNvCxnSpPr>
                      <a:cxnSpLocks/>
                      <a:stCxn id="180" idx="1"/>
                    </p:cNvCxnSpPr>
                    <p:nvPr/>
                  </p:nvCxnSpPr>
                  <p:spPr>
                    <a:xfrm flipH="1">
                      <a:off x="9545209" y="4233828"/>
                      <a:ext cx="564443" cy="4237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1593F5F-C42F-42C1-8133-02EF86F92433}"/>
                        </a:ext>
                      </a:extLst>
                    </p:cNvPr>
                    <p:cNvCxnSpPr>
                      <a:cxnSpLocks/>
                      <a:stCxn id="175" idx="0"/>
                      <a:endCxn id="178" idx="2"/>
                    </p:cNvCxnSpPr>
                    <p:nvPr/>
                  </p:nvCxnSpPr>
                  <p:spPr>
                    <a:xfrm flipV="1">
                      <a:off x="8476039" y="2879313"/>
                      <a:ext cx="771525" cy="51406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9874B4C-5B73-41AC-B5C4-03BC7700A208}"/>
                        </a:ext>
                      </a:extLst>
                    </p:cNvPr>
                    <p:cNvCxnSpPr>
                      <a:cxnSpLocks/>
                    </p:cNvCxnSpPr>
                    <p:nvPr/>
                  </p:nvCxnSpPr>
                  <p:spPr>
                    <a:xfrm flipH="1">
                      <a:off x="9616544" y="2672397"/>
                      <a:ext cx="256878" cy="5566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3DF74E-2F58-46B4-8753-73FCBCD00406}"/>
                        </a:ext>
                      </a:extLst>
                    </p:cNvPr>
                    <p:cNvCxnSpPr>
                      <a:cxnSpLocks/>
                    </p:cNvCxnSpPr>
                    <p:nvPr/>
                  </p:nvCxnSpPr>
                  <p:spPr>
                    <a:xfrm flipH="1" flipV="1">
                      <a:off x="9161305" y="4346978"/>
                      <a:ext cx="209954" cy="47551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21ADB0C-7D5E-4592-A1DF-073CD1BF6DB2}"/>
                        </a:ext>
                      </a:extLst>
                    </p:cNvPr>
                    <p:cNvCxnSpPr>
                      <a:cxnSpLocks/>
                      <a:stCxn id="180" idx="0"/>
                    </p:cNvCxnSpPr>
                    <p:nvPr/>
                  </p:nvCxnSpPr>
                  <p:spPr>
                    <a:xfrm flipH="1" flipV="1">
                      <a:off x="9873422" y="3647031"/>
                      <a:ext cx="606025" cy="43887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F134570-725D-4A7E-ADD5-A63F86DF0F5B}"/>
                        </a:ext>
                      </a:extLst>
                    </p:cNvPr>
                    <p:cNvCxnSpPr>
                      <a:cxnSpLocks/>
                      <a:stCxn id="179" idx="2"/>
                      <a:endCxn id="182" idx="1"/>
                    </p:cNvCxnSpPr>
                    <p:nvPr/>
                  </p:nvCxnSpPr>
                  <p:spPr>
                    <a:xfrm>
                      <a:off x="8108193" y="4254168"/>
                      <a:ext cx="952050" cy="716675"/>
                    </a:xfrm>
                    <a:prstGeom prst="line">
                      <a:avLst/>
                    </a:prstGeom>
                    <a:grpFill/>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159" name="TextBox 158">
              <a:extLst>
                <a:ext uri="{FF2B5EF4-FFF2-40B4-BE49-F238E27FC236}">
                  <a16:creationId xmlns:a16="http://schemas.microsoft.com/office/drawing/2014/main" id="{DC7E6720-335E-4150-BED4-5A58CF43B914}"/>
                </a:ext>
              </a:extLst>
            </p:cNvPr>
            <p:cNvSpPr txBox="1"/>
            <p:nvPr/>
          </p:nvSpPr>
          <p:spPr>
            <a:xfrm>
              <a:off x="1427724" y="2983649"/>
              <a:ext cx="476412" cy="369332"/>
            </a:xfrm>
            <a:prstGeom prst="rect">
              <a:avLst/>
            </a:prstGeom>
            <a:noFill/>
          </p:spPr>
          <p:txBody>
            <a:bodyPr wrap="none" rtlCol="0">
              <a:spAutoFit/>
            </a:bodyPr>
            <a:lstStyle/>
            <a:p>
              <a:r>
                <a:rPr lang="en-US" b="1"/>
                <a:t>0.2</a:t>
              </a:r>
            </a:p>
          </p:txBody>
        </p:sp>
        <p:sp>
          <p:nvSpPr>
            <p:cNvPr id="160" name="TextBox 159">
              <a:extLst>
                <a:ext uri="{FF2B5EF4-FFF2-40B4-BE49-F238E27FC236}">
                  <a16:creationId xmlns:a16="http://schemas.microsoft.com/office/drawing/2014/main" id="{767B0EB0-9E0E-4E6B-BBD4-0CA2D8FC301D}"/>
                </a:ext>
              </a:extLst>
            </p:cNvPr>
            <p:cNvSpPr txBox="1"/>
            <p:nvPr/>
          </p:nvSpPr>
          <p:spPr>
            <a:xfrm>
              <a:off x="3423368" y="2097220"/>
              <a:ext cx="596638" cy="369332"/>
            </a:xfrm>
            <a:prstGeom prst="rect">
              <a:avLst/>
            </a:prstGeom>
            <a:noFill/>
          </p:spPr>
          <p:txBody>
            <a:bodyPr wrap="none" rtlCol="0">
              <a:spAutoFit/>
            </a:bodyPr>
            <a:lstStyle/>
            <a:p>
              <a:r>
                <a:rPr lang="en-US" b="1"/>
                <a:t>0.05</a:t>
              </a:r>
            </a:p>
          </p:txBody>
        </p:sp>
        <p:sp>
          <p:nvSpPr>
            <p:cNvPr id="161" name="TextBox 160">
              <a:extLst>
                <a:ext uri="{FF2B5EF4-FFF2-40B4-BE49-F238E27FC236}">
                  <a16:creationId xmlns:a16="http://schemas.microsoft.com/office/drawing/2014/main" id="{6A2AF74B-2B20-4B8A-A53E-CCA437C1ACF0}"/>
                </a:ext>
              </a:extLst>
            </p:cNvPr>
            <p:cNvSpPr txBox="1"/>
            <p:nvPr/>
          </p:nvSpPr>
          <p:spPr>
            <a:xfrm>
              <a:off x="2686686" y="2926175"/>
              <a:ext cx="479618" cy="369332"/>
            </a:xfrm>
            <a:prstGeom prst="rect">
              <a:avLst/>
            </a:prstGeom>
            <a:noFill/>
          </p:spPr>
          <p:txBody>
            <a:bodyPr wrap="none" rtlCol="0">
              <a:spAutoFit/>
            </a:bodyPr>
            <a:lstStyle/>
            <a:p>
              <a:r>
                <a:rPr lang="en-US" b="1"/>
                <a:t>0.1</a:t>
              </a:r>
            </a:p>
          </p:txBody>
        </p:sp>
        <p:sp>
          <p:nvSpPr>
            <p:cNvPr id="162" name="TextBox 161">
              <a:extLst>
                <a:ext uri="{FF2B5EF4-FFF2-40B4-BE49-F238E27FC236}">
                  <a16:creationId xmlns:a16="http://schemas.microsoft.com/office/drawing/2014/main" id="{CEE07220-9663-4864-A90A-EA86AF776338}"/>
                </a:ext>
              </a:extLst>
            </p:cNvPr>
            <p:cNvSpPr txBox="1"/>
            <p:nvPr/>
          </p:nvSpPr>
          <p:spPr>
            <a:xfrm>
              <a:off x="2459198" y="2112906"/>
              <a:ext cx="596638" cy="369332"/>
            </a:xfrm>
            <a:prstGeom prst="rect">
              <a:avLst/>
            </a:prstGeom>
            <a:noFill/>
          </p:spPr>
          <p:txBody>
            <a:bodyPr wrap="none" rtlCol="0">
              <a:spAutoFit/>
            </a:bodyPr>
            <a:lstStyle/>
            <a:p>
              <a:r>
                <a:rPr lang="en-US" b="1"/>
                <a:t>0.25</a:t>
              </a:r>
            </a:p>
          </p:txBody>
        </p:sp>
        <p:sp>
          <p:nvSpPr>
            <p:cNvPr id="163" name="TextBox 162">
              <a:extLst>
                <a:ext uri="{FF2B5EF4-FFF2-40B4-BE49-F238E27FC236}">
                  <a16:creationId xmlns:a16="http://schemas.microsoft.com/office/drawing/2014/main" id="{5B0B11EE-C897-4611-951D-C3B1F2B063C5}"/>
                </a:ext>
              </a:extLst>
            </p:cNvPr>
            <p:cNvSpPr txBox="1"/>
            <p:nvPr/>
          </p:nvSpPr>
          <p:spPr>
            <a:xfrm>
              <a:off x="2503778" y="3663674"/>
              <a:ext cx="596638" cy="369332"/>
            </a:xfrm>
            <a:prstGeom prst="rect">
              <a:avLst/>
            </a:prstGeom>
            <a:noFill/>
          </p:spPr>
          <p:txBody>
            <a:bodyPr wrap="none" rtlCol="0">
              <a:spAutoFit/>
            </a:bodyPr>
            <a:lstStyle/>
            <a:p>
              <a:r>
                <a:rPr lang="en-US" b="1"/>
                <a:t>0.05</a:t>
              </a:r>
            </a:p>
          </p:txBody>
        </p:sp>
        <p:sp>
          <p:nvSpPr>
            <p:cNvPr id="164" name="TextBox 163">
              <a:extLst>
                <a:ext uri="{FF2B5EF4-FFF2-40B4-BE49-F238E27FC236}">
                  <a16:creationId xmlns:a16="http://schemas.microsoft.com/office/drawing/2014/main" id="{6B13DDD8-F6E5-4102-84D4-4AA837B57118}"/>
                </a:ext>
              </a:extLst>
            </p:cNvPr>
            <p:cNvSpPr txBox="1"/>
            <p:nvPr/>
          </p:nvSpPr>
          <p:spPr>
            <a:xfrm>
              <a:off x="3829686" y="3577106"/>
              <a:ext cx="596638" cy="369332"/>
            </a:xfrm>
            <a:prstGeom prst="rect">
              <a:avLst/>
            </a:prstGeom>
            <a:noFill/>
          </p:spPr>
          <p:txBody>
            <a:bodyPr wrap="none" rtlCol="0">
              <a:spAutoFit/>
            </a:bodyPr>
            <a:lstStyle/>
            <a:p>
              <a:r>
                <a:rPr lang="en-US" b="1"/>
                <a:t>0.15</a:t>
              </a:r>
            </a:p>
          </p:txBody>
        </p:sp>
        <p:sp>
          <p:nvSpPr>
            <p:cNvPr id="165" name="TextBox 164">
              <a:extLst>
                <a:ext uri="{FF2B5EF4-FFF2-40B4-BE49-F238E27FC236}">
                  <a16:creationId xmlns:a16="http://schemas.microsoft.com/office/drawing/2014/main" id="{0208560C-242A-41EE-9AAE-7AEDB5EA8ACD}"/>
                </a:ext>
              </a:extLst>
            </p:cNvPr>
            <p:cNvSpPr txBox="1"/>
            <p:nvPr/>
          </p:nvSpPr>
          <p:spPr>
            <a:xfrm>
              <a:off x="1198846" y="3567405"/>
              <a:ext cx="479618" cy="369332"/>
            </a:xfrm>
            <a:prstGeom prst="rect">
              <a:avLst/>
            </a:prstGeom>
            <a:noFill/>
          </p:spPr>
          <p:txBody>
            <a:bodyPr wrap="none" rtlCol="0">
              <a:spAutoFit/>
            </a:bodyPr>
            <a:lstStyle/>
            <a:p>
              <a:r>
                <a:rPr lang="en-US" b="1"/>
                <a:t>0.1</a:t>
              </a:r>
            </a:p>
          </p:txBody>
        </p:sp>
        <p:sp>
          <p:nvSpPr>
            <p:cNvPr id="166" name="TextBox 165">
              <a:extLst>
                <a:ext uri="{FF2B5EF4-FFF2-40B4-BE49-F238E27FC236}">
                  <a16:creationId xmlns:a16="http://schemas.microsoft.com/office/drawing/2014/main" id="{DC49EA1A-5743-45DC-9B2B-300C4EE5BE3F}"/>
                </a:ext>
              </a:extLst>
            </p:cNvPr>
            <p:cNvSpPr txBox="1"/>
            <p:nvPr/>
          </p:nvSpPr>
          <p:spPr>
            <a:xfrm>
              <a:off x="2757517" y="4342869"/>
              <a:ext cx="596638" cy="369332"/>
            </a:xfrm>
            <a:prstGeom prst="rect">
              <a:avLst/>
            </a:prstGeom>
            <a:noFill/>
          </p:spPr>
          <p:txBody>
            <a:bodyPr wrap="none" rtlCol="0">
              <a:spAutoFit/>
            </a:bodyPr>
            <a:lstStyle/>
            <a:p>
              <a:r>
                <a:rPr lang="en-US" b="1"/>
                <a:t>0.05</a:t>
              </a:r>
            </a:p>
          </p:txBody>
        </p:sp>
        <p:sp>
          <p:nvSpPr>
            <p:cNvPr id="167" name="Rectangle: Rounded Corners 166">
              <a:extLst>
                <a:ext uri="{FF2B5EF4-FFF2-40B4-BE49-F238E27FC236}">
                  <a16:creationId xmlns:a16="http://schemas.microsoft.com/office/drawing/2014/main" id="{700B49D9-8103-4DCA-969E-49AA3963027F}"/>
                </a:ext>
              </a:extLst>
            </p:cNvPr>
            <p:cNvSpPr/>
            <p:nvPr/>
          </p:nvSpPr>
          <p:spPr>
            <a:xfrm>
              <a:off x="3471196" y="2958148"/>
              <a:ext cx="739589" cy="29583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0110</a:t>
              </a:r>
            </a:p>
          </p:txBody>
        </p:sp>
        <p:cxnSp>
          <p:nvCxnSpPr>
            <p:cNvPr id="168" name="Straight Connector 167">
              <a:extLst>
                <a:ext uri="{FF2B5EF4-FFF2-40B4-BE49-F238E27FC236}">
                  <a16:creationId xmlns:a16="http://schemas.microsoft.com/office/drawing/2014/main" id="{A6F515EC-80F5-4D7B-82CD-3DDAED598A43}"/>
                </a:ext>
              </a:extLst>
            </p:cNvPr>
            <p:cNvCxnSpPr>
              <a:cxnSpLocks/>
              <a:stCxn id="167" idx="2"/>
            </p:cNvCxnSpPr>
            <p:nvPr/>
          </p:nvCxnSpPr>
          <p:spPr>
            <a:xfrm flipH="1">
              <a:off x="3280417" y="3253984"/>
              <a:ext cx="560574" cy="16004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28735904-C9D8-46D4-BA94-3486BFF27E68}"/>
                </a:ext>
              </a:extLst>
            </p:cNvPr>
            <p:cNvSpPr txBox="1"/>
            <p:nvPr/>
          </p:nvSpPr>
          <p:spPr>
            <a:xfrm>
              <a:off x="3484853" y="2676585"/>
              <a:ext cx="596638" cy="369332"/>
            </a:xfrm>
            <a:prstGeom prst="rect">
              <a:avLst/>
            </a:prstGeom>
            <a:noFill/>
          </p:spPr>
          <p:txBody>
            <a:bodyPr wrap="none" rtlCol="0">
              <a:spAutoFit/>
            </a:bodyPr>
            <a:lstStyle/>
            <a:p>
              <a:r>
                <a:rPr lang="en-US" b="1"/>
                <a:t>0.15</a:t>
              </a:r>
            </a:p>
          </p:txBody>
        </p:sp>
      </p:grpSp>
      <p:grpSp>
        <p:nvGrpSpPr>
          <p:cNvPr id="190" name="Group 189">
            <a:extLst>
              <a:ext uri="{FF2B5EF4-FFF2-40B4-BE49-F238E27FC236}">
                <a16:creationId xmlns:a16="http://schemas.microsoft.com/office/drawing/2014/main" id="{96F2FE43-C7BA-495E-AAB8-8B55D0B19B1E}"/>
              </a:ext>
            </a:extLst>
          </p:cNvPr>
          <p:cNvGrpSpPr/>
          <p:nvPr/>
        </p:nvGrpSpPr>
        <p:grpSpPr>
          <a:xfrm>
            <a:off x="6460501" y="2334461"/>
            <a:ext cx="3256406" cy="3044375"/>
            <a:chOff x="784067" y="2610010"/>
            <a:chExt cx="3256406" cy="3044375"/>
          </a:xfrm>
        </p:grpSpPr>
        <p:sp>
          <p:nvSpPr>
            <p:cNvPr id="191" name="Rectangle: Rounded Corners 190">
              <a:extLst>
                <a:ext uri="{FF2B5EF4-FFF2-40B4-BE49-F238E27FC236}">
                  <a16:creationId xmlns:a16="http://schemas.microsoft.com/office/drawing/2014/main" id="{7A62521F-8645-4D3B-B7CE-D244722FCE8D}"/>
                </a:ext>
              </a:extLst>
            </p:cNvPr>
            <p:cNvSpPr/>
            <p:nvPr/>
          </p:nvSpPr>
          <p:spPr>
            <a:xfrm rot="16200000">
              <a:off x="2298814" y="1505673"/>
              <a:ext cx="637322" cy="28459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419C7EB6-C2D3-43A7-8613-C888946AEF0A}"/>
                </a:ext>
              </a:extLst>
            </p:cNvPr>
            <p:cNvSpPr/>
            <p:nvPr/>
          </p:nvSpPr>
          <p:spPr>
            <a:xfrm>
              <a:off x="784067" y="4097995"/>
              <a:ext cx="2468988" cy="15563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561393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7175B8BC-301B-45CA-B1CD-9104E5C439BA}"/>
              </a:ext>
            </a:extLst>
          </p:cNvPr>
          <p:cNvGrpSpPr/>
          <p:nvPr/>
        </p:nvGrpSpPr>
        <p:grpSpPr>
          <a:xfrm>
            <a:off x="1747685" y="2760139"/>
            <a:ext cx="3110843" cy="2623201"/>
            <a:chOff x="7738398" y="2495560"/>
            <a:chExt cx="3110843" cy="2623201"/>
          </a:xfrm>
          <a:solidFill>
            <a:schemeClr val="accent1">
              <a:lumMod val="75000"/>
            </a:schemeClr>
          </a:solidFill>
        </p:grpSpPr>
        <p:cxnSp>
          <p:nvCxnSpPr>
            <p:cNvPr id="7" name="Straight Connector 6">
              <a:extLst>
                <a:ext uri="{FF2B5EF4-FFF2-40B4-BE49-F238E27FC236}">
                  <a16:creationId xmlns:a16="http://schemas.microsoft.com/office/drawing/2014/main" id="{5C6B9513-4AE4-487F-B434-131C8E6A2DFB}"/>
                </a:ext>
              </a:extLst>
            </p:cNvPr>
            <p:cNvCxnSpPr>
              <a:stCxn id="3" idx="3"/>
              <a:endCxn id="12" idx="1"/>
            </p:cNvCxnSpPr>
            <p:nvPr/>
          </p:nvCxnSpPr>
          <p:spPr>
            <a:xfrm flipV="1">
              <a:off x="8845833" y="3538499"/>
              <a:ext cx="318529" cy="28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F748707C-0C63-42A5-9C4F-C6396F7B3A18}"/>
                </a:ext>
              </a:extLst>
            </p:cNvPr>
            <p:cNvGrpSpPr/>
            <p:nvPr/>
          </p:nvGrpSpPr>
          <p:grpSpPr>
            <a:xfrm>
              <a:off x="7738398" y="2495560"/>
              <a:ext cx="3110843" cy="2623201"/>
              <a:chOff x="7738398" y="2495560"/>
              <a:chExt cx="3110843" cy="2623201"/>
            </a:xfrm>
            <a:grpFill/>
          </p:grpSpPr>
          <p:cxnSp>
            <p:nvCxnSpPr>
              <p:cNvPr id="54" name="Straight Connector 53">
                <a:extLst>
                  <a:ext uri="{FF2B5EF4-FFF2-40B4-BE49-F238E27FC236}">
                    <a16:creationId xmlns:a16="http://schemas.microsoft.com/office/drawing/2014/main" id="{6FA66D78-E649-4037-AD49-2F429A95B3DE}"/>
                  </a:ext>
                </a:extLst>
              </p:cNvPr>
              <p:cNvCxnSpPr>
                <a:cxnSpLocks/>
                <a:endCxn id="3" idx="2"/>
              </p:cNvCxnSpPr>
              <p:nvPr/>
            </p:nvCxnSpPr>
            <p:spPr>
              <a:xfrm flipH="1" flipV="1">
                <a:off x="8476039" y="3689217"/>
                <a:ext cx="695735" cy="39669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AB0075-2522-4CE9-9205-AC880BCD1A7C}"/>
                  </a:ext>
                </a:extLst>
              </p:cNvPr>
              <p:cNvCxnSpPr>
                <a:cxnSpLocks/>
                <a:stCxn id="3" idx="2"/>
                <a:endCxn id="15" idx="3"/>
              </p:cNvCxnSpPr>
              <p:nvPr/>
            </p:nvCxnSpPr>
            <p:spPr>
              <a:xfrm>
                <a:off x="8476039" y="3689217"/>
                <a:ext cx="1948" cy="41703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703D6027-8FD6-446E-829F-F8B427C86A40}"/>
                  </a:ext>
                </a:extLst>
              </p:cNvPr>
              <p:cNvGrpSpPr/>
              <p:nvPr/>
            </p:nvGrpSpPr>
            <p:grpSpPr>
              <a:xfrm>
                <a:off x="7738398" y="2495560"/>
                <a:ext cx="3110843" cy="2623201"/>
                <a:chOff x="7738398" y="2495560"/>
                <a:chExt cx="3110843" cy="2623201"/>
              </a:xfrm>
              <a:grpFill/>
            </p:grpSpPr>
            <p:sp>
              <p:nvSpPr>
                <p:cNvPr id="3" name="Rectangle: Rounded Corners 2">
                  <a:extLst>
                    <a:ext uri="{FF2B5EF4-FFF2-40B4-BE49-F238E27FC236}">
                      <a16:creationId xmlns:a16="http://schemas.microsoft.com/office/drawing/2014/main" id="{824D30BC-F2D6-4BA8-BEBF-AC3DDA547269}"/>
                    </a:ext>
                  </a:extLst>
                </p:cNvPr>
                <p:cNvSpPr/>
                <p:nvPr/>
              </p:nvSpPr>
              <p:spPr>
                <a:xfrm>
                  <a:off x="8106244" y="3393381"/>
                  <a:ext cx="739589" cy="2958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1111</a:t>
                  </a:r>
                </a:p>
              </p:txBody>
            </p:sp>
            <p:sp>
              <p:nvSpPr>
                <p:cNvPr id="12" name="Rectangle: Rounded Corners 11">
                  <a:extLst>
                    <a:ext uri="{FF2B5EF4-FFF2-40B4-BE49-F238E27FC236}">
                      <a16:creationId xmlns:a16="http://schemas.microsoft.com/office/drawing/2014/main" id="{36BD296B-E212-4245-87D5-97F9EA14B0C2}"/>
                    </a:ext>
                  </a:extLst>
                </p:cNvPr>
                <p:cNvSpPr/>
                <p:nvPr/>
              </p:nvSpPr>
              <p:spPr>
                <a:xfrm>
                  <a:off x="9164362" y="3390581"/>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a:t>
                  </a:r>
                </a:p>
              </p:txBody>
            </p:sp>
            <p:sp>
              <p:nvSpPr>
                <p:cNvPr id="13" name="Rectangle: Rounded Corners 12">
                  <a:extLst>
                    <a:ext uri="{FF2B5EF4-FFF2-40B4-BE49-F238E27FC236}">
                      <a16:creationId xmlns:a16="http://schemas.microsoft.com/office/drawing/2014/main" id="{3BF41084-7036-4BE3-9B0D-2FEE12B1C630}"/>
                    </a:ext>
                  </a:extLst>
                </p:cNvPr>
                <p:cNvSpPr/>
                <p:nvPr/>
              </p:nvSpPr>
              <p:spPr>
                <a:xfrm>
                  <a:off x="8815304" y="4041615"/>
                  <a:ext cx="739589" cy="30536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1011</a:t>
                  </a:r>
                </a:p>
              </p:txBody>
            </p:sp>
            <p:sp>
              <p:nvSpPr>
                <p:cNvPr id="14" name="Rectangle: Rounded Corners 13">
                  <a:extLst>
                    <a:ext uri="{FF2B5EF4-FFF2-40B4-BE49-F238E27FC236}">
                      <a16:creationId xmlns:a16="http://schemas.microsoft.com/office/drawing/2014/main" id="{82561B5A-1CE9-468A-95CC-C513A7AE9747}"/>
                    </a:ext>
                  </a:extLst>
                </p:cNvPr>
                <p:cNvSpPr/>
                <p:nvPr/>
              </p:nvSpPr>
              <p:spPr>
                <a:xfrm>
                  <a:off x="8877769" y="2583477"/>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1110</a:t>
                  </a:r>
                </a:p>
              </p:txBody>
            </p:sp>
            <p:sp>
              <p:nvSpPr>
                <p:cNvPr id="15" name="Rectangle: Rounded Corners 14">
                  <a:extLst>
                    <a:ext uri="{FF2B5EF4-FFF2-40B4-BE49-F238E27FC236}">
                      <a16:creationId xmlns:a16="http://schemas.microsoft.com/office/drawing/2014/main" id="{98C072B7-9720-407A-8DDD-3DC0C93BB20A}"/>
                    </a:ext>
                  </a:extLst>
                </p:cNvPr>
                <p:cNvSpPr/>
                <p:nvPr/>
              </p:nvSpPr>
              <p:spPr>
                <a:xfrm>
                  <a:off x="7738398" y="3958332"/>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1101</a:t>
                  </a:r>
                </a:p>
              </p:txBody>
            </p:sp>
            <p:sp>
              <p:nvSpPr>
                <p:cNvPr id="42" name="Rectangle: Rounded Corners 41">
                  <a:extLst>
                    <a:ext uri="{FF2B5EF4-FFF2-40B4-BE49-F238E27FC236}">
                      <a16:creationId xmlns:a16="http://schemas.microsoft.com/office/drawing/2014/main" id="{87973ABD-F49F-4E8D-99A0-9AF76A6DC4F3}"/>
                    </a:ext>
                  </a:extLst>
                </p:cNvPr>
                <p:cNvSpPr/>
                <p:nvPr/>
              </p:nvSpPr>
              <p:spPr>
                <a:xfrm>
                  <a:off x="10109652" y="408591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0011</a:t>
                  </a:r>
                </a:p>
              </p:txBody>
            </p:sp>
            <p:sp>
              <p:nvSpPr>
                <p:cNvPr id="43" name="Rectangle: Rounded Corners 42">
                  <a:extLst>
                    <a:ext uri="{FF2B5EF4-FFF2-40B4-BE49-F238E27FC236}">
                      <a16:creationId xmlns:a16="http://schemas.microsoft.com/office/drawing/2014/main" id="{26496E73-D9E1-4E0E-96F6-7CA4AA509951}"/>
                    </a:ext>
                  </a:extLst>
                </p:cNvPr>
                <p:cNvSpPr/>
                <p:nvPr/>
              </p:nvSpPr>
              <p:spPr>
                <a:xfrm>
                  <a:off x="9894159" y="249556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1010</a:t>
                  </a:r>
                </a:p>
              </p:txBody>
            </p:sp>
            <p:sp>
              <p:nvSpPr>
                <p:cNvPr id="44" name="Rectangle: Rounded Corners 43">
                  <a:extLst>
                    <a:ext uri="{FF2B5EF4-FFF2-40B4-BE49-F238E27FC236}">
                      <a16:creationId xmlns:a16="http://schemas.microsoft.com/office/drawing/2014/main" id="{E84148DC-8379-4628-A98C-C0F3EA7F7A72}"/>
                    </a:ext>
                  </a:extLst>
                </p:cNvPr>
                <p:cNvSpPr/>
                <p:nvPr/>
              </p:nvSpPr>
              <p:spPr>
                <a:xfrm>
                  <a:off x="9060243" y="4822925"/>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1001</a:t>
                  </a:r>
                </a:p>
              </p:txBody>
            </p:sp>
            <p:grpSp>
              <p:nvGrpSpPr>
                <p:cNvPr id="106" name="Group 105">
                  <a:extLst>
                    <a:ext uri="{FF2B5EF4-FFF2-40B4-BE49-F238E27FC236}">
                      <a16:creationId xmlns:a16="http://schemas.microsoft.com/office/drawing/2014/main" id="{2D782EF5-E5D5-425C-B12E-24B64F323260}"/>
                    </a:ext>
                  </a:extLst>
                </p:cNvPr>
                <p:cNvGrpSpPr/>
                <p:nvPr/>
              </p:nvGrpSpPr>
              <p:grpSpPr>
                <a:xfrm>
                  <a:off x="8108193" y="2672397"/>
                  <a:ext cx="2371254" cy="2298446"/>
                  <a:chOff x="8108193" y="2672397"/>
                  <a:chExt cx="2371254" cy="2298446"/>
                </a:xfrm>
                <a:grpFill/>
              </p:grpSpPr>
              <p:cxnSp>
                <p:nvCxnSpPr>
                  <p:cNvPr id="11" name="Straight Connector 10">
                    <a:extLst>
                      <a:ext uri="{FF2B5EF4-FFF2-40B4-BE49-F238E27FC236}">
                        <a16:creationId xmlns:a16="http://schemas.microsoft.com/office/drawing/2014/main" id="{D4C2F6E3-86C6-4C05-A1C7-706E320EA96E}"/>
                      </a:ext>
                    </a:extLst>
                  </p:cNvPr>
                  <p:cNvCxnSpPr>
                    <a:cxnSpLocks/>
                    <a:stCxn id="42" idx="1"/>
                  </p:cNvCxnSpPr>
                  <p:nvPr/>
                </p:nvCxnSpPr>
                <p:spPr>
                  <a:xfrm flipH="1">
                    <a:off x="9545209" y="4233828"/>
                    <a:ext cx="564443" cy="4237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446BE8E-21AF-4737-99DA-09FE9C13ACB3}"/>
                      </a:ext>
                    </a:extLst>
                  </p:cNvPr>
                  <p:cNvCxnSpPr>
                    <a:cxnSpLocks/>
                    <a:stCxn id="3" idx="0"/>
                    <a:endCxn id="14" idx="2"/>
                  </p:cNvCxnSpPr>
                  <p:nvPr/>
                </p:nvCxnSpPr>
                <p:spPr>
                  <a:xfrm flipV="1">
                    <a:off x="8476039" y="2879313"/>
                    <a:ext cx="771525" cy="51406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5986232-CA93-4390-BB84-FA2F89F2F434}"/>
                      </a:ext>
                    </a:extLst>
                  </p:cNvPr>
                  <p:cNvCxnSpPr>
                    <a:cxnSpLocks/>
                  </p:cNvCxnSpPr>
                  <p:nvPr/>
                </p:nvCxnSpPr>
                <p:spPr>
                  <a:xfrm flipH="1">
                    <a:off x="9616544" y="2672397"/>
                    <a:ext cx="256878" cy="5566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C75B8C2-A53E-4B25-A0E1-5A727F4817E3}"/>
                      </a:ext>
                    </a:extLst>
                  </p:cNvPr>
                  <p:cNvCxnSpPr>
                    <a:cxnSpLocks/>
                  </p:cNvCxnSpPr>
                  <p:nvPr/>
                </p:nvCxnSpPr>
                <p:spPr>
                  <a:xfrm flipH="1" flipV="1">
                    <a:off x="9161305" y="4346978"/>
                    <a:ext cx="209954" cy="47551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A26895D-8CB3-4AD4-93A3-D4469C6CF4AE}"/>
                      </a:ext>
                    </a:extLst>
                  </p:cNvPr>
                  <p:cNvCxnSpPr>
                    <a:cxnSpLocks/>
                    <a:stCxn id="42" idx="0"/>
                  </p:cNvCxnSpPr>
                  <p:nvPr/>
                </p:nvCxnSpPr>
                <p:spPr>
                  <a:xfrm flipH="1" flipV="1">
                    <a:off x="9873422" y="3647031"/>
                    <a:ext cx="606025" cy="43887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EAE60B4-3767-44F9-B304-F51E040BAD3C}"/>
                      </a:ext>
                    </a:extLst>
                  </p:cNvPr>
                  <p:cNvCxnSpPr>
                    <a:cxnSpLocks/>
                    <a:stCxn id="15" idx="2"/>
                    <a:endCxn id="44" idx="1"/>
                  </p:cNvCxnSpPr>
                  <p:nvPr/>
                </p:nvCxnSpPr>
                <p:spPr>
                  <a:xfrm>
                    <a:off x="8108193" y="4254168"/>
                    <a:ext cx="952050" cy="716675"/>
                  </a:xfrm>
                  <a:prstGeom prst="line">
                    <a:avLst/>
                  </a:prstGeom>
                  <a:grpFill/>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id="{897C6E3F-7B4D-4538-AE28-95708299D60E}"/>
              </a:ext>
            </a:extLst>
          </p:cNvPr>
          <p:cNvSpPr txBox="1"/>
          <p:nvPr/>
        </p:nvSpPr>
        <p:spPr>
          <a:xfrm>
            <a:off x="2050753" y="3361970"/>
            <a:ext cx="476412" cy="369332"/>
          </a:xfrm>
          <a:prstGeom prst="rect">
            <a:avLst/>
          </a:prstGeom>
          <a:noFill/>
        </p:spPr>
        <p:txBody>
          <a:bodyPr wrap="none" rtlCol="0">
            <a:spAutoFit/>
          </a:bodyPr>
          <a:lstStyle/>
          <a:p>
            <a:r>
              <a:rPr lang="en-US"/>
              <a:t>0.2</a:t>
            </a:r>
          </a:p>
        </p:txBody>
      </p:sp>
      <p:sp>
        <p:nvSpPr>
          <p:cNvPr id="61" name="TextBox 60">
            <a:extLst>
              <a:ext uri="{FF2B5EF4-FFF2-40B4-BE49-F238E27FC236}">
                <a16:creationId xmlns:a16="http://schemas.microsoft.com/office/drawing/2014/main" id="{7DE2A93E-B3CD-43CE-BA9C-3D6224522A63}"/>
              </a:ext>
            </a:extLst>
          </p:cNvPr>
          <p:cNvSpPr txBox="1"/>
          <p:nvPr/>
        </p:nvSpPr>
        <p:spPr>
          <a:xfrm>
            <a:off x="4046397" y="2475541"/>
            <a:ext cx="596638" cy="369332"/>
          </a:xfrm>
          <a:prstGeom prst="rect">
            <a:avLst/>
          </a:prstGeom>
          <a:noFill/>
        </p:spPr>
        <p:txBody>
          <a:bodyPr wrap="none" rtlCol="0">
            <a:spAutoFit/>
          </a:bodyPr>
          <a:lstStyle/>
          <a:p>
            <a:r>
              <a:rPr lang="en-US" b="1"/>
              <a:t>0.05</a:t>
            </a:r>
          </a:p>
        </p:txBody>
      </p:sp>
      <p:sp>
        <p:nvSpPr>
          <p:cNvPr id="62" name="TextBox 61">
            <a:extLst>
              <a:ext uri="{FF2B5EF4-FFF2-40B4-BE49-F238E27FC236}">
                <a16:creationId xmlns:a16="http://schemas.microsoft.com/office/drawing/2014/main" id="{0F155B76-34C0-462B-8F89-F66291AF3386}"/>
              </a:ext>
            </a:extLst>
          </p:cNvPr>
          <p:cNvSpPr txBox="1"/>
          <p:nvPr/>
        </p:nvSpPr>
        <p:spPr>
          <a:xfrm>
            <a:off x="3309715" y="3304496"/>
            <a:ext cx="479618" cy="369332"/>
          </a:xfrm>
          <a:prstGeom prst="rect">
            <a:avLst/>
          </a:prstGeom>
          <a:noFill/>
        </p:spPr>
        <p:txBody>
          <a:bodyPr wrap="none" rtlCol="0">
            <a:spAutoFit/>
          </a:bodyPr>
          <a:lstStyle/>
          <a:p>
            <a:r>
              <a:rPr lang="en-US" b="1"/>
              <a:t>0.1</a:t>
            </a:r>
          </a:p>
        </p:txBody>
      </p:sp>
      <p:sp>
        <p:nvSpPr>
          <p:cNvPr id="63" name="TextBox 62">
            <a:extLst>
              <a:ext uri="{FF2B5EF4-FFF2-40B4-BE49-F238E27FC236}">
                <a16:creationId xmlns:a16="http://schemas.microsoft.com/office/drawing/2014/main" id="{63A29106-577F-48CA-9F0B-08B6BED2A6A8}"/>
              </a:ext>
            </a:extLst>
          </p:cNvPr>
          <p:cNvSpPr txBox="1"/>
          <p:nvPr/>
        </p:nvSpPr>
        <p:spPr>
          <a:xfrm>
            <a:off x="3082227" y="2506176"/>
            <a:ext cx="596638" cy="369332"/>
          </a:xfrm>
          <a:prstGeom prst="rect">
            <a:avLst/>
          </a:prstGeom>
          <a:noFill/>
        </p:spPr>
        <p:txBody>
          <a:bodyPr wrap="none" rtlCol="0">
            <a:spAutoFit/>
          </a:bodyPr>
          <a:lstStyle/>
          <a:p>
            <a:r>
              <a:rPr lang="en-US"/>
              <a:t>0.25</a:t>
            </a:r>
          </a:p>
        </p:txBody>
      </p:sp>
      <p:sp>
        <p:nvSpPr>
          <p:cNvPr id="64" name="TextBox 63">
            <a:extLst>
              <a:ext uri="{FF2B5EF4-FFF2-40B4-BE49-F238E27FC236}">
                <a16:creationId xmlns:a16="http://schemas.microsoft.com/office/drawing/2014/main" id="{50385191-B4C6-4CA5-95B5-6E3210AA6B24}"/>
              </a:ext>
            </a:extLst>
          </p:cNvPr>
          <p:cNvSpPr txBox="1"/>
          <p:nvPr/>
        </p:nvSpPr>
        <p:spPr>
          <a:xfrm>
            <a:off x="3126807" y="4041995"/>
            <a:ext cx="596638" cy="369332"/>
          </a:xfrm>
          <a:prstGeom prst="rect">
            <a:avLst/>
          </a:prstGeom>
          <a:noFill/>
        </p:spPr>
        <p:txBody>
          <a:bodyPr wrap="none" rtlCol="0">
            <a:spAutoFit/>
          </a:bodyPr>
          <a:lstStyle/>
          <a:p>
            <a:r>
              <a:rPr lang="en-US" b="1"/>
              <a:t>0.05</a:t>
            </a:r>
          </a:p>
        </p:txBody>
      </p:sp>
      <p:sp>
        <p:nvSpPr>
          <p:cNvPr id="66" name="TextBox 65">
            <a:extLst>
              <a:ext uri="{FF2B5EF4-FFF2-40B4-BE49-F238E27FC236}">
                <a16:creationId xmlns:a16="http://schemas.microsoft.com/office/drawing/2014/main" id="{F46B92B9-1A5E-4E81-B910-E57E0F840EDD}"/>
              </a:ext>
            </a:extLst>
          </p:cNvPr>
          <p:cNvSpPr txBox="1"/>
          <p:nvPr/>
        </p:nvSpPr>
        <p:spPr>
          <a:xfrm>
            <a:off x="4452715" y="3955427"/>
            <a:ext cx="596638" cy="369332"/>
          </a:xfrm>
          <a:prstGeom prst="rect">
            <a:avLst/>
          </a:prstGeom>
          <a:noFill/>
        </p:spPr>
        <p:txBody>
          <a:bodyPr wrap="none" rtlCol="0">
            <a:spAutoFit/>
          </a:bodyPr>
          <a:lstStyle/>
          <a:p>
            <a:r>
              <a:rPr lang="en-US" b="1"/>
              <a:t>0.15</a:t>
            </a:r>
          </a:p>
        </p:txBody>
      </p:sp>
      <p:sp>
        <p:nvSpPr>
          <p:cNvPr id="67" name="TextBox 66">
            <a:extLst>
              <a:ext uri="{FF2B5EF4-FFF2-40B4-BE49-F238E27FC236}">
                <a16:creationId xmlns:a16="http://schemas.microsoft.com/office/drawing/2014/main" id="{26256682-C7B8-4129-B7E5-E7A074E11823}"/>
              </a:ext>
            </a:extLst>
          </p:cNvPr>
          <p:cNvSpPr txBox="1"/>
          <p:nvPr/>
        </p:nvSpPr>
        <p:spPr>
          <a:xfrm>
            <a:off x="1821875" y="3945726"/>
            <a:ext cx="479618" cy="369332"/>
          </a:xfrm>
          <a:prstGeom prst="rect">
            <a:avLst/>
          </a:prstGeom>
          <a:noFill/>
        </p:spPr>
        <p:txBody>
          <a:bodyPr wrap="none" rtlCol="0">
            <a:spAutoFit/>
          </a:bodyPr>
          <a:lstStyle/>
          <a:p>
            <a:r>
              <a:rPr lang="en-US" b="1"/>
              <a:t>0.1</a:t>
            </a:r>
          </a:p>
        </p:txBody>
      </p:sp>
      <p:sp>
        <p:nvSpPr>
          <p:cNvPr id="68" name="TextBox 67">
            <a:extLst>
              <a:ext uri="{FF2B5EF4-FFF2-40B4-BE49-F238E27FC236}">
                <a16:creationId xmlns:a16="http://schemas.microsoft.com/office/drawing/2014/main" id="{AC1D85F8-F97D-490A-9A04-218D11D40CB1}"/>
              </a:ext>
            </a:extLst>
          </p:cNvPr>
          <p:cNvSpPr txBox="1"/>
          <p:nvPr/>
        </p:nvSpPr>
        <p:spPr>
          <a:xfrm>
            <a:off x="3380546" y="4721190"/>
            <a:ext cx="596638" cy="369332"/>
          </a:xfrm>
          <a:prstGeom prst="rect">
            <a:avLst/>
          </a:prstGeom>
          <a:noFill/>
        </p:spPr>
        <p:txBody>
          <a:bodyPr wrap="none" rtlCol="0">
            <a:spAutoFit/>
          </a:bodyPr>
          <a:lstStyle/>
          <a:p>
            <a:r>
              <a:rPr lang="en-US" b="1"/>
              <a:t>0.05</a:t>
            </a:r>
          </a:p>
        </p:txBody>
      </p:sp>
      <p:sp>
        <p:nvSpPr>
          <p:cNvPr id="70" name="Rectangle: Rounded Corners 69">
            <a:extLst>
              <a:ext uri="{FF2B5EF4-FFF2-40B4-BE49-F238E27FC236}">
                <a16:creationId xmlns:a16="http://schemas.microsoft.com/office/drawing/2014/main" id="{C9CE256D-833B-43E5-A314-BE0D15E80883}"/>
              </a:ext>
            </a:extLst>
          </p:cNvPr>
          <p:cNvSpPr/>
          <p:nvPr/>
        </p:nvSpPr>
        <p:spPr>
          <a:xfrm>
            <a:off x="4094225" y="3336469"/>
            <a:ext cx="739589" cy="29583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0110</a:t>
            </a:r>
          </a:p>
        </p:txBody>
      </p:sp>
      <p:cxnSp>
        <p:nvCxnSpPr>
          <p:cNvPr id="71" name="Straight Connector 70">
            <a:extLst>
              <a:ext uri="{FF2B5EF4-FFF2-40B4-BE49-F238E27FC236}">
                <a16:creationId xmlns:a16="http://schemas.microsoft.com/office/drawing/2014/main" id="{9154760A-3EAF-4312-9C45-166760ABE69C}"/>
              </a:ext>
            </a:extLst>
          </p:cNvPr>
          <p:cNvCxnSpPr>
            <a:cxnSpLocks/>
            <a:stCxn id="70" idx="2"/>
          </p:cNvCxnSpPr>
          <p:nvPr/>
        </p:nvCxnSpPr>
        <p:spPr>
          <a:xfrm flipH="1">
            <a:off x="3903446" y="3632305"/>
            <a:ext cx="560574" cy="16004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98310D3-089F-4DE9-B6AC-046F60EDA9A3}"/>
              </a:ext>
            </a:extLst>
          </p:cNvPr>
          <p:cNvSpPr txBox="1"/>
          <p:nvPr/>
        </p:nvSpPr>
        <p:spPr>
          <a:xfrm>
            <a:off x="4207988" y="3004916"/>
            <a:ext cx="596638" cy="369332"/>
          </a:xfrm>
          <a:prstGeom prst="rect">
            <a:avLst/>
          </a:prstGeom>
          <a:noFill/>
        </p:spPr>
        <p:txBody>
          <a:bodyPr wrap="none" rtlCol="0">
            <a:spAutoFit/>
          </a:bodyPr>
          <a:lstStyle/>
          <a:p>
            <a:r>
              <a:rPr lang="en-US" b="1"/>
              <a:t>0.15</a:t>
            </a:r>
          </a:p>
        </p:txBody>
      </p:sp>
      <p:sp>
        <p:nvSpPr>
          <p:cNvPr id="84" name="TextBox 83">
            <a:extLst>
              <a:ext uri="{FF2B5EF4-FFF2-40B4-BE49-F238E27FC236}">
                <a16:creationId xmlns:a16="http://schemas.microsoft.com/office/drawing/2014/main" id="{552FB3D4-D080-49DA-93E7-1E62D19BC231}"/>
              </a:ext>
            </a:extLst>
          </p:cNvPr>
          <p:cNvSpPr txBox="1"/>
          <p:nvPr/>
        </p:nvSpPr>
        <p:spPr>
          <a:xfrm>
            <a:off x="1008336" y="1917008"/>
            <a:ext cx="4593224" cy="400110"/>
          </a:xfrm>
          <a:prstGeom prst="rect">
            <a:avLst/>
          </a:prstGeom>
          <a:noFill/>
        </p:spPr>
        <p:txBody>
          <a:bodyPr wrap="square" rtlCol="0">
            <a:spAutoFit/>
          </a:bodyPr>
          <a:lstStyle/>
          <a:p>
            <a:r>
              <a:rPr lang="en-US" sz="2000"/>
              <a:t>Score (1111) = 0.1 + 0.25 + 0.1 +0.05 =  0.5  </a:t>
            </a:r>
          </a:p>
        </p:txBody>
      </p:sp>
      <p:sp>
        <p:nvSpPr>
          <p:cNvPr id="98" name="TextBox 97">
            <a:extLst>
              <a:ext uri="{FF2B5EF4-FFF2-40B4-BE49-F238E27FC236}">
                <a16:creationId xmlns:a16="http://schemas.microsoft.com/office/drawing/2014/main" id="{637027C0-A1F1-4542-BB13-06FA27AED238}"/>
              </a:ext>
            </a:extLst>
          </p:cNvPr>
          <p:cNvSpPr txBox="1"/>
          <p:nvPr/>
        </p:nvSpPr>
        <p:spPr>
          <a:xfrm>
            <a:off x="7051482" y="1917008"/>
            <a:ext cx="4138569" cy="400110"/>
          </a:xfrm>
          <a:prstGeom prst="rect">
            <a:avLst/>
          </a:prstGeom>
          <a:noFill/>
        </p:spPr>
        <p:txBody>
          <a:bodyPr wrap="none" rtlCol="0">
            <a:spAutoFit/>
          </a:bodyPr>
          <a:lstStyle/>
          <a:p>
            <a:r>
              <a:rPr lang="en-US" sz="2000"/>
              <a:t>Score (0111) = 0.2 + 0.15 +0.15 =  0.5  </a:t>
            </a:r>
          </a:p>
        </p:txBody>
      </p:sp>
      <p:grpSp>
        <p:nvGrpSpPr>
          <p:cNvPr id="150" name="Group 149">
            <a:extLst>
              <a:ext uri="{FF2B5EF4-FFF2-40B4-BE49-F238E27FC236}">
                <a16:creationId xmlns:a16="http://schemas.microsoft.com/office/drawing/2014/main" id="{B4EE21B2-E252-4E62-8844-DB88DA5E1429}"/>
              </a:ext>
            </a:extLst>
          </p:cNvPr>
          <p:cNvGrpSpPr/>
          <p:nvPr/>
        </p:nvGrpSpPr>
        <p:grpSpPr>
          <a:xfrm>
            <a:off x="2474150" y="2246464"/>
            <a:ext cx="2960103" cy="3467983"/>
            <a:chOff x="1851121" y="1868143"/>
            <a:chExt cx="2960103" cy="3467983"/>
          </a:xfrm>
        </p:grpSpPr>
        <p:sp>
          <p:nvSpPr>
            <p:cNvPr id="97" name="Rectangle: Rounded Corners 96">
              <a:extLst>
                <a:ext uri="{FF2B5EF4-FFF2-40B4-BE49-F238E27FC236}">
                  <a16:creationId xmlns:a16="http://schemas.microsoft.com/office/drawing/2014/main" id="{BB21A64B-E4C2-49D8-9A7E-ED7A65ECC254}"/>
                </a:ext>
              </a:extLst>
            </p:cNvPr>
            <p:cNvSpPr/>
            <p:nvPr/>
          </p:nvSpPr>
          <p:spPr>
            <a:xfrm>
              <a:off x="3273355" y="1868143"/>
              <a:ext cx="1537869" cy="29889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Rounded Corners 148">
              <a:extLst>
                <a:ext uri="{FF2B5EF4-FFF2-40B4-BE49-F238E27FC236}">
                  <a16:creationId xmlns:a16="http://schemas.microsoft.com/office/drawing/2014/main" id="{28FBECC0-26D2-4AEB-8F2B-EFA209FD361D}"/>
                </a:ext>
              </a:extLst>
            </p:cNvPr>
            <p:cNvSpPr/>
            <p:nvPr/>
          </p:nvSpPr>
          <p:spPr>
            <a:xfrm>
              <a:off x="1851121" y="4263363"/>
              <a:ext cx="2032157" cy="10727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A7F1FC19-DC45-4A43-96C8-04AD17C3C72A}"/>
              </a:ext>
            </a:extLst>
          </p:cNvPr>
          <p:cNvGrpSpPr/>
          <p:nvPr/>
        </p:nvGrpSpPr>
        <p:grpSpPr>
          <a:xfrm>
            <a:off x="7217143" y="2604569"/>
            <a:ext cx="3301668" cy="2907799"/>
            <a:chOff x="1124656" y="2097220"/>
            <a:chExt cx="3301668" cy="2907799"/>
          </a:xfrm>
        </p:grpSpPr>
        <p:grpSp>
          <p:nvGrpSpPr>
            <p:cNvPr id="158" name="Group 157">
              <a:extLst>
                <a:ext uri="{FF2B5EF4-FFF2-40B4-BE49-F238E27FC236}">
                  <a16:creationId xmlns:a16="http://schemas.microsoft.com/office/drawing/2014/main" id="{FD3E2832-6D9C-48D6-8B0A-D275B877049A}"/>
                </a:ext>
              </a:extLst>
            </p:cNvPr>
            <p:cNvGrpSpPr/>
            <p:nvPr/>
          </p:nvGrpSpPr>
          <p:grpSpPr>
            <a:xfrm>
              <a:off x="1124656" y="2381818"/>
              <a:ext cx="3110843" cy="2623201"/>
              <a:chOff x="7738398" y="2495560"/>
              <a:chExt cx="3110843" cy="2623201"/>
            </a:xfrm>
            <a:solidFill>
              <a:schemeClr val="accent1">
                <a:lumMod val="75000"/>
              </a:schemeClr>
            </a:solidFill>
          </p:grpSpPr>
          <p:cxnSp>
            <p:nvCxnSpPr>
              <p:cNvPr id="170" name="Straight Connector 169">
                <a:extLst>
                  <a:ext uri="{FF2B5EF4-FFF2-40B4-BE49-F238E27FC236}">
                    <a16:creationId xmlns:a16="http://schemas.microsoft.com/office/drawing/2014/main" id="{BAC30171-ADEB-44AF-A1FD-B583BA650221}"/>
                  </a:ext>
                </a:extLst>
              </p:cNvPr>
              <p:cNvCxnSpPr>
                <a:cxnSpLocks/>
                <a:stCxn id="175" idx="3"/>
                <a:endCxn id="176" idx="1"/>
              </p:cNvCxnSpPr>
              <p:nvPr/>
            </p:nvCxnSpPr>
            <p:spPr>
              <a:xfrm flipV="1">
                <a:off x="8845833" y="3538499"/>
                <a:ext cx="318529" cy="280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0EA88105-B27C-456F-A20B-A339E7FA80CF}"/>
                  </a:ext>
                </a:extLst>
              </p:cNvPr>
              <p:cNvGrpSpPr/>
              <p:nvPr/>
            </p:nvGrpSpPr>
            <p:grpSpPr>
              <a:xfrm>
                <a:off x="7738398" y="2495560"/>
                <a:ext cx="3110843" cy="2623201"/>
                <a:chOff x="7738398" y="2495560"/>
                <a:chExt cx="3110843" cy="2623201"/>
              </a:xfrm>
              <a:grpFill/>
            </p:grpSpPr>
            <p:cxnSp>
              <p:nvCxnSpPr>
                <p:cNvPr id="172" name="Straight Connector 171">
                  <a:extLst>
                    <a:ext uri="{FF2B5EF4-FFF2-40B4-BE49-F238E27FC236}">
                      <a16:creationId xmlns:a16="http://schemas.microsoft.com/office/drawing/2014/main" id="{C2552C66-E76E-4513-BDB6-4CA67A97B082}"/>
                    </a:ext>
                  </a:extLst>
                </p:cNvPr>
                <p:cNvCxnSpPr>
                  <a:cxnSpLocks/>
                  <a:endCxn id="175" idx="2"/>
                </p:cNvCxnSpPr>
                <p:nvPr/>
              </p:nvCxnSpPr>
              <p:spPr>
                <a:xfrm flipH="1" flipV="1">
                  <a:off x="8476039" y="3689217"/>
                  <a:ext cx="695735" cy="39669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40A875CF-FA29-4064-95C2-16B4237A4F23}"/>
                    </a:ext>
                  </a:extLst>
                </p:cNvPr>
                <p:cNvCxnSpPr>
                  <a:cxnSpLocks/>
                  <a:stCxn id="175" idx="2"/>
                  <a:endCxn id="179" idx="3"/>
                </p:cNvCxnSpPr>
                <p:nvPr/>
              </p:nvCxnSpPr>
              <p:spPr>
                <a:xfrm>
                  <a:off x="8476039" y="3689217"/>
                  <a:ext cx="1948" cy="417033"/>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B8CDE6F6-3E19-47AE-B0CD-D609D24CEE68}"/>
                    </a:ext>
                  </a:extLst>
                </p:cNvPr>
                <p:cNvGrpSpPr/>
                <p:nvPr/>
              </p:nvGrpSpPr>
              <p:grpSpPr>
                <a:xfrm>
                  <a:off x="7738398" y="2495560"/>
                  <a:ext cx="3110843" cy="2623201"/>
                  <a:chOff x="7738398" y="2495560"/>
                  <a:chExt cx="3110843" cy="2623201"/>
                </a:xfrm>
                <a:grpFill/>
              </p:grpSpPr>
              <p:sp>
                <p:nvSpPr>
                  <p:cNvPr id="175" name="Rectangle: Rounded Corners 174">
                    <a:extLst>
                      <a:ext uri="{FF2B5EF4-FFF2-40B4-BE49-F238E27FC236}">
                        <a16:creationId xmlns:a16="http://schemas.microsoft.com/office/drawing/2014/main" id="{D5C11816-847D-4A1A-A4B1-200CFB1B0C66}"/>
                      </a:ext>
                    </a:extLst>
                  </p:cNvPr>
                  <p:cNvSpPr/>
                  <p:nvPr/>
                </p:nvSpPr>
                <p:spPr>
                  <a:xfrm>
                    <a:off x="8106244" y="3393381"/>
                    <a:ext cx="739589" cy="2958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1111</a:t>
                    </a:r>
                  </a:p>
                </p:txBody>
              </p:sp>
              <p:sp>
                <p:nvSpPr>
                  <p:cNvPr id="176" name="Rectangle: Rounded Corners 175">
                    <a:extLst>
                      <a:ext uri="{FF2B5EF4-FFF2-40B4-BE49-F238E27FC236}">
                        <a16:creationId xmlns:a16="http://schemas.microsoft.com/office/drawing/2014/main" id="{59A234E0-0180-48F5-AAA9-764D29551C61}"/>
                      </a:ext>
                    </a:extLst>
                  </p:cNvPr>
                  <p:cNvSpPr/>
                  <p:nvPr/>
                </p:nvSpPr>
                <p:spPr>
                  <a:xfrm>
                    <a:off x="9164362" y="3390581"/>
                    <a:ext cx="739589" cy="29583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a:t>
                    </a:r>
                  </a:p>
                </p:txBody>
              </p:sp>
              <p:sp>
                <p:nvSpPr>
                  <p:cNvPr id="177" name="Rectangle: Rounded Corners 176">
                    <a:extLst>
                      <a:ext uri="{FF2B5EF4-FFF2-40B4-BE49-F238E27FC236}">
                        <a16:creationId xmlns:a16="http://schemas.microsoft.com/office/drawing/2014/main" id="{F2E47B1B-2DCE-4E06-94FD-1D0A8E925712}"/>
                      </a:ext>
                    </a:extLst>
                  </p:cNvPr>
                  <p:cNvSpPr/>
                  <p:nvPr/>
                </p:nvSpPr>
                <p:spPr>
                  <a:xfrm>
                    <a:off x="8815304" y="4041615"/>
                    <a:ext cx="739589" cy="30536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1011</a:t>
                    </a:r>
                  </a:p>
                </p:txBody>
              </p:sp>
              <p:sp>
                <p:nvSpPr>
                  <p:cNvPr id="178" name="Rectangle: Rounded Corners 177">
                    <a:extLst>
                      <a:ext uri="{FF2B5EF4-FFF2-40B4-BE49-F238E27FC236}">
                        <a16:creationId xmlns:a16="http://schemas.microsoft.com/office/drawing/2014/main" id="{71FE7DBA-4349-4D8F-B680-51A6C8195428}"/>
                      </a:ext>
                    </a:extLst>
                  </p:cNvPr>
                  <p:cNvSpPr/>
                  <p:nvPr/>
                </p:nvSpPr>
                <p:spPr>
                  <a:xfrm>
                    <a:off x="8877769" y="2583477"/>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1110</a:t>
                    </a:r>
                  </a:p>
                </p:txBody>
              </p:sp>
              <p:sp>
                <p:nvSpPr>
                  <p:cNvPr id="179" name="Rectangle: Rounded Corners 178">
                    <a:extLst>
                      <a:ext uri="{FF2B5EF4-FFF2-40B4-BE49-F238E27FC236}">
                        <a16:creationId xmlns:a16="http://schemas.microsoft.com/office/drawing/2014/main" id="{9BEFA7E1-EBB1-4E08-8C86-9FFE63F27033}"/>
                      </a:ext>
                    </a:extLst>
                  </p:cNvPr>
                  <p:cNvSpPr/>
                  <p:nvPr/>
                </p:nvSpPr>
                <p:spPr>
                  <a:xfrm>
                    <a:off x="7738398" y="3958332"/>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1101</a:t>
                    </a:r>
                  </a:p>
                </p:txBody>
              </p:sp>
              <p:sp>
                <p:nvSpPr>
                  <p:cNvPr id="180" name="Rectangle: Rounded Corners 179">
                    <a:extLst>
                      <a:ext uri="{FF2B5EF4-FFF2-40B4-BE49-F238E27FC236}">
                        <a16:creationId xmlns:a16="http://schemas.microsoft.com/office/drawing/2014/main" id="{849B6766-4B9C-4353-8908-C2E2F6186E36}"/>
                      </a:ext>
                    </a:extLst>
                  </p:cNvPr>
                  <p:cNvSpPr/>
                  <p:nvPr/>
                </p:nvSpPr>
                <p:spPr>
                  <a:xfrm>
                    <a:off x="10109652" y="408591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0011</a:t>
                    </a:r>
                  </a:p>
                </p:txBody>
              </p:sp>
              <p:sp>
                <p:nvSpPr>
                  <p:cNvPr id="181" name="Rectangle: Rounded Corners 180">
                    <a:extLst>
                      <a:ext uri="{FF2B5EF4-FFF2-40B4-BE49-F238E27FC236}">
                        <a16:creationId xmlns:a16="http://schemas.microsoft.com/office/drawing/2014/main" id="{BDF715F6-A625-4CB4-BF17-7ED65BDAC4DA}"/>
                      </a:ext>
                    </a:extLst>
                  </p:cNvPr>
                  <p:cNvSpPr/>
                  <p:nvPr/>
                </p:nvSpPr>
                <p:spPr>
                  <a:xfrm>
                    <a:off x="9894159" y="2495560"/>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1010</a:t>
                    </a:r>
                  </a:p>
                </p:txBody>
              </p:sp>
              <p:sp>
                <p:nvSpPr>
                  <p:cNvPr id="182" name="Rectangle: Rounded Corners 181">
                    <a:extLst>
                      <a:ext uri="{FF2B5EF4-FFF2-40B4-BE49-F238E27FC236}">
                        <a16:creationId xmlns:a16="http://schemas.microsoft.com/office/drawing/2014/main" id="{228B424E-06A6-4F35-91CC-7E5C8A62BEB5}"/>
                      </a:ext>
                    </a:extLst>
                  </p:cNvPr>
                  <p:cNvSpPr/>
                  <p:nvPr/>
                </p:nvSpPr>
                <p:spPr>
                  <a:xfrm>
                    <a:off x="9060243" y="4822925"/>
                    <a:ext cx="739589" cy="29583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1001</a:t>
                    </a:r>
                  </a:p>
                </p:txBody>
              </p:sp>
              <p:grpSp>
                <p:nvGrpSpPr>
                  <p:cNvPr id="183" name="Group 182">
                    <a:extLst>
                      <a:ext uri="{FF2B5EF4-FFF2-40B4-BE49-F238E27FC236}">
                        <a16:creationId xmlns:a16="http://schemas.microsoft.com/office/drawing/2014/main" id="{649107BA-6399-4E5D-8997-70CF0431AA5C}"/>
                      </a:ext>
                    </a:extLst>
                  </p:cNvPr>
                  <p:cNvGrpSpPr/>
                  <p:nvPr/>
                </p:nvGrpSpPr>
                <p:grpSpPr>
                  <a:xfrm>
                    <a:off x="8108193" y="2672397"/>
                    <a:ext cx="2371254" cy="2298446"/>
                    <a:chOff x="8108193" y="2672397"/>
                    <a:chExt cx="2371254" cy="2298446"/>
                  </a:xfrm>
                  <a:grpFill/>
                </p:grpSpPr>
                <p:cxnSp>
                  <p:nvCxnSpPr>
                    <p:cNvPr id="184" name="Straight Connector 183">
                      <a:extLst>
                        <a:ext uri="{FF2B5EF4-FFF2-40B4-BE49-F238E27FC236}">
                          <a16:creationId xmlns:a16="http://schemas.microsoft.com/office/drawing/2014/main" id="{5E7DED4C-7916-4AD5-AE20-395706928D90}"/>
                        </a:ext>
                      </a:extLst>
                    </p:cNvPr>
                    <p:cNvCxnSpPr>
                      <a:cxnSpLocks/>
                      <a:stCxn id="180" idx="1"/>
                    </p:cNvCxnSpPr>
                    <p:nvPr/>
                  </p:nvCxnSpPr>
                  <p:spPr>
                    <a:xfrm flipH="1">
                      <a:off x="9545209" y="4233828"/>
                      <a:ext cx="564443" cy="42376"/>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11593F5F-C42F-42C1-8133-02EF86F92433}"/>
                        </a:ext>
                      </a:extLst>
                    </p:cNvPr>
                    <p:cNvCxnSpPr>
                      <a:cxnSpLocks/>
                      <a:stCxn id="175" idx="0"/>
                      <a:endCxn id="178" idx="2"/>
                    </p:cNvCxnSpPr>
                    <p:nvPr/>
                  </p:nvCxnSpPr>
                  <p:spPr>
                    <a:xfrm flipV="1">
                      <a:off x="8476039" y="2879313"/>
                      <a:ext cx="771525" cy="514068"/>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9874B4C-5B73-41AC-B5C4-03BC7700A208}"/>
                        </a:ext>
                      </a:extLst>
                    </p:cNvPr>
                    <p:cNvCxnSpPr>
                      <a:cxnSpLocks/>
                    </p:cNvCxnSpPr>
                    <p:nvPr/>
                  </p:nvCxnSpPr>
                  <p:spPr>
                    <a:xfrm flipH="1">
                      <a:off x="9616544" y="2672397"/>
                      <a:ext cx="256878" cy="5566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93DF74E-2F58-46B4-8753-73FCBCD00406}"/>
                        </a:ext>
                      </a:extLst>
                    </p:cNvPr>
                    <p:cNvCxnSpPr>
                      <a:cxnSpLocks/>
                    </p:cNvCxnSpPr>
                    <p:nvPr/>
                  </p:nvCxnSpPr>
                  <p:spPr>
                    <a:xfrm flipH="1" flipV="1">
                      <a:off x="9161305" y="4346978"/>
                      <a:ext cx="209954" cy="47551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21ADB0C-7D5E-4592-A1DF-073CD1BF6DB2}"/>
                        </a:ext>
                      </a:extLst>
                    </p:cNvPr>
                    <p:cNvCxnSpPr>
                      <a:cxnSpLocks/>
                      <a:stCxn id="180" idx="0"/>
                    </p:cNvCxnSpPr>
                    <p:nvPr/>
                  </p:nvCxnSpPr>
                  <p:spPr>
                    <a:xfrm flipH="1" flipV="1">
                      <a:off x="9873422" y="3647031"/>
                      <a:ext cx="606025" cy="438879"/>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F134570-725D-4A7E-ADD5-A63F86DF0F5B}"/>
                        </a:ext>
                      </a:extLst>
                    </p:cNvPr>
                    <p:cNvCxnSpPr>
                      <a:cxnSpLocks/>
                      <a:stCxn id="179" idx="2"/>
                      <a:endCxn id="182" idx="1"/>
                    </p:cNvCxnSpPr>
                    <p:nvPr/>
                  </p:nvCxnSpPr>
                  <p:spPr>
                    <a:xfrm>
                      <a:off x="8108193" y="4254168"/>
                      <a:ext cx="952050" cy="716675"/>
                    </a:xfrm>
                    <a:prstGeom prst="line">
                      <a:avLst/>
                    </a:prstGeom>
                    <a:grpFill/>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159" name="TextBox 158">
              <a:extLst>
                <a:ext uri="{FF2B5EF4-FFF2-40B4-BE49-F238E27FC236}">
                  <a16:creationId xmlns:a16="http://schemas.microsoft.com/office/drawing/2014/main" id="{DC7E6720-335E-4150-BED4-5A58CF43B914}"/>
                </a:ext>
              </a:extLst>
            </p:cNvPr>
            <p:cNvSpPr txBox="1"/>
            <p:nvPr/>
          </p:nvSpPr>
          <p:spPr>
            <a:xfrm>
              <a:off x="1427724" y="2983649"/>
              <a:ext cx="476412" cy="369332"/>
            </a:xfrm>
            <a:prstGeom prst="rect">
              <a:avLst/>
            </a:prstGeom>
            <a:noFill/>
          </p:spPr>
          <p:txBody>
            <a:bodyPr wrap="none" rtlCol="0">
              <a:spAutoFit/>
            </a:bodyPr>
            <a:lstStyle/>
            <a:p>
              <a:r>
                <a:rPr lang="en-US" b="1"/>
                <a:t>0.2</a:t>
              </a:r>
            </a:p>
          </p:txBody>
        </p:sp>
        <p:sp>
          <p:nvSpPr>
            <p:cNvPr id="160" name="TextBox 159">
              <a:extLst>
                <a:ext uri="{FF2B5EF4-FFF2-40B4-BE49-F238E27FC236}">
                  <a16:creationId xmlns:a16="http://schemas.microsoft.com/office/drawing/2014/main" id="{767B0EB0-9E0E-4E6B-BBD4-0CA2D8FC301D}"/>
                </a:ext>
              </a:extLst>
            </p:cNvPr>
            <p:cNvSpPr txBox="1"/>
            <p:nvPr/>
          </p:nvSpPr>
          <p:spPr>
            <a:xfrm>
              <a:off x="3423368" y="2097220"/>
              <a:ext cx="596638" cy="369332"/>
            </a:xfrm>
            <a:prstGeom prst="rect">
              <a:avLst/>
            </a:prstGeom>
            <a:noFill/>
          </p:spPr>
          <p:txBody>
            <a:bodyPr wrap="none" rtlCol="0">
              <a:spAutoFit/>
            </a:bodyPr>
            <a:lstStyle/>
            <a:p>
              <a:r>
                <a:rPr lang="en-US" b="1"/>
                <a:t>0.05</a:t>
              </a:r>
            </a:p>
          </p:txBody>
        </p:sp>
        <p:sp>
          <p:nvSpPr>
            <p:cNvPr id="161" name="TextBox 160">
              <a:extLst>
                <a:ext uri="{FF2B5EF4-FFF2-40B4-BE49-F238E27FC236}">
                  <a16:creationId xmlns:a16="http://schemas.microsoft.com/office/drawing/2014/main" id="{6A2AF74B-2B20-4B8A-A53E-CCA437C1ACF0}"/>
                </a:ext>
              </a:extLst>
            </p:cNvPr>
            <p:cNvSpPr txBox="1"/>
            <p:nvPr/>
          </p:nvSpPr>
          <p:spPr>
            <a:xfrm>
              <a:off x="2686686" y="2926175"/>
              <a:ext cx="479618" cy="369332"/>
            </a:xfrm>
            <a:prstGeom prst="rect">
              <a:avLst/>
            </a:prstGeom>
            <a:noFill/>
          </p:spPr>
          <p:txBody>
            <a:bodyPr wrap="none" rtlCol="0">
              <a:spAutoFit/>
            </a:bodyPr>
            <a:lstStyle/>
            <a:p>
              <a:r>
                <a:rPr lang="en-US" b="1"/>
                <a:t>0.1</a:t>
              </a:r>
            </a:p>
          </p:txBody>
        </p:sp>
        <p:sp>
          <p:nvSpPr>
            <p:cNvPr id="162" name="TextBox 161">
              <a:extLst>
                <a:ext uri="{FF2B5EF4-FFF2-40B4-BE49-F238E27FC236}">
                  <a16:creationId xmlns:a16="http://schemas.microsoft.com/office/drawing/2014/main" id="{CEE07220-9663-4864-A90A-EA86AF776338}"/>
                </a:ext>
              </a:extLst>
            </p:cNvPr>
            <p:cNvSpPr txBox="1"/>
            <p:nvPr/>
          </p:nvSpPr>
          <p:spPr>
            <a:xfrm>
              <a:off x="2459198" y="2112906"/>
              <a:ext cx="596638" cy="369332"/>
            </a:xfrm>
            <a:prstGeom prst="rect">
              <a:avLst/>
            </a:prstGeom>
            <a:noFill/>
          </p:spPr>
          <p:txBody>
            <a:bodyPr wrap="none" rtlCol="0">
              <a:spAutoFit/>
            </a:bodyPr>
            <a:lstStyle/>
            <a:p>
              <a:r>
                <a:rPr lang="en-US" b="1"/>
                <a:t>0.25</a:t>
              </a:r>
            </a:p>
          </p:txBody>
        </p:sp>
        <p:sp>
          <p:nvSpPr>
            <p:cNvPr id="163" name="TextBox 162">
              <a:extLst>
                <a:ext uri="{FF2B5EF4-FFF2-40B4-BE49-F238E27FC236}">
                  <a16:creationId xmlns:a16="http://schemas.microsoft.com/office/drawing/2014/main" id="{5B0B11EE-C897-4611-951D-C3B1F2B063C5}"/>
                </a:ext>
              </a:extLst>
            </p:cNvPr>
            <p:cNvSpPr txBox="1"/>
            <p:nvPr/>
          </p:nvSpPr>
          <p:spPr>
            <a:xfrm>
              <a:off x="2503778" y="3663674"/>
              <a:ext cx="596638" cy="369332"/>
            </a:xfrm>
            <a:prstGeom prst="rect">
              <a:avLst/>
            </a:prstGeom>
            <a:noFill/>
          </p:spPr>
          <p:txBody>
            <a:bodyPr wrap="none" rtlCol="0">
              <a:spAutoFit/>
            </a:bodyPr>
            <a:lstStyle/>
            <a:p>
              <a:r>
                <a:rPr lang="en-US" b="1"/>
                <a:t>0.05</a:t>
              </a:r>
            </a:p>
          </p:txBody>
        </p:sp>
        <p:sp>
          <p:nvSpPr>
            <p:cNvPr id="164" name="TextBox 163">
              <a:extLst>
                <a:ext uri="{FF2B5EF4-FFF2-40B4-BE49-F238E27FC236}">
                  <a16:creationId xmlns:a16="http://schemas.microsoft.com/office/drawing/2014/main" id="{6B13DDD8-F6E5-4102-84D4-4AA837B57118}"/>
                </a:ext>
              </a:extLst>
            </p:cNvPr>
            <p:cNvSpPr txBox="1"/>
            <p:nvPr/>
          </p:nvSpPr>
          <p:spPr>
            <a:xfrm>
              <a:off x="3829686" y="3577106"/>
              <a:ext cx="596638" cy="369332"/>
            </a:xfrm>
            <a:prstGeom prst="rect">
              <a:avLst/>
            </a:prstGeom>
            <a:noFill/>
          </p:spPr>
          <p:txBody>
            <a:bodyPr wrap="none" rtlCol="0">
              <a:spAutoFit/>
            </a:bodyPr>
            <a:lstStyle/>
            <a:p>
              <a:r>
                <a:rPr lang="en-US" b="1"/>
                <a:t>0.15</a:t>
              </a:r>
            </a:p>
          </p:txBody>
        </p:sp>
        <p:sp>
          <p:nvSpPr>
            <p:cNvPr id="165" name="TextBox 164">
              <a:extLst>
                <a:ext uri="{FF2B5EF4-FFF2-40B4-BE49-F238E27FC236}">
                  <a16:creationId xmlns:a16="http://schemas.microsoft.com/office/drawing/2014/main" id="{0208560C-242A-41EE-9AAE-7AEDB5EA8ACD}"/>
                </a:ext>
              </a:extLst>
            </p:cNvPr>
            <p:cNvSpPr txBox="1"/>
            <p:nvPr/>
          </p:nvSpPr>
          <p:spPr>
            <a:xfrm>
              <a:off x="1198846" y="3567405"/>
              <a:ext cx="479618" cy="369332"/>
            </a:xfrm>
            <a:prstGeom prst="rect">
              <a:avLst/>
            </a:prstGeom>
            <a:noFill/>
          </p:spPr>
          <p:txBody>
            <a:bodyPr wrap="none" rtlCol="0">
              <a:spAutoFit/>
            </a:bodyPr>
            <a:lstStyle/>
            <a:p>
              <a:r>
                <a:rPr lang="en-US" b="1"/>
                <a:t>0.1</a:t>
              </a:r>
            </a:p>
          </p:txBody>
        </p:sp>
        <p:sp>
          <p:nvSpPr>
            <p:cNvPr id="166" name="TextBox 165">
              <a:extLst>
                <a:ext uri="{FF2B5EF4-FFF2-40B4-BE49-F238E27FC236}">
                  <a16:creationId xmlns:a16="http://schemas.microsoft.com/office/drawing/2014/main" id="{DC49EA1A-5743-45DC-9B2B-300C4EE5BE3F}"/>
                </a:ext>
              </a:extLst>
            </p:cNvPr>
            <p:cNvSpPr txBox="1"/>
            <p:nvPr/>
          </p:nvSpPr>
          <p:spPr>
            <a:xfrm>
              <a:off x="2757517" y="4342869"/>
              <a:ext cx="596638" cy="369332"/>
            </a:xfrm>
            <a:prstGeom prst="rect">
              <a:avLst/>
            </a:prstGeom>
            <a:noFill/>
          </p:spPr>
          <p:txBody>
            <a:bodyPr wrap="none" rtlCol="0">
              <a:spAutoFit/>
            </a:bodyPr>
            <a:lstStyle/>
            <a:p>
              <a:r>
                <a:rPr lang="en-US" b="1"/>
                <a:t>0.05</a:t>
              </a:r>
            </a:p>
          </p:txBody>
        </p:sp>
        <p:sp>
          <p:nvSpPr>
            <p:cNvPr id="167" name="Rectangle: Rounded Corners 166">
              <a:extLst>
                <a:ext uri="{FF2B5EF4-FFF2-40B4-BE49-F238E27FC236}">
                  <a16:creationId xmlns:a16="http://schemas.microsoft.com/office/drawing/2014/main" id="{700B49D9-8103-4DCA-969E-49AA3963027F}"/>
                </a:ext>
              </a:extLst>
            </p:cNvPr>
            <p:cNvSpPr/>
            <p:nvPr/>
          </p:nvSpPr>
          <p:spPr>
            <a:xfrm>
              <a:off x="3471196" y="2958148"/>
              <a:ext cx="739589" cy="29583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0110</a:t>
              </a:r>
            </a:p>
          </p:txBody>
        </p:sp>
        <p:cxnSp>
          <p:nvCxnSpPr>
            <p:cNvPr id="168" name="Straight Connector 167">
              <a:extLst>
                <a:ext uri="{FF2B5EF4-FFF2-40B4-BE49-F238E27FC236}">
                  <a16:creationId xmlns:a16="http://schemas.microsoft.com/office/drawing/2014/main" id="{A6F515EC-80F5-4D7B-82CD-3DDAED598A43}"/>
                </a:ext>
              </a:extLst>
            </p:cNvPr>
            <p:cNvCxnSpPr>
              <a:cxnSpLocks/>
              <a:stCxn id="167" idx="2"/>
            </p:cNvCxnSpPr>
            <p:nvPr/>
          </p:nvCxnSpPr>
          <p:spPr>
            <a:xfrm flipH="1">
              <a:off x="3280417" y="3253984"/>
              <a:ext cx="560574" cy="160043"/>
            </a:xfrm>
            <a:prstGeom prst="line">
              <a:avLst/>
            </a:prstGeom>
            <a:solidFill>
              <a:schemeClr val="accent1">
                <a:lumMod val="75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28735904-C9D8-46D4-BA94-3486BFF27E68}"/>
                </a:ext>
              </a:extLst>
            </p:cNvPr>
            <p:cNvSpPr txBox="1"/>
            <p:nvPr/>
          </p:nvSpPr>
          <p:spPr>
            <a:xfrm>
              <a:off x="3484853" y="2676585"/>
              <a:ext cx="596638" cy="369332"/>
            </a:xfrm>
            <a:prstGeom prst="rect">
              <a:avLst/>
            </a:prstGeom>
            <a:noFill/>
          </p:spPr>
          <p:txBody>
            <a:bodyPr wrap="none" rtlCol="0">
              <a:spAutoFit/>
            </a:bodyPr>
            <a:lstStyle/>
            <a:p>
              <a:r>
                <a:rPr lang="en-US" b="1"/>
                <a:t>0.15</a:t>
              </a:r>
            </a:p>
          </p:txBody>
        </p:sp>
      </p:grpSp>
      <p:grpSp>
        <p:nvGrpSpPr>
          <p:cNvPr id="190" name="Group 189">
            <a:extLst>
              <a:ext uri="{FF2B5EF4-FFF2-40B4-BE49-F238E27FC236}">
                <a16:creationId xmlns:a16="http://schemas.microsoft.com/office/drawing/2014/main" id="{96F2FE43-C7BA-495E-AAB8-8B55D0B19B1E}"/>
              </a:ext>
            </a:extLst>
          </p:cNvPr>
          <p:cNvGrpSpPr/>
          <p:nvPr/>
        </p:nvGrpSpPr>
        <p:grpSpPr>
          <a:xfrm>
            <a:off x="7046868" y="2641458"/>
            <a:ext cx="3256406" cy="3044375"/>
            <a:chOff x="784067" y="2610010"/>
            <a:chExt cx="3256406" cy="3044375"/>
          </a:xfrm>
        </p:grpSpPr>
        <p:sp>
          <p:nvSpPr>
            <p:cNvPr id="191" name="Rectangle: Rounded Corners 190">
              <a:extLst>
                <a:ext uri="{FF2B5EF4-FFF2-40B4-BE49-F238E27FC236}">
                  <a16:creationId xmlns:a16="http://schemas.microsoft.com/office/drawing/2014/main" id="{7A62521F-8645-4D3B-B7CE-D244722FCE8D}"/>
                </a:ext>
              </a:extLst>
            </p:cNvPr>
            <p:cNvSpPr/>
            <p:nvPr/>
          </p:nvSpPr>
          <p:spPr>
            <a:xfrm rot="16200000">
              <a:off x="2298814" y="1505673"/>
              <a:ext cx="637322" cy="28459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419C7EB6-C2D3-43A7-8613-C888946AEF0A}"/>
                </a:ext>
              </a:extLst>
            </p:cNvPr>
            <p:cNvSpPr/>
            <p:nvPr/>
          </p:nvSpPr>
          <p:spPr>
            <a:xfrm>
              <a:off x="784067" y="4097995"/>
              <a:ext cx="2468988" cy="15563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76C3229D-EC69-49BB-BC81-1A92021CCFEF}"/>
              </a:ext>
            </a:extLst>
          </p:cNvPr>
          <p:cNvSpPr txBox="1"/>
          <p:nvPr/>
        </p:nvSpPr>
        <p:spPr>
          <a:xfrm>
            <a:off x="1078313" y="1277327"/>
            <a:ext cx="10140981" cy="461665"/>
          </a:xfrm>
          <a:prstGeom prst="rect">
            <a:avLst/>
          </a:prstGeom>
          <a:noFill/>
        </p:spPr>
        <p:txBody>
          <a:bodyPr wrap="none" rtlCol="0">
            <a:spAutoFit/>
          </a:bodyPr>
          <a:lstStyle/>
          <a:p>
            <a:r>
              <a:rPr lang="en-US" sz="2400"/>
              <a:t>Score (</a:t>
            </a:r>
            <a:r>
              <a:rPr lang="en-US" sz="2400" i="1"/>
              <a:t>x</a:t>
            </a:r>
            <a:r>
              <a:rPr lang="en-US" sz="2400"/>
              <a:t>) </a:t>
            </a:r>
            <a:r>
              <a:rPr lang="en-US" sz="2400">
                <a:sym typeface="Wingdings" panose="05000000000000000000" pitchFamily="2" charset="2"/>
              </a:rPr>
              <a:t> Sum of probabilities of all the Hamming neighbors of input string </a:t>
            </a:r>
            <a:r>
              <a:rPr lang="en-US" sz="2400" i="1">
                <a:sym typeface="Wingdings" panose="05000000000000000000" pitchFamily="2" charset="2"/>
              </a:rPr>
              <a:t>x</a:t>
            </a:r>
            <a:endParaRPr lang="en-US" sz="2400" i="1"/>
          </a:p>
        </p:txBody>
      </p:sp>
      <p:sp>
        <p:nvSpPr>
          <p:cNvPr id="86" name="TextBox 85">
            <a:extLst>
              <a:ext uri="{FF2B5EF4-FFF2-40B4-BE49-F238E27FC236}">
                <a16:creationId xmlns:a16="http://schemas.microsoft.com/office/drawing/2014/main" id="{927108D0-68D3-42CD-AD8E-BA3023B8E4C4}"/>
              </a:ext>
            </a:extLst>
          </p:cNvPr>
          <p:cNvSpPr txBox="1"/>
          <p:nvPr/>
        </p:nvSpPr>
        <p:spPr>
          <a:xfrm>
            <a:off x="2" y="5870043"/>
            <a:ext cx="12191998" cy="523220"/>
          </a:xfrm>
          <a:prstGeom prst="rect">
            <a:avLst/>
          </a:prstGeom>
          <a:solidFill>
            <a:srgbClr val="333F50"/>
          </a:solidFill>
        </p:spPr>
        <p:txBody>
          <a:bodyPr wrap="square" lIns="91440" tIns="45720" rIns="91440" bIns="45720" rtlCol="0" anchor="t">
            <a:spAutoFit/>
          </a:bodyPr>
          <a:lstStyle/>
          <a:p>
            <a:pPr algn="ctr"/>
            <a:r>
              <a:rPr lang="en-US" sz="2800">
                <a:solidFill>
                  <a:schemeClr val="bg1"/>
                </a:solidFill>
              </a:rPr>
              <a:t>Filtered Score </a:t>
            </a:r>
            <a:r>
              <a:rPr lang="en-US" sz="2800">
                <a:solidFill>
                  <a:schemeClr val="bg1"/>
                </a:solidFill>
                <a:sym typeface="Wingdings" panose="05000000000000000000" pitchFamily="2" charset="2"/>
              </a:rPr>
              <a:t> Sum neighbors which have lower probability of occurrence than x</a:t>
            </a:r>
            <a:endParaRPr lang="en-US" sz="2800">
              <a:solidFill>
                <a:schemeClr val="bg1"/>
              </a:solidFill>
            </a:endParaRPr>
          </a:p>
        </p:txBody>
      </p:sp>
      <p:sp>
        <p:nvSpPr>
          <p:cNvPr id="89" name="TextBox 88">
            <a:extLst>
              <a:ext uri="{FF2B5EF4-FFF2-40B4-BE49-F238E27FC236}">
                <a16:creationId xmlns:a16="http://schemas.microsoft.com/office/drawing/2014/main" id="{850C5074-3A39-4F31-BA64-B196598EC24B}"/>
              </a:ext>
            </a:extLst>
          </p:cNvPr>
          <p:cNvSpPr txBox="1"/>
          <p:nvPr/>
        </p:nvSpPr>
        <p:spPr>
          <a:xfrm>
            <a:off x="570707" y="5205419"/>
            <a:ext cx="5976957" cy="461665"/>
          </a:xfrm>
          <a:prstGeom prst="rect">
            <a:avLst/>
          </a:prstGeom>
          <a:noFill/>
        </p:spPr>
        <p:txBody>
          <a:bodyPr wrap="none" rtlCol="0">
            <a:spAutoFit/>
          </a:bodyPr>
          <a:lstStyle/>
          <a:p>
            <a:r>
              <a:rPr lang="en-US" sz="2400" b="1">
                <a:solidFill>
                  <a:srgbClr val="7030A0"/>
                </a:solidFill>
              </a:rPr>
              <a:t>Filtered Score</a:t>
            </a:r>
            <a:r>
              <a:rPr lang="en-US" sz="2400" b="1" baseline="-25000">
                <a:solidFill>
                  <a:srgbClr val="7030A0"/>
                </a:solidFill>
              </a:rPr>
              <a:t> </a:t>
            </a:r>
            <a:r>
              <a:rPr lang="en-US" sz="2400" b="1">
                <a:solidFill>
                  <a:srgbClr val="7030A0"/>
                </a:solidFill>
              </a:rPr>
              <a:t>(1111) = 0.1 + 0.1 + 0.05 = 0.25  </a:t>
            </a:r>
          </a:p>
        </p:txBody>
      </p:sp>
      <p:sp>
        <p:nvSpPr>
          <p:cNvPr id="90" name="TextBox 89">
            <a:extLst>
              <a:ext uri="{FF2B5EF4-FFF2-40B4-BE49-F238E27FC236}">
                <a16:creationId xmlns:a16="http://schemas.microsoft.com/office/drawing/2014/main" id="{A98E50BE-043C-46D8-AF50-446BCAB3C320}"/>
              </a:ext>
            </a:extLst>
          </p:cNvPr>
          <p:cNvSpPr txBox="1"/>
          <p:nvPr/>
        </p:nvSpPr>
        <p:spPr>
          <a:xfrm>
            <a:off x="7535382" y="5206024"/>
            <a:ext cx="3790461" cy="461665"/>
          </a:xfrm>
          <a:prstGeom prst="rect">
            <a:avLst/>
          </a:prstGeom>
          <a:noFill/>
        </p:spPr>
        <p:txBody>
          <a:bodyPr wrap="none" rtlCol="0">
            <a:spAutoFit/>
          </a:bodyPr>
          <a:lstStyle/>
          <a:p>
            <a:r>
              <a:rPr lang="en-US" sz="2400" b="1">
                <a:solidFill>
                  <a:srgbClr val="7030A0"/>
                </a:solidFill>
              </a:rPr>
              <a:t>Filtered Score (0111) = 0.00  </a:t>
            </a:r>
          </a:p>
        </p:txBody>
      </p:sp>
      <p:grpSp>
        <p:nvGrpSpPr>
          <p:cNvPr id="79" name="Group 78">
            <a:extLst>
              <a:ext uri="{FF2B5EF4-FFF2-40B4-BE49-F238E27FC236}">
                <a16:creationId xmlns:a16="http://schemas.microsoft.com/office/drawing/2014/main" id="{52707140-0EE9-694A-986C-0028903C3A17}"/>
              </a:ext>
            </a:extLst>
          </p:cNvPr>
          <p:cNvGrpSpPr/>
          <p:nvPr/>
        </p:nvGrpSpPr>
        <p:grpSpPr>
          <a:xfrm>
            <a:off x="-883" y="-13935"/>
            <a:ext cx="12192883" cy="1119161"/>
            <a:chOff x="0" y="5033523"/>
            <a:chExt cx="10160736" cy="932634"/>
          </a:xfrm>
          <a:solidFill>
            <a:schemeClr val="tx1"/>
          </a:solidFill>
        </p:grpSpPr>
        <p:sp>
          <p:nvSpPr>
            <p:cNvPr id="80" name="Rectangle 79">
              <a:extLst>
                <a:ext uri="{FF2B5EF4-FFF2-40B4-BE49-F238E27FC236}">
                  <a16:creationId xmlns:a16="http://schemas.microsoft.com/office/drawing/2014/main" id="{FFE95B4A-B373-EC44-8CEC-3F7F44F1EFCA}"/>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EDC20436-6D5C-0740-96B0-2F58B24C9CEC}"/>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Hamming Spectrum Filter: Motivation</a:t>
              </a:r>
            </a:p>
          </p:txBody>
        </p:sp>
      </p:grpSp>
    </p:spTree>
    <p:custDataLst>
      <p:tags r:id="rId1"/>
    </p:custDataLst>
    <p:extLst>
      <p:ext uri="{BB962C8B-B14F-4D97-AF65-F5344CB8AC3E}">
        <p14:creationId xmlns:p14="http://schemas.microsoft.com/office/powerpoint/2010/main" val="2829656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9"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E68E-3D6A-486D-BA61-5AAACD4BFA30}"/>
              </a:ext>
            </a:extLst>
          </p:cNvPr>
          <p:cNvSpPr>
            <a:spLocks noGrp="1"/>
          </p:cNvSpPr>
          <p:nvPr>
            <p:ph type="title"/>
          </p:nvPr>
        </p:nvSpPr>
        <p:spPr/>
        <p:txBody>
          <a:bodyPr/>
          <a:lstStyle/>
          <a:p>
            <a:endParaRPr lang="en-US"/>
          </a:p>
        </p:txBody>
      </p:sp>
      <p:grpSp>
        <p:nvGrpSpPr>
          <p:cNvPr id="59" name="Group 58">
            <a:extLst>
              <a:ext uri="{FF2B5EF4-FFF2-40B4-BE49-F238E27FC236}">
                <a16:creationId xmlns:a16="http://schemas.microsoft.com/office/drawing/2014/main" id="{807FA395-94A7-7840-8A17-E61F1F3AEFBB}"/>
              </a:ext>
            </a:extLst>
          </p:cNvPr>
          <p:cNvGrpSpPr/>
          <p:nvPr/>
        </p:nvGrpSpPr>
        <p:grpSpPr>
          <a:xfrm>
            <a:off x="-883" y="-13935"/>
            <a:ext cx="12192883" cy="1119161"/>
            <a:chOff x="0" y="5033523"/>
            <a:chExt cx="10160736" cy="932634"/>
          </a:xfrm>
          <a:solidFill>
            <a:schemeClr val="tx1"/>
          </a:solidFill>
        </p:grpSpPr>
        <p:sp>
          <p:nvSpPr>
            <p:cNvPr id="63" name="Rectangle 62">
              <a:extLst>
                <a:ext uri="{FF2B5EF4-FFF2-40B4-BE49-F238E27FC236}">
                  <a16:creationId xmlns:a16="http://schemas.microsoft.com/office/drawing/2014/main" id="{710B577F-F47E-6D48-9898-9A9E027DDC17}"/>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F0C967BB-3DCF-A94E-BBB7-672DCB660787}"/>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Hamming Spectrum Filter: Design</a:t>
              </a:r>
            </a:p>
          </p:txBody>
        </p:sp>
      </p:grpSp>
      <p:grpSp>
        <p:nvGrpSpPr>
          <p:cNvPr id="78" name="Group 77">
            <a:extLst>
              <a:ext uri="{FF2B5EF4-FFF2-40B4-BE49-F238E27FC236}">
                <a16:creationId xmlns:a16="http://schemas.microsoft.com/office/drawing/2014/main" id="{F2F2FE75-7568-49E8-A588-1AF976B44A2B}"/>
              </a:ext>
            </a:extLst>
          </p:cNvPr>
          <p:cNvGrpSpPr/>
          <p:nvPr/>
        </p:nvGrpSpPr>
        <p:grpSpPr>
          <a:xfrm>
            <a:off x="2460649" y="2589929"/>
            <a:ext cx="2535876" cy="1910256"/>
            <a:chOff x="7952704" y="2450083"/>
            <a:chExt cx="2535876" cy="1910256"/>
          </a:xfrm>
        </p:grpSpPr>
        <p:cxnSp>
          <p:nvCxnSpPr>
            <p:cNvPr id="79" name="Straight Arrow Connector 78">
              <a:extLst>
                <a:ext uri="{FF2B5EF4-FFF2-40B4-BE49-F238E27FC236}">
                  <a16:creationId xmlns:a16="http://schemas.microsoft.com/office/drawing/2014/main" id="{4F84C88D-D748-47EF-BFEB-56C99C7BAD52}"/>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B77DE6F-5ACE-4659-A009-FF2A496D0A0E}"/>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2D7441C8-8899-4659-8633-6205288B578D}"/>
              </a:ext>
            </a:extLst>
          </p:cNvPr>
          <p:cNvSpPr txBox="1"/>
          <p:nvPr/>
        </p:nvSpPr>
        <p:spPr>
          <a:xfrm>
            <a:off x="2721322" y="4699345"/>
            <a:ext cx="2143920" cy="400110"/>
          </a:xfrm>
          <a:prstGeom prst="rect">
            <a:avLst/>
          </a:prstGeom>
          <a:noFill/>
        </p:spPr>
        <p:txBody>
          <a:bodyPr wrap="none" rtlCol="0">
            <a:spAutoFit/>
          </a:bodyPr>
          <a:lstStyle/>
          <a:p>
            <a:r>
              <a:rPr lang="en-US" sz="2000"/>
              <a:t>Hamming Distance</a:t>
            </a:r>
          </a:p>
        </p:txBody>
      </p:sp>
      <p:sp>
        <p:nvSpPr>
          <p:cNvPr id="82" name="Rectangle 81">
            <a:extLst>
              <a:ext uri="{FF2B5EF4-FFF2-40B4-BE49-F238E27FC236}">
                <a16:creationId xmlns:a16="http://schemas.microsoft.com/office/drawing/2014/main" id="{53D7C593-0351-4EB9-B033-8D2E742EB3F6}"/>
              </a:ext>
            </a:extLst>
          </p:cNvPr>
          <p:cNvSpPr/>
          <p:nvPr/>
        </p:nvSpPr>
        <p:spPr>
          <a:xfrm>
            <a:off x="2733551" y="3494988"/>
            <a:ext cx="98214" cy="90808"/>
          </a:xfrm>
          <a:prstGeom prst="rect">
            <a:avLst/>
          </a:prstGeom>
          <a:solidFill>
            <a:srgbClr val="38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793EDCEA-52EA-4AD9-8759-6000ACCA6844}"/>
              </a:ext>
            </a:extLst>
          </p:cNvPr>
          <p:cNvPicPr>
            <a:picLocks noChangeAspect="1"/>
          </p:cNvPicPr>
          <p:nvPr/>
        </p:nvPicPr>
        <p:blipFill>
          <a:blip r:embed="rId3"/>
          <a:stretch>
            <a:fillRect/>
          </a:stretch>
        </p:blipFill>
        <p:spPr>
          <a:xfrm>
            <a:off x="1627274" y="2560069"/>
            <a:ext cx="738403" cy="1970468"/>
          </a:xfrm>
          <a:prstGeom prst="rect">
            <a:avLst/>
          </a:prstGeom>
        </p:spPr>
      </p:pic>
      <p:sp>
        <p:nvSpPr>
          <p:cNvPr id="84" name="TextBox 83">
            <a:extLst>
              <a:ext uri="{FF2B5EF4-FFF2-40B4-BE49-F238E27FC236}">
                <a16:creationId xmlns:a16="http://schemas.microsoft.com/office/drawing/2014/main" id="{9E5D7165-0B3A-42F8-B25B-CC66893BC5A2}"/>
              </a:ext>
            </a:extLst>
          </p:cNvPr>
          <p:cNvSpPr txBox="1"/>
          <p:nvPr/>
        </p:nvSpPr>
        <p:spPr>
          <a:xfrm>
            <a:off x="2644529" y="4484086"/>
            <a:ext cx="276259" cy="338554"/>
          </a:xfrm>
          <a:prstGeom prst="rect">
            <a:avLst/>
          </a:prstGeom>
          <a:noFill/>
        </p:spPr>
        <p:txBody>
          <a:bodyPr wrap="square" rtlCol="0">
            <a:spAutoFit/>
          </a:bodyPr>
          <a:lstStyle/>
          <a:p>
            <a:r>
              <a:rPr lang="en-US" sz="1600"/>
              <a:t>0 </a:t>
            </a:r>
          </a:p>
        </p:txBody>
      </p:sp>
      <p:sp>
        <p:nvSpPr>
          <p:cNvPr id="85" name="TextBox 84">
            <a:extLst>
              <a:ext uri="{FF2B5EF4-FFF2-40B4-BE49-F238E27FC236}">
                <a16:creationId xmlns:a16="http://schemas.microsoft.com/office/drawing/2014/main" id="{E2EEDD9E-17DE-45C0-BD8B-D307DFAD2364}"/>
              </a:ext>
            </a:extLst>
          </p:cNvPr>
          <p:cNvSpPr txBox="1"/>
          <p:nvPr/>
        </p:nvSpPr>
        <p:spPr>
          <a:xfrm>
            <a:off x="3090728" y="4484086"/>
            <a:ext cx="276259" cy="338554"/>
          </a:xfrm>
          <a:prstGeom prst="rect">
            <a:avLst/>
          </a:prstGeom>
          <a:noFill/>
        </p:spPr>
        <p:txBody>
          <a:bodyPr wrap="square" rtlCol="0">
            <a:spAutoFit/>
          </a:bodyPr>
          <a:lstStyle/>
          <a:p>
            <a:r>
              <a:rPr lang="en-US" sz="1600"/>
              <a:t>1 </a:t>
            </a:r>
          </a:p>
        </p:txBody>
      </p:sp>
      <p:sp>
        <p:nvSpPr>
          <p:cNvPr id="86" name="TextBox 85">
            <a:extLst>
              <a:ext uri="{FF2B5EF4-FFF2-40B4-BE49-F238E27FC236}">
                <a16:creationId xmlns:a16="http://schemas.microsoft.com/office/drawing/2014/main" id="{A10E13C2-7EED-4BF8-97F8-E7A448BCA9C9}"/>
              </a:ext>
            </a:extLst>
          </p:cNvPr>
          <p:cNvSpPr txBox="1"/>
          <p:nvPr/>
        </p:nvSpPr>
        <p:spPr>
          <a:xfrm>
            <a:off x="3530139" y="4484086"/>
            <a:ext cx="276259" cy="338554"/>
          </a:xfrm>
          <a:prstGeom prst="rect">
            <a:avLst/>
          </a:prstGeom>
          <a:noFill/>
        </p:spPr>
        <p:txBody>
          <a:bodyPr wrap="square" rtlCol="0">
            <a:spAutoFit/>
          </a:bodyPr>
          <a:lstStyle/>
          <a:p>
            <a:r>
              <a:rPr lang="en-US" sz="1600"/>
              <a:t>2 </a:t>
            </a:r>
          </a:p>
        </p:txBody>
      </p:sp>
      <p:sp>
        <p:nvSpPr>
          <p:cNvPr id="87" name="TextBox 86">
            <a:extLst>
              <a:ext uri="{FF2B5EF4-FFF2-40B4-BE49-F238E27FC236}">
                <a16:creationId xmlns:a16="http://schemas.microsoft.com/office/drawing/2014/main" id="{EF3C3B1D-6894-4770-A1A0-98282A02333A}"/>
              </a:ext>
            </a:extLst>
          </p:cNvPr>
          <p:cNvSpPr txBox="1"/>
          <p:nvPr/>
        </p:nvSpPr>
        <p:spPr>
          <a:xfrm>
            <a:off x="3983126" y="4484086"/>
            <a:ext cx="276259" cy="338554"/>
          </a:xfrm>
          <a:prstGeom prst="rect">
            <a:avLst/>
          </a:prstGeom>
          <a:noFill/>
        </p:spPr>
        <p:txBody>
          <a:bodyPr wrap="square" rtlCol="0">
            <a:spAutoFit/>
          </a:bodyPr>
          <a:lstStyle/>
          <a:p>
            <a:r>
              <a:rPr lang="en-US" sz="1600"/>
              <a:t>3 </a:t>
            </a:r>
          </a:p>
        </p:txBody>
      </p:sp>
      <p:sp>
        <p:nvSpPr>
          <p:cNvPr id="88" name="TextBox 87">
            <a:extLst>
              <a:ext uri="{FF2B5EF4-FFF2-40B4-BE49-F238E27FC236}">
                <a16:creationId xmlns:a16="http://schemas.microsoft.com/office/drawing/2014/main" id="{EBDFE9E7-CCE3-4BD2-BB6F-68B7F3ADF984}"/>
              </a:ext>
            </a:extLst>
          </p:cNvPr>
          <p:cNvSpPr txBox="1"/>
          <p:nvPr/>
        </p:nvSpPr>
        <p:spPr>
          <a:xfrm>
            <a:off x="4429325" y="4484086"/>
            <a:ext cx="276259" cy="338554"/>
          </a:xfrm>
          <a:prstGeom prst="rect">
            <a:avLst/>
          </a:prstGeom>
          <a:noFill/>
        </p:spPr>
        <p:txBody>
          <a:bodyPr wrap="square" rtlCol="0">
            <a:spAutoFit/>
          </a:bodyPr>
          <a:lstStyle/>
          <a:p>
            <a:r>
              <a:rPr lang="en-US" sz="1600"/>
              <a:t>4 </a:t>
            </a:r>
          </a:p>
        </p:txBody>
      </p:sp>
      <p:sp>
        <p:nvSpPr>
          <p:cNvPr id="89" name="Oval 88">
            <a:extLst>
              <a:ext uri="{FF2B5EF4-FFF2-40B4-BE49-F238E27FC236}">
                <a16:creationId xmlns:a16="http://schemas.microsoft.com/office/drawing/2014/main" id="{E2B6A218-8A02-4110-8933-14A7BF635743}"/>
              </a:ext>
            </a:extLst>
          </p:cNvPr>
          <p:cNvSpPr/>
          <p:nvPr/>
        </p:nvSpPr>
        <p:spPr>
          <a:xfrm>
            <a:off x="3102480" y="4000749"/>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C8B0EED-A36E-4836-8E53-F13222E73631}"/>
              </a:ext>
            </a:extLst>
          </p:cNvPr>
          <p:cNvSpPr/>
          <p:nvPr/>
        </p:nvSpPr>
        <p:spPr>
          <a:xfrm>
            <a:off x="3194226" y="422185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2CC2459-3651-4BB0-8FAE-C0D5960A1D61}"/>
              </a:ext>
            </a:extLst>
          </p:cNvPr>
          <p:cNvSpPr/>
          <p:nvPr/>
        </p:nvSpPr>
        <p:spPr>
          <a:xfrm>
            <a:off x="3157145" y="431390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F2410E9-8F2B-42DF-BFAE-F367F989F4E0}"/>
              </a:ext>
            </a:extLst>
          </p:cNvPr>
          <p:cNvSpPr/>
          <p:nvPr/>
        </p:nvSpPr>
        <p:spPr>
          <a:xfrm>
            <a:off x="3634632" y="431995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432FC42-1EEE-40F0-BD88-EF79196F60E2}"/>
              </a:ext>
            </a:extLst>
          </p:cNvPr>
          <p:cNvSpPr/>
          <p:nvPr/>
        </p:nvSpPr>
        <p:spPr>
          <a:xfrm>
            <a:off x="3660032" y="420299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D497B7F-BA88-4FDB-86B0-ABB52202E3E8}"/>
              </a:ext>
            </a:extLst>
          </p:cNvPr>
          <p:cNvSpPr/>
          <p:nvPr/>
        </p:nvSpPr>
        <p:spPr>
          <a:xfrm>
            <a:off x="3560471" y="432369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6D148A3-12DE-4ABD-8C71-EB68F696D32F}"/>
              </a:ext>
            </a:extLst>
          </p:cNvPr>
          <p:cNvSpPr/>
          <p:nvPr/>
        </p:nvSpPr>
        <p:spPr>
          <a:xfrm>
            <a:off x="3535071" y="420673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552F76D2-8084-4740-9DE5-2D43098DF944}"/>
              </a:ext>
            </a:extLst>
          </p:cNvPr>
          <p:cNvSpPr/>
          <p:nvPr/>
        </p:nvSpPr>
        <p:spPr>
          <a:xfrm>
            <a:off x="3597014" y="415811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15BAC1A-5DB8-4C6B-BE65-76D6CD2995B9}"/>
              </a:ext>
            </a:extLst>
          </p:cNvPr>
          <p:cNvSpPr/>
          <p:nvPr/>
        </p:nvSpPr>
        <p:spPr>
          <a:xfrm>
            <a:off x="4055359" y="434756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4387260-8305-49C1-893F-91CB974C3D12}"/>
              </a:ext>
            </a:extLst>
          </p:cNvPr>
          <p:cNvSpPr/>
          <p:nvPr/>
        </p:nvSpPr>
        <p:spPr>
          <a:xfrm>
            <a:off x="3987987" y="4333587"/>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A160831-78D5-4698-AA2F-5BBA57CCFCDA}"/>
              </a:ext>
            </a:extLst>
          </p:cNvPr>
          <p:cNvSpPr/>
          <p:nvPr/>
        </p:nvSpPr>
        <p:spPr>
          <a:xfrm>
            <a:off x="4102254" y="427930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6B24286-CD96-4833-A714-70CDEEA59E17}"/>
              </a:ext>
            </a:extLst>
          </p:cNvPr>
          <p:cNvSpPr/>
          <p:nvPr/>
        </p:nvSpPr>
        <p:spPr>
          <a:xfrm>
            <a:off x="4495245" y="427317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a:extLst>
              <a:ext uri="{FF2B5EF4-FFF2-40B4-BE49-F238E27FC236}">
                <a16:creationId xmlns:a16="http://schemas.microsoft.com/office/drawing/2014/main" id="{279275A9-533D-0F46-BFD3-670738E610B6}"/>
              </a:ext>
            </a:extLst>
          </p:cNvPr>
          <p:cNvSpPr/>
          <p:nvPr/>
        </p:nvSpPr>
        <p:spPr>
          <a:xfrm>
            <a:off x="3098082" y="3250016"/>
            <a:ext cx="109330" cy="129967"/>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a:extLst>
              <a:ext uri="{FF2B5EF4-FFF2-40B4-BE49-F238E27FC236}">
                <a16:creationId xmlns:a16="http://schemas.microsoft.com/office/drawing/2014/main" id="{E501C270-8685-4E44-ADFA-24818DE4CD79}"/>
              </a:ext>
            </a:extLst>
          </p:cNvPr>
          <p:cNvSpPr/>
          <p:nvPr/>
        </p:nvSpPr>
        <p:spPr>
          <a:xfrm>
            <a:off x="3190522" y="3087626"/>
            <a:ext cx="109330" cy="129967"/>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43FE9312-C56B-224E-9B63-1F0F29F99009}"/>
              </a:ext>
            </a:extLst>
          </p:cNvPr>
          <p:cNvSpPr/>
          <p:nvPr/>
        </p:nvSpPr>
        <p:spPr>
          <a:xfrm>
            <a:off x="3492822" y="3150079"/>
            <a:ext cx="109330" cy="129967"/>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A25E406C-5E59-3D4D-A7FC-E96022F87768}"/>
              </a:ext>
            </a:extLst>
          </p:cNvPr>
          <p:cNvSpPr/>
          <p:nvPr/>
        </p:nvSpPr>
        <p:spPr>
          <a:xfrm>
            <a:off x="3555282" y="3302479"/>
            <a:ext cx="109330" cy="129967"/>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742D8820-9038-4444-BFA5-57D74DD41EAE}"/>
              </a:ext>
            </a:extLst>
          </p:cNvPr>
          <p:cNvGrpSpPr/>
          <p:nvPr/>
        </p:nvGrpSpPr>
        <p:grpSpPr>
          <a:xfrm>
            <a:off x="7394892" y="2577439"/>
            <a:ext cx="2535876" cy="1910256"/>
            <a:chOff x="7952704" y="2450083"/>
            <a:chExt cx="2535876" cy="1910256"/>
          </a:xfrm>
        </p:grpSpPr>
        <p:cxnSp>
          <p:nvCxnSpPr>
            <p:cNvPr id="105" name="Straight Arrow Connector 104">
              <a:extLst>
                <a:ext uri="{FF2B5EF4-FFF2-40B4-BE49-F238E27FC236}">
                  <a16:creationId xmlns:a16="http://schemas.microsoft.com/office/drawing/2014/main" id="{173EE320-4339-4848-B325-87235F3751BE}"/>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A82D3B54-4CEE-5249-A6CF-A19299F2F8EC}"/>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3DF1FE22-C75C-F64C-AEC9-A78D15B13E08}"/>
              </a:ext>
            </a:extLst>
          </p:cNvPr>
          <p:cNvSpPr txBox="1"/>
          <p:nvPr/>
        </p:nvSpPr>
        <p:spPr>
          <a:xfrm>
            <a:off x="7655565" y="4686855"/>
            <a:ext cx="2143920" cy="400110"/>
          </a:xfrm>
          <a:prstGeom prst="rect">
            <a:avLst/>
          </a:prstGeom>
          <a:noFill/>
        </p:spPr>
        <p:txBody>
          <a:bodyPr wrap="none" rtlCol="0">
            <a:spAutoFit/>
          </a:bodyPr>
          <a:lstStyle/>
          <a:p>
            <a:r>
              <a:rPr lang="en-US" sz="2000"/>
              <a:t>Hamming Distance</a:t>
            </a:r>
          </a:p>
        </p:txBody>
      </p:sp>
      <p:sp>
        <p:nvSpPr>
          <p:cNvPr id="108" name="Rectangle 107">
            <a:extLst>
              <a:ext uri="{FF2B5EF4-FFF2-40B4-BE49-F238E27FC236}">
                <a16:creationId xmlns:a16="http://schemas.microsoft.com/office/drawing/2014/main" id="{66C4B5CD-4014-1A46-B22B-36387565B193}"/>
              </a:ext>
            </a:extLst>
          </p:cNvPr>
          <p:cNvSpPr/>
          <p:nvPr/>
        </p:nvSpPr>
        <p:spPr>
          <a:xfrm>
            <a:off x="7667794" y="3482498"/>
            <a:ext cx="98214" cy="90808"/>
          </a:xfrm>
          <a:prstGeom prst="rect">
            <a:avLst/>
          </a:prstGeom>
          <a:solidFill>
            <a:srgbClr val="38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a:extLst>
              <a:ext uri="{FF2B5EF4-FFF2-40B4-BE49-F238E27FC236}">
                <a16:creationId xmlns:a16="http://schemas.microsoft.com/office/drawing/2014/main" id="{ED30DA1C-51D1-A143-B2DE-92677F443B9B}"/>
              </a:ext>
            </a:extLst>
          </p:cNvPr>
          <p:cNvPicPr>
            <a:picLocks noChangeAspect="1"/>
          </p:cNvPicPr>
          <p:nvPr/>
        </p:nvPicPr>
        <p:blipFill>
          <a:blip r:embed="rId3"/>
          <a:stretch>
            <a:fillRect/>
          </a:stretch>
        </p:blipFill>
        <p:spPr>
          <a:xfrm>
            <a:off x="6594711" y="2560069"/>
            <a:ext cx="738403" cy="1970468"/>
          </a:xfrm>
          <a:prstGeom prst="rect">
            <a:avLst/>
          </a:prstGeom>
        </p:spPr>
      </p:pic>
      <p:sp>
        <p:nvSpPr>
          <p:cNvPr id="110" name="TextBox 109">
            <a:extLst>
              <a:ext uri="{FF2B5EF4-FFF2-40B4-BE49-F238E27FC236}">
                <a16:creationId xmlns:a16="http://schemas.microsoft.com/office/drawing/2014/main" id="{7F523544-2149-6643-BA95-F5791A129A93}"/>
              </a:ext>
            </a:extLst>
          </p:cNvPr>
          <p:cNvSpPr txBox="1"/>
          <p:nvPr/>
        </p:nvSpPr>
        <p:spPr>
          <a:xfrm>
            <a:off x="7578772" y="4471596"/>
            <a:ext cx="276259" cy="338554"/>
          </a:xfrm>
          <a:prstGeom prst="rect">
            <a:avLst/>
          </a:prstGeom>
          <a:noFill/>
        </p:spPr>
        <p:txBody>
          <a:bodyPr wrap="square" rtlCol="0">
            <a:spAutoFit/>
          </a:bodyPr>
          <a:lstStyle/>
          <a:p>
            <a:r>
              <a:rPr lang="en-US" sz="1600"/>
              <a:t>0 </a:t>
            </a:r>
          </a:p>
        </p:txBody>
      </p:sp>
      <p:sp>
        <p:nvSpPr>
          <p:cNvPr id="111" name="TextBox 110">
            <a:extLst>
              <a:ext uri="{FF2B5EF4-FFF2-40B4-BE49-F238E27FC236}">
                <a16:creationId xmlns:a16="http://schemas.microsoft.com/office/drawing/2014/main" id="{F07B8D67-3919-024C-A41B-12F5E1E637A1}"/>
              </a:ext>
            </a:extLst>
          </p:cNvPr>
          <p:cNvSpPr txBox="1"/>
          <p:nvPr/>
        </p:nvSpPr>
        <p:spPr>
          <a:xfrm>
            <a:off x="8024971" y="4471596"/>
            <a:ext cx="276259" cy="338554"/>
          </a:xfrm>
          <a:prstGeom prst="rect">
            <a:avLst/>
          </a:prstGeom>
          <a:noFill/>
        </p:spPr>
        <p:txBody>
          <a:bodyPr wrap="square" rtlCol="0">
            <a:spAutoFit/>
          </a:bodyPr>
          <a:lstStyle/>
          <a:p>
            <a:r>
              <a:rPr lang="en-US" sz="1600"/>
              <a:t>1 </a:t>
            </a:r>
          </a:p>
        </p:txBody>
      </p:sp>
      <p:sp>
        <p:nvSpPr>
          <p:cNvPr id="112" name="TextBox 111">
            <a:extLst>
              <a:ext uri="{FF2B5EF4-FFF2-40B4-BE49-F238E27FC236}">
                <a16:creationId xmlns:a16="http://schemas.microsoft.com/office/drawing/2014/main" id="{770E2579-6673-C04D-9A74-405E718D1071}"/>
              </a:ext>
            </a:extLst>
          </p:cNvPr>
          <p:cNvSpPr txBox="1"/>
          <p:nvPr/>
        </p:nvSpPr>
        <p:spPr>
          <a:xfrm>
            <a:off x="8464382" y="4471596"/>
            <a:ext cx="276259" cy="338554"/>
          </a:xfrm>
          <a:prstGeom prst="rect">
            <a:avLst/>
          </a:prstGeom>
          <a:noFill/>
        </p:spPr>
        <p:txBody>
          <a:bodyPr wrap="square" rtlCol="0">
            <a:spAutoFit/>
          </a:bodyPr>
          <a:lstStyle/>
          <a:p>
            <a:r>
              <a:rPr lang="en-US" sz="1600"/>
              <a:t>2 </a:t>
            </a:r>
          </a:p>
        </p:txBody>
      </p:sp>
      <p:sp>
        <p:nvSpPr>
          <p:cNvPr id="113" name="TextBox 112">
            <a:extLst>
              <a:ext uri="{FF2B5EF4-FFF2-40B4-BE49-F238E27FC236}">
                <a16:creationId xmlns:a16="http://schemas.microsoft.com/office/drawing/2014/main" id="{A280193B-5C59-F04E-82FA-1AB85E895F1B}"/>
              </a:ext>
            </a:extLst>
          </p:cNvPr>
          <p:cNvSpPr txBox="1"/>
          <p:nvPr/>
        </p:nvSpPr>
        <p:spPr>
          <a:xfrm>
            <a:off x="8917369" y="4471596"/>
            <a:ext cx="276259" cy="338554"/>
          </a:xfrm>
          <a:prstGeom prst="rect">
            <a:avLst/>
          </a:prstGeom>
          <a:noFill/>
        </p:spPr>
        <p:txBody>
          <a:bodyPr wrap="square" rtlCol="0">
            <a:spAutoFit/>
          </a:bodyPr>
          <a:lstStyle/>
          <a:p>
            <a:r>
              <a:rPr lang="en-US" sz="1600"/>
              <a:t>3 </a:t>
            </a:r>
          </a:p>
        </p:txBody>
      </p:sp>
      <p:sp>
        <p:nvSpPr>
          <p:cNvPr id="114" name="TextBox 113">
            <a:extLst>
              <a:ext uri="{FF2B5EF4-FFF2-40B4-BE49-F238E27FC236}">
                <a16:creationId xmlns:a16="http://schemas.microsoft.com/office/drawing/2014/main" id="{201E0471-029C-4047-90BD-B1CDF2A0C14A}"/>
              </a:ext>
            </a:extLst>
          </p:cNvPr>
          <p:cNvSpPr txBox="1"/>
          <p:nvPr/>
        </p:nvSpPr>
        <p:spPr>
          <a:xfrm>
            <a:off x="9363568" y="4471596"/>
            <a:ext cx="276259" cy="338554"/>
          </a:xfrm>
          <a:prstGeom prst="rect">
            <a:avLst/>
          </a:prstGeom>
          <a:noFill/>
        </p:spPr>
        <p:txBody>
          <a:bodyPr wrap="square" rtlCol="0">
            <a:spAutoFit/>
          </a:bodyPr>
          <a:lstStyle/>
          <a:p>
            <a:r>
              <a:rPr lang="en-US" sz="1600"/>
              <a:t>4 </a:t>
            </a:r>
          </a:p>
        </p:txBody>
      </p:sp>
      <p:sp>
        <p:nvSpPr>
          <p:cNvPr id="115" name="Oval 114">
            <a:extLst>
              <a:ext uri="{FF2B5EF4-FFF2-40B4-BE49-F238E27FC236}">
                <a16:creationId xmlns:a16="http://schemas.microsoft.com/office/drawing/2014/main" id="{AF302DC2-3714-3442-93A7-25E23702EBCA}"/>
              </a:ext>
            </a:extLst>
          </p:cNvPr>
          <p:cNvSpPr/>
          <p:nvPr/>
        </p:nvSpPr>
        <p:spPr>
          <a:xfrm>
            <a:off x="8036723" y="3988259"/>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7393EC0A-14EE-4340-82FA-E9EBCCF31276}"/>
              </a:ext>
            </a:extLst>
          </p:cNvPr>
          <p:cNvSpPr/>
          <p:nvPr/>
        </p:nvSpPr>
        <p:spPr>
          <a:xfrm>
            <a:off x="8128469" y="420936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CE28567F-489B-1746-B2AB-413955F571F0}"/>
              </a:ext>
            </a:extLst>
          </p:cNvPr>
          <p:cNvSpPr/>
          <p:nvPr/>
        </p:nvSpPr>
        <p:spPr>
          <a:xfrm>
            <a:off x="8091388" y="430141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99024D2C-7CFE-C040-990C-E58F027EB816}"/>
              </a:ext>
            </a:extLst>
          </p:cNvPr>
          <p:cNvSpPr/>
          <p:nvPr/>
        </p:nvSpPr>
        <p:spPr>
          <a:xfrm>
            <a:off x="8568875" y="430746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1FCD881-D008-1843-879A-5BA41EC3E852}"/>
              </a:ext>
            </a:extLst>
          </p:cNvPr>
          <p:cNvSpPr/>
          <p:nvPr/>
        </p:nvSpPr>
        <p:spPr>
          <a:xfrm>
            <a:off x="8594275" y="419050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006AABB-6E65-B84D-BB4E-C759264A13F3}"/>
              </a:ext>
            </a:extLst>
          </p:cNvPr>
          <p:cNvSpPr/>
          <p:nvPr/>
        </p:nvSpPr>
        <p:spPr>
          <a:xfrm>
            <a:off x="8494714" y="431120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25E7451-C237-1C43-A07E-B4EEBC0819F1}"/>
              </a:ext>
            </a:extLst>
          </p:cNvPr>
          <p:cNvSpPr/>
          <p:nvPr/>
        </p:nvSpPr>
        <p:spPr>
          <a:xfrm>
            <a:off x="8469314" y="419424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30F7774-771C-F545-8076-2ACDE81EEF17}"/>
              </a:ext>
            </a:extLst>
          </p:cNvPr>
          <p:cNvSpPr/>
          <p:nvPr/>
        </p:nvSpPr>
        <p:spPr>
          <a:xfrm>
            <a:off x="8531257" y="414562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D4C5EEE4-30A6-4645-B4D6-7B700DDE1FD3}"/>
              </a:ext>
            </a:extLst>
          </p:cNvPr>
          <p:cNvSpPr/>
          <p:nvPr/>
        </p:nvSpPr>
        <p:spPr>
          <a:xfrm>
            <a:off x="8989602" y="433507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923A3D72-8BF0-2543-B88D-17255C17AB7F}"/>
              </a:ext>
            </a:extLst>
          </p:cNvPr>
          <p:cNvSpPr/>
          <p:nvPr/>
        </p:nvSpPr>
        <p:spPr>
          <a:xfrm>
            <a:off x="8922230" y="4321097"/>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DE57C20D-F6F8-D944-8BAE-75526B3F1C18}"/>
              </a:ext>
            </a:extLst>
          </p:cNvPr>
          <p:cNvSpPr/>
          <p:nvPr/>
        </p:nvSpPr>
        <p:spPr>
          <a:xfrm>
            <a:off x="9036497" y="426681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5754D91-2A37-6F49-AE10-8866E559B810}"/>
              </a:ext>
            </a:extLst>
          </p:cNvPr>
          <p:cNvSpPr/>
          <p:nvPr/>
        </p:nvSpPr>
        <p:spPr>
          <a:xfrm>
            <a:off x="9429488" y="426068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4024146B-0C78-0E4A-B9A4-B4D029CD5EF3}"/>
              </a:ext>
            </a:extLst>
          </p:cNvPr>
          <p:cNvCxnSpPr/>
          <p:nvPr/>
        </p:nvCxnSpPr>
        <p:spPr>
          <a:xfrm>
            <a:off x="5211733" y="3585796"/>
            <a:ext cx="95937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E1CFD80A-6675-4893-8576-A483FCDEF1BA}"/>
              </a:ext>
            </a:extLst>
          </p:cNvPr>
          <p:cNvGrpSpPr/>
          <p:nvPr/>
        </p:nvGrpSpPr>
        <p:grpSpPr>
          <a:xfrm>
            <a:off x="-12531" y="6062598"/>
            <a:ext cx="12192000" cy="606308"/>
            <a:chOff x="0" y="5241242"/>
            <a:chExt cx="10160000" cy="505256"/>
          </a:xfrm>
          <a:solidFill>
            <a:srgbClr val="333F50"/>
          </a:solidFill>
        </p:grpSpPr>
        <p:sp>
          <p:nvSpPr>
            <p:cNvPr id="58" name="Rectangle 57">
              <a:extLst>
                <a:ext uri="{FF2B5EF4-FFF2-40B4-BE49-F238E27FC236}">
                  <a16:creationId xmlns:a16="http://schemas.microsoft.com/office/drawing/2014/main" id="{BEE54ECA-B857-44E1-9C1E-B462CB3815AE}"/>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A301E390-8186-4093-8EE3-52E317564059}"/>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lang="en-US" sz="2880" kern="0">
                  <a:solidFill>
                    <a:prstClr val="white"/>
                  </a:solidFill>
                  <a:latin typeface="Calibri"/>
                </a:rPr>
                <a:t>Filtering dominant strings from HS avoids undesired equalization of scores</a:t>
              </a: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238600E8-1CD9-4FD7-BEE5-1EA73792B2F7}"/>
              </a:ext>
            </a:extLst>
          </p:cNvPr>
          <p:cNvSpPr txBox="1"/>
          <p:nvPr/>
        </p:nvSpPr>
        <p:spPr>
          <a:xfrm>
            <a:off x="2587070" y="1842021"/>
            <a:ext cx="2045753" cy="830997"/>
          </a:xfrm>
          <a:prstGeom prst="rect">
            <a:avLst/>
          </a:prstGeom>
          <a:noFill/>
        </p:spPr>
        <p:txBody>
          <a:bodyPr wrap="none" rtlCol="0">
            <a:spAutoFit/>
          </a:bodyPr>
          <a:lstStyle/>
          <a:p>
            <a:pPr algn="ctr"/>
            <a:r>
              <a:rPr lang="en-US" sz="2400"/>
              <a:t>Hamming </a:t>
            </a:r>
          </a:p>
          <a:p>
            <a:pPr algn="ctr"/>
            <a:r>
              <a:rPr lang="en-US" sz="2400"/>
              <a:t>Spectrum (HS) </a:t>
            </a:r>
          </a:p>
        </p:txBody>
      </p:sp>
      <p:sp>
        <p:nvSpPr>
          <p:cNvPr id="61" name="TextBox 60">
            <a:extLst>
              <a:ext uri="{FF2B5EF4-FFF2-40B4-BE49-F238E27FC236}">
                <a16:creationId xmlns:a16="http://schemas.microsoft.com/office/drawing/2014/main" id="{F72C4D2D-11AE-4F25-9708-5C2CEADF6836}"/>
              </a:ext>
            </a:extLst>
          </p:cNvPr>
          <p:cNvSpPr txBox="1"/>
          <p:nvPr/>
        </p:nvSpPr>
        <p:spPr>
          <a:xfrm>
            <a:off x="7473842" y="1792671"/>
            <a:ext cx="2484013" cy="830997"/>
          </a:xfrm>
          <a:prstGeom prst="rect">
            <a:avLst/>
          </a:prstGeom>
          <a:noFill/>
        </p:spPr>
        <p:txBody>
          <a:bodyPr wrap="none" rtlCol="0">
            <a:spAutoFit/>
          </a:bodyPr>
          <a:lstStyle/>
          <a:p>
            <a:pPr algn="ctr"/>
            <a:r>
              <a:rPr lang="en-US" sz="2400"/>
              <a:t>Filtered Hamming </a:t>
            </a:r>
          </a:p>
          <a:p>
            <a:pPr algn="ctr"/>
            <a:r>
              <a:rPr lang="en-US" sz="2400"/>
              <a:t>Spectrum </a:t>
            </a:r>
          </a:p>
        </p:txBody>
      </p:sp>
    </p:spTree>
    <p:extLst>
      <p:ext uri="{BB962C8B-B14F-4D97-AF65-F5344CB8AC3E}">
        <p14:creationId xmlns:p14="http://schemas.microsoft.com/office/powerpoint/2010/main" val="1029563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3" grpId="0" animBg="1"/>
      <p:bldP spid="101" grpId="0" animBg="1"/>
      <p:bldP spid="102" grpId="0" animBg="1"/>
      <p:bldP spid="103" grpId="0" animBg="1"/>
      <p:bldP spid="108"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D3224B8B-1FD5-415B-81D8-FC6004CCA0B5}"/>
              </a:ext>
            </a:extLst>
          </p:cNvPr>
          <p:cNvGrpSpPr/>
          <p:nvPr/>
        </p:nvGrpSpPr>
        <p:grpSpPr>
          <a:xfrm>
            <a:off x="1430405" y="1847186"/>
            <a:ext cx="215031" cy="1647386"/>
            <a:chOff x="957407" y="4356049"/>
            <a:chExt cx="215031" cy="2417523"/>
          </a:xfrm>
        </p:grpSpPr>
        <p:cxnSp>
          <p:nvCxnSpPr>
            <p:cNvPr id="60" name="Straight Connector 59">
              <a:extLst>
                <a:ext uri="{FF2B5EF4-FFF2-40B4-BE49-F238E27FC236}">
                  <a16:creationId xmlns:a16="http://schemas.microsoft.com/office/drawing/2014/main" id="{E63F9D2A-4480-4B39-A817-4C30D3D20D23}"/>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09F744-9A3E-41F6-865C-E4C0EB2E039A}"/>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451D871-C60F-4ECB-93B0-A0C40A908735}"/>
              </a:ext>
            </a:extLst>
          </p:cNvPr>
          <p:cNvGrpSpPr/>
          <p:nvPr/>
        </p:nvGrpSpPr>
        <p:grpSpPr>
          <a:xfrm>
            <a:off x="1216255" y="1584316"/>
            <a:ext cx="2535876" cy="1910256"/>
            <a:chOff x="7952704" y="2450083"/>
            <a:chExt cx="2535876" cy="1910256"/>
          </a:xfrm>
        </p:grpSpPr>
        <p:cxnSp>
          <p:nvCxnSpPr>
            <p:cNvPr id="5" name="Straight Arrow Connector 4">
              <a:extLst>
                <a:ext uri="{FF2B5EF4-FFF2-40B4-BE49-F238E27FC236}">
                  <a16:creationId xmlns:a16="http://schemas.microsoft.com/office/drawing/2014/main" id="{D1BC4CB9-CA7B-4E4B-BF9B-6CF0B49D8129}"/>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A549F0F-C1CB-4C0D-BF6B-51141FBDF3E3}"/>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BAB02C7-E807-44E0-B5E2-378C7223B0D0}"/>
              </a:ext>
            </a:extLst>
          </p:cNvPr>
          <p:cNvSpPr txBox="1"/>
          <p:nvPr/>
        </p:nvSpPr>
        <p:spPr>
          <a:xfrm>
            <a:off x="1476928" y="3693732"/>
            <a:ext cx="2143920" cy="400110"/>
          </a:xfrm>
          <a:prstGeom prst="rect">
            <a:avLst/>
          </a:prstGeom>
          <a:noFill/>
        </p:spPr>
        <p:txBody>
          <a:bodyPr wrap="none" rtlCol="0">
            <a:spAutoFit/>
          </a:bodyPr>
          <a:lstStyle/>
          <a:p>
            <a:r>
              <a:rPr lang="en-US" sz="2000"/>
              <a:t>Hamming Distance</a:t>
            </a:r>
          </a:p>
        </p:txBody>
      </p:sp>
      <p:sp>
        <p:nvSpPr>
          <p:cNvPr id="8" name="Rectangle 7">
            <a:extLst>
              <a:ext uri="{FF2B5EF4-FFF2-40B4-BE49-F238E27FC236}">
                <a16:creationId xmlns:a16="http://schemas.microsoft.com/office/drawing/2014/main" id="{C9B200A8-EBAB-4030-A053-A17BBDC18D43}"/>
              </a:ext>
            </a:extLst>
          </p:cNvPr>
          <p:cNvSpPr/>
          <p:nvPr/>
        </p:nvSpPr>
        <p:spPr>
          <a:xfrm>
            <a:off x="1489157" y="2117137"/>
            <a:ext cx="98214" cy="90808"/>
          </a:xfrm>
          <a:prstGeom prst="rect">
            <a:avLst/>
          </a:prstGeom>
          <a:solidFill>
            <a:srgbClr val="38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BC1311-38DC-4F25-BF71-15C038D0808E}"/>
              </a:ext>
            </a:extLst>
          </p:cNvPr>
          <p:cNvPicPr>
            <a:picLocks noChangeAspect="1"/>
          </p:cNvPicPr>
          <p:nvPr/>
        </p:nvPicPr>
        <p:blipFill>
          <a:blip r:embed="rId3"/>
          <a:stretch>
            <a:fillRect/>
          </a:stretch>
        </p:blipFill>
        <p:spPr>
          <a:xfrm>
            <a:off x="388082" y="1574409"/>
            <a:ext cx="738403" cy="1970468"/>
          </a:xfrm>
          <a:prstGeom prst="rect">
            <a:avLst/>
          </a:prstGeom>
        </p:spPr>
      </p:pic>
      <p:sp>
        <p:nvSpPr>
          <p:cNvPr id="10" name="TextBox 9">
            <a:extLst>
              <a:ext uri="{FF2B5EF4-FFF2-40B4-BE49-F238E27FC236}">
                <a16:creationId xmlns:a16="http://schemas.microsoft.com/office/drawing/2014/main" id="{37AE66D4-5CC9-414F-9EE1-B8F07BACFADC}"/>
              </a:ext>
            </a:extLst>
          </p:cNvPr>
          <p:cNvSpPr txBox="1"/>
          <p:nvPr/>
        </p:nvSpPr>
        <p:spPr>
          <a:xfrm>
            <a:off x="1400135" y="3478473"/>
            <a:ext cx="276259" cy="338554"/>
          </a:xfrm>
          <a:prstGeom prst="rect">
            <a:avLst/>
          </a:prstGeom>
          <a:noFill/>
        </p:spPr>
        <p:txBody>
          <a:bodyPr wrap="square" rtlCol="0">
            <a:spAutoFit/>
          </a:bodyPr>
          <a:lstStyle/>
          <a:p>
            <a:r>
              <a:rPr lang="en-US" sz="1600"/>
              <a:t>0 </a:t>
            </a:r>
          </a:p>
        </p:txBody>
      </p:sp>
      <p:sp>
        <p:nvSpPr>
          <p:cNvPr id="11" name="TextBox 10">
            <a:extLst>
              <a:ext uri="{FF2B5EF4-FFF2-40B4-BE49-F238E27FC236}">
                <a16:creationId xmlns:a16="http://schemas.microsoft.com/office/drawing/2014/main" id="{AD0DCE7C-3B63-4C9F-ADE5-DBCD191707FA}"/>
              </a:ext>
            </a:extLst>
          </p:cNvPr>
          <p:cNvSpPr txBox="1"/>
          <p:nvPr/>
        </p:nvSpPr>
        <p:spPr>
          <a:xfrm>
            <a:off x="1846334" y="3478473"/>
            <a:ext cx="276259" cy="338554"/>
          </a:xfrm>
          <a:prstGeom prst="rect">
            <a:avLst/>
          </a:prstGeom>
          <a:noFill/>
        </p:spPr>
        <p:txBody>
          <a:bodyPr wrap="square" rtlCol="0">
            <a:spAutoFit/>
          </a:bodyPr>
          <a:lstStyle/>
          <a:p>
            <a:r>
              <a:rPr lang="en-US" sz="1600"/>
              <a:t>1 </a:t>
            </a:r>
          </a:p>
        </p:txBody>
      </p:sp>
      <p:sp>
        <p:nvSpPr>
          <p:cNvPr id="12" name="TextBox 11">
            <a:extLst>
              <a:ext uri="{FF2B5EF4-FFF2-40B4-BE49-F238E27FC236}">
                <a16:creationId xmlns:a16="http://schemas.microsoft.com/office/drawing/2014/main" id="{C0E931F6-E96D-460C-AC79-53E91D9CCF73}"/>
              </a:ext>
            </a:extLst>
          </p:cNvPr>
          <p:cNvSpPr txBox="1"/>
          <p:nvPr/>
        </p:nvSpPr>
        <p:spPr>
          <a:xfrm>
            <a:off x="2285745" y="3478473"/>
            <a:ext cx="276259" cy="338554"/>
          </a:xfrm>
          <a:prstGeom prst="rect">
            <a:avLst/>
          </a:prstGeom>
          <a:noFill/>
        </p:spPr>
        <p:txBody>
          <a:bodyPr wrap="square" rtlCol="0">
            <a:spAutoFit/>
          </a:bodyPr>
          <a:lstStyle/>
          <a:p>
            <a:r>
              <a:rPr lang="en-US" sz="1600"/>
              <a:t>2 </a:t>
            </a:r>
          </a:p>
        </p:txBody>
      </p:sp>
      <p:sp>
        <p:nvSpPr>
          <p:cNvPr id="13" name="TextBox 12">
            <a:extLst>
              <a:ext uri="{FF2B5EF4-FFF2-40B4-BE49-F238E27FC236}">
                <a16:creationId xmlns:a16="http://schemas.microsoft.com/office/drawing/2014/main" id="{8ED329C5-A164-42CC-B76A-C2F491E61B7E}"/>
              </a:ext>
            </a:extLst>
          </p:cNvPr>
          <p:cNvSpPr txBox="1"/>
          <p:nvPr/>
        </p:nvSpPr>
        <p:spPr>
          <a:xfrm>
            <a:off x="2738732" y="3478473"/>
            <a:ext cx="276259" cy="338554"/>
          </a:xfrm>
          <a:prstGeom prst="rect">
            <a:avLst/>
          </a:prstGeom>
          <a:noFill/>
        </p:spPr>
        <p:txBody>
          <a:bodyPr wrap="square" rtlCol="0">
            <a:spAutoFit/>
          </a:bodyPr>
          <a:lstStyle/>
          <a:p>
            <a:r>
              <a:rPr lang="en-US" sz="1600"/>
              <a:t>3 </a:t>
            </a:r>
          </a:p>
        </p:txBody>
      </p:sp>
      <p:sp>
        <p:nvSpPr>
          <p:cNvPr id="14" name="TextBox 13">
            <a:extLst>
              <a:ext uri="{FF2B5EF4-FFF2-40B4-BE49-F238E27FC236}">
                <a16:creationId xmlns:a16="http://schemas.microsoft.com/office/drawing/2014/main" id="{0F73E11A-B2AF-4A1D-B5CC-9A88B4145EDC}"/>
              </a:ext>
            </a:extLst>
          </p:cNvPr>
          <p:cNvSpPr txBox="1"/>
          <p:nvPr/>
        </p:nvSpPr>
        <p:spPr>
          <a:xfrm>
            <a:off x="3184931" y="3478473"/>
            <a:ext cx="276259" cy="338554"/>
          </a:xfrm>
          <a:prstGeom prst="rect">
            <a:avLst/>
          </a:prstGeom>
          <a:noFill/>
        </p:spPr>
        <p:txBody>
          <a:bodyPr wrap="square" rtlCol="0">
            <a:spAutoFit/>
          </a:bodyPr>
          <a:lstStyle/>
          <a:p>
            <a:r>
              <a:rPr lang="en-US" sz="1600"/>
              <a:t>4 </a:t>
            </a:r>
          </a:p>
        </p:txBody>
      </p:sp>
      <p:sp>
        <p:nvSpPr>
          <p:cNvPr id="16" name="Oval 15">
            <a:extLst>
              <a:ext uri="{FF2B5EF4-FFF2-40B4-BE49-F238E27FC236}">
                <a16:creationId xmlns:a16="http://schemas.microsoft.com/office/drawing/2014/main" id="{D81BC95B-1D62-4FD1-A4AC-8B0D3B22B9C7}"/>
              </a:ext>
            </a:extLst>
          </p:cNvPr>
          <p:cNvSpPr/>
          <p:nvPr/>
        </p:nvSpPr>
        <p:spPr>
          <a:xfrm>
            <a:off x="1858086" y="299513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0EE57D0-2C49-4037-8785-F857FB65E88B}"/>
              </a:ext>
            </a:extLst>
          </p:cNvPr>
          <p:cNvSpPr/>
          <p:nvPr/>
        </p:nvSpPr>
        <p:spPr>
          <a:xfrm>
            <a:off x="1949832" y="321623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185106-C860-41E7-8E18-464F6B2E8E23}"/>
              </a:ext>
            </a:extLst>
          </p:cNvPr>
          <p:cNvSpPr/>
          <p:nvPr/>
        </p:nvSpPr>
        <p:spPr>
          <a:xfrm>
            <a:off x="1912751" y="330829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F1CAD28-EF70-46F4-9908-EE9094B49617}"/>
              </a:ext>
            </a:extLst>
          </p:cNvPr>
          <p:cNvSpPr/>
          <p:nvPr/>
        </p:nvSpPr>
        <p:spPr>
          <a:xfrm>
            <a:off x="2390238" y="331433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A987EA-4CBD-4A7A-B534-14F50696683F}"/>
              </a:ext>
            </a:extLst>
          </p:cNvPr>
          <p:cNvSpPr/>
          <p:nvPr/>
        </p:nvSpPr>
        <p:spPr>
          <a:xfrm>
            <a:off x="2415638" y="319738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3AD7555-62FA-4BC2-AE69-FBD18DCA2695}"/>
              </a:ext>
            </a:extLst>
          </p:cNvPr>
          <p:cNvSpPr/>
          <p:nvPr/>
        </p:nvSpPr>
        <p:spPr>
          <a:xfrm>
            <a:off x="2316077" y="331807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C25D781-C976-4E38-A07C-FE2DEC15CE0F}"/>
              </a:ext>
            </a:extLst>
          </p:cNvPr>
          <p:cNvSpPr/>
          <p:nvPr/>
        </p:nvSpPr>
        <p:spPr>
          <a:xfrm>
            <a:off x="2290677" y="320112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DF34F4A-22E8-4FBF-91F2-243A7A6D1943}"/>
              </a:ext>
            </a:extLst>
          </p:cNvPr>
          <p:cNvSpPr/>
          <p:nvPr/>
        </p:nvSpPr>
        <p:spPr>
          <a:xfrm>
            <a:off x="2352620" y="315249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27E3C08-76EC-4C9D-96ED-A8A64EC314CF}"/>
              </a:ext>
            </a:extLst>
          </p:cNvPr>
          <p:cNvSpPr/>
          <p:nvPr/>
        </p:nvSpPr>
        <p:spPr>
          <a:xfrm>
            <a:off x="2810965" y="334195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0EBF3A6-FBF9-4D6E-8252-6A95F40E8B75}"/>
              </a:ext>
            </a:extLst>
          </p:cNvPr>
          <p:cNvSpPr/>
          <p:nvPr/>
        </p:nvSpPr>
        <p:spPr>
          <a:xfrm>
            <a:off x="2743593" y="332797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C49BE1E-FB35-463F-B577-73BB2F08F64C}"/>
              </a:ext>
            </a:extLst>
          </p:cNvPr>
          <p:cNvSpPr/>
          <p:nvPr/>
        </p:nvSpPr>
        <p:spPr>
          <a:xfrm>
            <a:off x="2857860" y="327369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DE8F89B-4193-49DC-8B30-EA1971B25B72}"/>
              </a:ext>
            </a:extLst>
          </p:cNvPr>
          <p:cNvSpPr/>
          <p:nvPr/>
        </p:nvSpPr>
        <p:spPr>
          <a:xfrm>
            <a:off x="3250851" y="326756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879767F-0286-4AA3-9D4B-C3ADF3EE4FD5}"/>
              </a:ext>
            </a:extLst>
          </p:cNvPr>
          <p:cNvGrpSpPr/>
          <p:nvPr/>
        </p:nvGrpSpPr>
        <p:grpSpPr>
          <a:xfrm>
            <a:off x="5746363" y="1575849"/>
            <a:ext cx="2535876" cy="1910256"/>
            <a:chOff x="7952704" y="2450083"/>
            <a:chExt cx="2535876" cy="1910256"/>
          </a:xfrm>
        </p:grpSpPr>
        <p:cxnSp>
          <p:nvCxnSpPr>
            <p:cNvPr id="30" name="Straight Arrow Connector 29">
              <a:extLst>
                <a:ext uri="{FF2B5EF4-FFF2-40B4-BE49-F238E27FC236}">
                  <a16:creationId xmlns:a16="http://schemas.microsoft.com/office/drawing/2014/main" id="{1D37F826-44B5-4608-8971-F9E0E3D3ACFF}"/>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0E643A1-E5A9-49E8-B52C-12590B08CAF9}"/>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D3E6DCF0-6376-4D33-B13B-49BA916EAA02}"/>
              </a:ext>
            </a:extLst>
          </p:cNvPr>
          <p:cNvSpPr txBox="1"/>
          <p:nvPr/>
        </p:nvSpPr>
        <p:spPr>
          <a:xfrm>
            <a:off x="6007036" y="3685265"/>
            <a:ext cx="2143920" cy="400110"/>
          </a:xfrm>
          <a:prstGeom prst="rect">
            <a:avLst/>
          </a:prstGeom>
          <a:noFill/>
        </p:spPr>
        <p:txBody>
          <a:bodyPr wrap="none" rtlCol="0">
            <a:spAutoFit/>
          </a:bodyPr>
          <a:lstStyle/>
          <a:p>
            <a:r>
              <a:rPr lang="en-US" sz="2000"/>
              <a:t>Hamming Distance</a:t>
            </a:r>
          </a:p>
        </p:txBody>
      </p:sp>
      <p:pic>
        <p:nvPicPr>
          <p:cNvPr id="34" name="Picture 33">
            <a:extLst>
              <a:ext uri="{FF2B5EF4-FFF2-40B4-BE49-F238E27FC236}">
                <a16:creationId xmlns:a16="http://schemas.microsoft.com/office/drawing/2014/main" id="{CF47C97D-89C5-42DC-8864-5F8FCF795322}"/>
              </a:ext>
            </a:extLst>
          </p:cNvPr>
          <p:cNvPicPr>
            <a:picLocks noChangeAspect="1"/>
          </p:cNvPicPr>
          <p:nvPr/>
        </p:nvPicPr>
        <p:blipFill>
          <a:blip r:embed="rId3"/>
          <a:stretch>
            <a:fillRect/>
          </a:stretch>
        </p:blipFill>
        <p:spPr>
          <a:xfrm>
            <a:off x="4946182" y="1558479"/>
            <a:ext cx="738403" cy="1970468"/>
          </a:xfrm>
          <a:prstGeom prst="rect">
            <a:avLst/>
          </a:prstGeom>
        </p:spPr>
      </p:pic>
      <p:sp>
        <p:nvSpPr>
          <p:cNvPr id="35" name="TextBox 34">
            <a:extLst>
              <a:ext uri="{FF2B5EF4-FFF2-40B4-BE49-F238E27FC236}">
                <a16:creationId xmlns:a16="http://schemas.microsoft.com/office/drawing/2014/main" id="{A0FBDD09-BFA3-4551-BA80-EBC06395E3F8}"/>
              </a:ext>
            </a:extLst>
          </p:cNvPr>
          <p:cNvSpPr txBox="1"/>
          <p:nvPr/>
        </p:nvSpPr>
        <p:spPr>
          <a:xfrm>
            <a:off x="5930243" y="3470006"/>
            <a:ext cx="276259" cy="338554"/>
          </a:xfrm>
          <a:prstGeom prst="rect">
            <a:avLst/>
          </a:prstGeom>
          <a:noFill/>
        </p:spPr>
        <p:txBody>
          <a:bodyPr wrap="square" rtlCol="0">
            <a:spAutoFit/>
          </a:bodyPr>
          <a:lstStyle/>
          <a:p>
            <a:r>
              <a:rPr lang="en-US" sz="1600"/>
              <a:t>0 </a:t>
            </a:r>
          </a:p>
        </p:txBody>
      </p:sp>
      <p:sp>
        <p:nvSpPr>
          <p:cNvPr id="36" name="TextBox 35">
            <a:extLst>
              <a:ext uri="{FF2B5EF4-FFF2-40B4-BE49-F238E27FC236}">
                <a16:creationId xmlns:a16="http://schemas.microsoft.com/office/drawing/2014/main" id="{FF44DAAE-68C4-465D-958A-A28CBE1541E0}"/>
              </a:ext>
            </a:extLst>
          </p:cNvPr>
          <p:cNvSpPr txBox="1"/>
          <p:nvPr/>
        </p:nvSpPr>
        <p:spPr>
          <a:xfrm>
            <a:off x="6376442" y="3470006"/>
            <a:ext cx="276259" cy="338554"/>
          </a:xfrm>
          <a:prstGeom prst="rect">
            <a:avLst/>
          </a:prstGeom>
          <a:noFill/>
        </p:spPr>
        <p:txBody>
          <a:bodyPr wrap="square" rtlCol="0">
            <a:spAutoFit/>
          </a:bodyPr>
          <a:lstStyle/>
          <a:p>
            <a:r>
              <a:rPr lang="en-US" sz="1600"/>
              <a:t>1 </a:t>
            </a:r>
          </a:p>
        </p:txBody>
      </p:sp>
      <p:sp>
        <p:nvSpPr>
          <p:cNvPr id="37" name="TextBox 36">
            <a:extLst>
              <a:ext uri="{FF2B5EF4-FFF2-40B4-BE49-F238E27FC236}">
                <a16:creationId xmlns:a16="http://schemas.microsoft.com/office/drawing/2014/main" id="{CA7BD653-F885-4411-A1BC-8C8B21BF3298}"/>
              </a:ext>
            </a:extLst>
          </p:cNvPr>
          <p:cNvSpPr txBox="1"/>
          <p:nvPr/>
        </p:nvSpPr>
        <p:spPr>
          <a:xfrm>
            <a:off x="6822641" y="3470006"/>
            <a:ext cx="276259" cy="338554"/>
          </a:xfrm>
          <a:prstGeom prst="rect">
            <a:avLst/>
          </a:prstGeom>
          <a:noFill/>
        </p:spPr>
        <p:txBody>
          <a:bodyPr wrap="square" rtlCol="0">
            <a:spAutoFit/>
          </a:bodyPr>
          <a:lstStyle/>
          <a:p>
            <a:r>
              <a:rPr lang="en-US" sz="1600"/>
              <a:t>2 </a:t>
            </a:r>
          </a:p>
        </p:txBody>
      </p:sp>
      <p:sp>
        <p:nvSpPr>
          <p:cNvPr id="38" name="TextBox 37">
            <a:extLst>
              <a:ext uri="{FF2B5EF4-FFF2-40B4-BE49-F238E27FC236}">
                <a16:creationId xmlns:a16="http://schemas.microsoft.com/office/drawing/2014/main" id="{143EC921-B9F9-469F-AE0E-A012CA8F0126}"/>
              </a:ext>
            </a:extLst>
          </p:cNvPr>
          <p:cNvSpPr txBox="1"/>
          <p:nvPr/>
        </p:nvSpPr>
        <p:spPr>
          <a:xfrm>
            <a:off x="7268840" y="3470006"/>
            <a:ext cx="276259" cy="338554"/>
          </a:xfrm>
          <a:prstGeom prst="rect">
            <a:avLst/>
          </a:prstGeom>
          <a:noFill/>
        </p:spPr>
        <p:txBody>
          <a:bodyPr wrap="square" rtlCol="0">
            <a:spAutoFit/>
          </a:bodyPr>
          <a:lstStyle/>
          <a:p>
            <a:r>
              <a:rPr lang="en-US" sz="1600"/>
              <a:t>3 </a:t>
            </a:r>
          </a:p>
        </p:txBody>
      </p:sp>
      <p:sp>
        <p:nvSpPr>
          <p:cNvPr id="39" name="TextBox 38">
            <a:extLst>
              <a:ext uri="{FF2B5EF4-FFF2-40B4-BE49-F238E27FC236}">
                <a16:creationId xmlns:a16="http://schemas.microsoft.com/office/drawing/2014/main" id="{DE21B2AB-A0C1-4502-9BC0-C19A793C54E4}"/>
              </a:ext>
            </a:extLst>
          </p:cNvPr>
          <p:cNvSpPr txBox="1"/>
          <p:nvPr/>
        </p:nvSpPr>
        <p:spPr>
          <a:xfrm>
            <a:off x="7715039" y="3470006"/>
            <a:ext cx="276259" cy="338554"/>
          </a:xfrm>
          <a:prstGeom prst="rect">
            <a:avLst/>
          </a:prstGeom>
          <a:noFill/>
        </p:spPr>
        <p:txBody>
          <a:bodyPr wrap="square" rtlCol="0">
            <a:spAutoFit/>
          </a:bodyPr>
          <a:lstStyle/>
          <a:p>
            <a:r>
              <a:rPr lang="en-US" sz="1600"/>
              <a:t>4 </a:t>
            </a:r>
          </a:p>
        </p:txBody>
      </p:sp>
      <p:sp>
        <p:nvSpPr>
          <p:cNvPr id="54" name="Isosceles Triangle 53">
            <a:extLst>
              <a:ext uri="{FF2B5EF4-FFF2-40B4-BE49-F238E27FC236}">
                <a16:creationId xmlns:a16="http://schemas.microsoft.com/office/drawing/2014/main" id="{62517343-A01A-4A9B-846E-F543A371A7C0}"/>
              </a:ext>
            </a:extLst>
          </p:cNvPr>
          <p:cNvSpPr/>
          <p:nvPr/>
        </p:nvSpPr>
        <p:spPr>
          <a:xfrm>
            <a:off x="5980690" y="1972431"/>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18A36537-D6B5-4F07-8577-CFC691142A29}"/>
              </a:ext>
            </a:extLst>
          </p:cNvPr>
          <p:cNvSpPr/>
          <p:nvPr/>
        </p:nvSpPr>
        <p:spPr>
          <a:xfrm>
            <a:off x="6408999" y="2648622"/>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862767F7-3CD9-4125-98C6-8FDCEC70A7F8}"/>
              </a:ext>
            </a:extLst>
          </p:cNvPr>
          <p:cNvSpPr/>
          <p:nvPr/>
        </p:nvSpPr>
        <p:spPr>
          <a:xfrm>
            <a:off x="6873088" y="2846928"/>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37F6CE54-E72B-47F8-A16E-FCE92250B6D6}"/>
              </a:ext>
            </a:extLst>
          </p:cNvPr>
          <p:cNvSpPr/>
          <p:nvPr/>
        </p:nvSpPr>
        <p:spPr>
          <a:xfrm>
            <a:off x="7319287" y="3123761"/>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7EDB6E5D-F473-437A-8178-9786CCC0B964}"/>
              </a:ext>
            </a:extLst>
          </p:cNvPr>
          <p:cNvSpPr/>
          <p:nvPr/>
        </p:nvSpPr>
        <p:spPr>
          <a:xfrm>
            <a:off x="7765486" y="3199000"/>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C9518DA7-75A8-4D94-B989-C62E6E971910}"/>
              </a:ext>
            </a:extLst>
          </p:cNvPr>
          <p:cNvGrpSpPr/>
          <p:nvPr/>
        </p:nvGrpSpPr>
        <p:grpSpPr>
          <a:xfrm>
            <a:off x="1842940" y="1863285"/>
            <a:ext cx="215031" cy="1647386"/>
            <a:chOff x="957407" y="4356049"/>
            <a:chExt cx="215031" cy="2417523"/>
          </a:xfrm>
        </p:grpSpPr>
        <p:cxnSp>
          <p:nvCxnSpPr>
            <p:cNvPr id="65" name="Straight Connector 64">
              <a:extLst>
                <a:ext uri="{FF2B5EF4-FFF2-40B4-BE49-F238E27FC236}">
                  <a16:creationId xmlns:a16="http://schemas.microsoft.com/office/drawing/2014/main" id="{A15AA358-6C41-467D-9A88-1018578EF9AB}"/>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9D3F4D3-BCA9-4F01-A6DE-C9CD6501E15B}"/>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13CDD68-A4ED-475B-B15A-6B3D4A43B746}"/>
              </a:ext>
            </a:extLst>
          </p:cNvPr>
          <p:cNvGrpSpPr/>
          <p:nvPr/>
        </p:nvGrpSpPr>
        <p:grpSpPr>
          <a:xfrm>
            <a:off x="2316359" y="1847649"/>
            <a:ext cx="215031" cy="1647386"/>
            <a:chOff x="957407" y="4356049"/>
            <a:chExt cx="215031" cy="2417523"/>
          </a:xfrm>
        </p:grpSpPr>
        <p:cxnSp>
          <p:nvCxnSpPr>
            <p:cNvPr id="68" name="Straight Connector 67">
              <a:extLst>
                <a:ext uri="{FF2B5EF4-FFF2-40B4-BE49-F238E27FC236}">
                  <a16:creationId xmlns:a16="http://schemas.microsoft.com/office/drawing/2014/main" id="{F5C27DF2-C762-4332-974B-60B59048E4BB}"/>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E661670-093D-454E-9DF6-F26E8F5173E8}"/>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8197D227-5548-4971-9C04-018159763DB3}"/>
              </a:ext>
            </a:extLst>
          </p:cNvPr>
          <p:cNvGrpSpPr/>
          <p:nvPr/>
        </p:nvGrpSpPr>
        <p:grpSpPr>
          <a:xfrm>
            <a:off x="2760720" y="1840389"/>
            <a:ext cx="215031" cy="1647386"/>
            <a:chOff x="957407" y="4356049"/>
            <a:chExt cx="215031" cy="2417523"/>
          </a:xfrm>
        </p:grpSpPr>
        <p:cxnSp>
          <p:nvCxnSpPr>
            <p:cNvPr id="71" name="Straight Connector 70">
              <a:extLst>
                <a:ext uri="{FF2B5EF4-FFF2-40B4-BE49-F238E27FC236}">
                  <a16:creationId xmlns:a16="http://schemas.microsoft.com/office/drawing/2014/main" id="{AB881C09-77F8-4D74-828B-1C8E7CCBBB78}"/>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33A3C8D-44DB-4C2B-B146-95730A099C1C}"/>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742A3DE3-95CF-4CB0-A5CB-35F9DA70D6E2}"/>
              </a:ext>
            </a:extLst>
          </p:cNvPr>
          <p:cNvGrpSpPr/>
          <p:nvPr/>
        </p:nvGrpSpPr>
        <p:grpSpPr>
          <a:xfrm>
            <a:off x="3205081" y="1847186"/>
            <a:ext cx="215031" cy="1647386"/>
            <a:chOff x="957407" y="4356049"/>
            <a:chExt cx="215031" cy="2417523"/>
          </a:xfrm>
        </p:grpSpPr>
        <p:cxnSp>
          <p:nvCxnSpPr>
            <p:cNvPr id="74" name="Straight Connector 73">
              <a:extLst>
                <a:ext uri="{FF2B5EF4-FFF2-40B4-BE49-F238E27FC236}">
                  <a16:creationId xmlns:a16="http://schemas.microsoft.com/office/drawing/2014/main" id="{E8FE1A38-9B23-481C-A333-3DA3D8E8B39E}"/>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FA1CB9C-09A4-401A-B569-0B557F038A04}"/>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807FA395-94A7-7840-8A17-E61F1F3AEFBB}"/>
              </a:ext>
            </a:extLst>
          </p:cNvPr>
          <p:cNvGrpSpPr/>
          <p:nvPr/>
        </p:nvGrpSpPr>
        <p:grpSpPr>
          <a:xfrm>
            <a:off x="-883" y="-13935"/>
            <a:ext cx="12192883" cy="1119161"/>
            <a:chOff x="0" y="5033523"/>
            <a:chExt cx="10160736" cy="932634"/>
          </a:xfrm>
          <a:solidFill>
            <a:schemeClr val="tx1"/>
          </a:solidFill>
        </p:grpSpPr>
        <p:sp>
          <p:nvSpPr>
            <p:cNvPr id="63" name="Rectangle 62">
              <a:extLst>
                <a:ext uri="{FF2B5EF4-FFF2-40B4-BE49-F238E27FC236}">
                  <a16:creationId xmlns:a16="http://schemas.microsoft.com/office/drawing/2014/main" id="{710B577F-F47E-6D48-9898-9A9E027DDC17}"/>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F0C967BB-3DCF-A94E-BBB7-672DCB660787}"/>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Cumulative Hamming Spectrum</a:t>
              </a:r>
            </a:p>
          </p:txBody>
        </p:sp>
      </p:grpSp>
      <p:cxnSp>
        <p:nvCxnSpPr>
          <p:cNvPr id="130" name="Straight Arrow Connector 129">
            <a:extLst>
              <a:ext uri="{FF2B5EF4-FFF2-40B4-BE49-F238E27FC236}">
                <a16:creationId xmlns:a16="http://schemas.microsoft.com/office/drawing/2014/main" id="{3E6F2537-A859-4743-B1C6-683C405059D7}"/>
              </a:ext>
            </a:extLst>
          </p:cNvPr>
          <p:cNvCxnSpPr/>
          <p:nvPr/>
        </p:nvCxnSpPr>
        <p:spPr>
          <a:xfrm>
            <a:off x="3823221" y="2574529"/>
            <a:ext cx="95937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96FC47F-2C84-4BE7-8970-E6E5BD271A46}"/>
              </a:ext>
            </a:extLst>
          </p:cNvPr>
          <p:cNvGrpSpPr/>
          <p:nvPr/>
        </p:nvGrpSpPr>
        <p:grpSpPr>
          <a:xfrm>
            <a:off x="551673" y="4277196"/>
            <a:ext cx="7894157" cy="2525200"/>
            <a:chOff x="551673" y="4277196"/>
            <a:chExt cx="7894157" cy="2525200"/>
          </a:xfrm>
        </p:grpSpPr>
        <p:grpSp>
          <p:nvGrpSpPr>
            <p:cNvPr id="78" name="Group 77">
              <a:extLst>
                <a:ext uri="{FF2B5EF4-FFF2-40B4-BE49-F238E27FC236}">
                  <a16:creationId xmlns:a16="http://schemas.microsoft.com/office/drawing/2014/main" id="{C8E1D78B-2AAB-4CBE-B0DD-2381B278AE38}"/>
                </a:ext>
              </a:extLst>
            </p:cNvPr>
            <p:cNvGrpSpPr/>
            <p:nvPr/>
          </p:nvGrpSpPr>
          <p:grpSpPr>
            <a:xfrm>
              <a:off x="1593996" y="4565903"/>
              <a:ext cx="215031" cy="1647386"/>
              <a:chOff x="957407" y="4356049"/>
              <a:chExt cx="215031" cy="2417523"/>
            </a:xfrm>
          </p:grpSpPr>
          <p:cxnSp>
            <p:nvCxnSpPr>
              <p:cNvPr id="79" name="Straight Connector 78">
                <a:extLst>
                  <a:ext uri="{FF2B5EF4-FFF2-40B4-BE49-F238E27FC236}">
                    <a16:creationId xmlns:a16="http://schemas.microsoft.com/office/drawing/2014/main" id="{3B210E38-013E-45D4-9171-C9FFC012C80C}"/>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0BE9B44-DB41-40C9-9BF6-9A41BED6C311}"/>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D7203ECF-BB7A-40F5-A53A-37F7FD278120}"/>
                </a:ext>
              </a:extLst>
            </p:cNvPr>
            <p:cNvGrpSpPr/>
            <p:nvPr/>
          </p:nvGrpSpPr>
          <p:grpSpPr>
            <a:xfrm>
              <a:off x="1379846" y="4303033"/>
              <a:ext cx="2535876" cy="1910256"/>
              <a:chOff x="7952704" y="2450083"/>
              <a:chExt cx="2535876" cy="1910256"/>
            </a:xfrm>
          </p:grpSpPr>
          <p:cxnSp>
            <p:nvCxnSpPr>
              <p:cNvPr id="82" name="Straight Arrow Connector 81">
                <a:extLst>
                  <a:ext uri="{FF2B5EF4-FFF2-40B4-BE49-F238E27FC236}">
                    <a16:creationId xmlns:a16="http://schemas.microsoft.com/office/drawing/2014/main" id="{56FBC59E-1414-4D2E-8E7A-BD6CDB5645FA}"/>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54E99E5-B1CD-40FC-A368-C60056BF0E12}"/>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B50D6B7D-1905-4F4D-AA1B-3E73460F8F20}"/>
                </a:ext>
              </a:extLst>
            </p:cNvPr>
            <p:cNvSpPr txBox="1"/>
            <p:nvPr/>
          </p:nvSpPr>
          <p:spPr>
            <a:xfrm>
              <a:off x="1627465" y="6402286"/>
              <a:ext cx="2143920" cy="400110"/>
            </a:xfrm>
            <a:prstGeom prst="rect">
              <a:avLst/>
            </a:prstGeom>
            <a:noFill/>
          </p:spPr>
          <p:txBody>
            <a:bodyPr wrap="none" rtlCol="0">
              <a:spAutoFit/>
            </a:bodyPr>
            <a:lstStyle/>
            <a:p>
              <a:r>
                <a:rPr lang="en-US" sz="2000"/>
                <a:t>Hamming Distance</a:t>
              </a:r>
            </a:p>
          </p:txBody>
        </p:sp>
        <p:sp>
          <p:nvSpPr>
            <p:cNvPr id="85" name="Rectangle 84">
              <a:extLst>
                <a:ext uri="{FF2B5EF4-FFF2-40B4-BE49-F238E27FC236}">
                  <a16:creationId xmlns:a16="http://schemas.microsoft.com/office/drawing/2014/main" id="{EF1E61CE-6DF7-4B86-A05D-48AA5FEE2AF4}"/>
                </a:ext>
              </a:extLst>
            </p:cNvPr>
            <p:cNvSpPr/>
            <p:nvPr/>
          </p:nvSpPr>
          <p:spPr>
            <a:xfrm>
              <a:off x="1660965" y="5832381"/>
              <a:ext cx="98214" cy="908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CE3978BB-7B5B-4F43-94B6-65D8D712E651}"/>
                </a:ext>
              </a:extLst>
            </p:cNvPr>
            <p:cNvPicPr>
              <a:picLocks noChangeAspect="1"/>
            </p:cNvPicPr>
            <p:nvPr/>
          </p:nvPicPr>
          <p:blipFill>
            <a:blip r:embed="rId3"/>
            <a:stretch>
              <a:fillRect/>
            </a:stretch>
          </p:blipFill>
          <p:spPr>
            <a:xfrm>
              <a:off x="551673" y="4293126"/>
              <a:ext cx="738403" cy="1970468"/>
            </a:xfrm>
            <a:prstGeom prst="rect">
              <a:avLst/>
            </a:prstGeom>
          </p:spPr>
        </p:pic>
        <p:sp>
          <p:nvSpPr>
            <p:cNvPr id="87" name="TextBox 86">
              <a:extLst>
                <a:ext uri="{FF2B5EF4-FFF2-40B4-BE49-F238E27FC236}">
                  <a16:creationId xmlns:a16="http://schemas.microsoft.com/office/drawing/2014/main" id="{0CD596CB-BF96-4DA0-808B-B1E5B0E03B04}"/>
                </a:ext>
              </a:extLst>
            </p:cNvPr>
            <p:cNvSpPr txBox="1"/>
            <p:nvPr/>
          </p:nvSpPr>
          <p:spPr>
            <a:xfrm>
              <a:off x="1563726" y="6197190"/>
              <a:ext cx="276259" cy="338554"/>
            </a:xfrm>
            <a:prstGeom prst="rect">
              <a:avLst/>
            </a:prstGeom>
            <a:noFill/>
          </p:spPr>
          <p:txBody>
            <a:bodyPr wrap="square" rtlCol="0">
              <a:spAutoFit/>
            </a:bodyPr>
            <a:lstStyle/>
            <a:p>
              <a:r>
                <a:rPr lang="en-US" sz="1600"/>
                <a:t>0 </a:t>
              </a:r>
            </a:p>
          </p:txBody>
        </p:sp>
        <p:sp>
          <p:nvSpPr>
            <p:cNvPr id="88" name="TextBox 87">
              <a:extLst>
                <a:ext uri="{FF2B5EF4-FFF2-40B4-BE49-F238E27FC236}">
                  <a16:creationId xmlns:a16="http://schemas.microsoft.com/office/drawing/2014/main" id="{61B85515-EC05-4BF8-81A3-972C55511BBC}"/>
                </a:ext>
              </a:extLst>
            </p:cNvPr>
            <p:cNvSpPr txBox="1"/>
            <p:nvPr/>
          </p:nvSpPr>
          <p:spPr>
            <a:xfrm>
              <a:off x="2009925" y="6197190"/>
              <a:ext cx="276259" cy="338554"/>
            </a:xfrm>
            <a:prstGeom prst="rect">
              <a:avLst/>
            </a:prstGeom>
            <a:noFill/>
          </p:spPr>
          <p:txBody>
            <a:bodyPr wrap="square" rtlCol="0">
              <a:spAutoFit/>
            </a:bodyPr>
            <a:lstStyle/>
            <a:p>
              <a:r>
                <a:rPr lang="en-US" sz="1600"/>
                <a:t>1 </a:t>
              </a:r>
            </a:p>
          </p:txBody>
        </p:sp>
        <p:sp>
          <p:nvSpPr>
            <p:cNvPr id="89" name="TextBox 88">
              <a:extLst>
                <a:ext uri="{FF2B5EF4-FFF2-40B4-BE49-F238E27FC236}">
                  <a16:creationId xmlns:a16="http://schemas.microsoft.com/office/drawing/2014/main" id="{D25EE046-53D2-45AA-A618-F549EC57F530}"/>
                </a:ext>
              </a:extLst>
            </p:cNvPr>
            <p:cNvSpPr txBox="1"/>
            <p:nvPr/>
          </p:nvSpPr>
          <p:spPr>
            <a:xfrm>
              <a:off x="2449336" y="6197190"/>
              <a:ext cx="276259" cy="338554"/>
            </a:xfrm>
            <a:prstGeom prst="rect">
              <a:avLst/>
            </a:prstGeom>
            <a:noFill/>
          </p:spPr>
          <p:txBody>
            <a:bodyPr wrap="square" rtlCol="0">
              <a:spAutoFit/>
            </a:bodyPr>
            <a:lstStyle/>
            <a:p>
              <a:r>
                <a:rPr lang="en-US" sz="1600"/>
                <a:t>2 </a:t>
              </a:r>
            </a:p>
          </p:txBody>
        </p:sp>
        <p:sp>
          <p:nvSpPr>
            <p:cNvPr id="90" name="TextBox 89">
              <a:extLst>
                <a:ext uri="{FF2B5EF4-FFF2-40B4-BE49-F238E27FC236}">
                  <a16:creationId xmlns:a16="http://schemas.microsoft.com/office/drawing/2014/main" id="{3FD2DEF9-8AB4-4243-81E7-62521447A578}"/>
                </a:ext>
              </a:extLst>
            </p:cNvPr>
            <p:cNvSpPr txBox="1"/>
            <p:nvPr/>
          </p:nvSpPr>
          <p:spPr>
            <a:xfrm>
              <a:off x="2902323" y="6197190"/>
              <a:ext cx="276259" cy="338554"/>
            </a:xfrm>
            <a:prstGeom prst="rect">
              <a:avLst/>
            </a:prstGeom>
            <a:noFill/>
          </p:spPr>
          <p:txBody>
            <a:bodyPr wrap="square" rtlCol="0">
              <a:spAutoFit/>
            </a:bodyPr>
            <a:lstStyle/>
            <a:p>
              <a:r>
                <a:rPr lang="en-US" sz="1600"/>
                <a:t>3 </a:t>
              </a:r>
            </a:p>
          </p:txBody>
        </p:sp>
        <p:sp>
          <p:nvSpPr>
            <p:cNvPr id="91" name="TextBox 90">
              <a:extLst>
                <a:ext uri="{FF2B5EF4-FFF2-40B4-BE49-F238E27FC236}">
                  <a16:creationId xmlns:a16="http://schemas.microsoft.com/office/drawing/2014/main" id="{F49F8039-4A50-46E0-A450-587D1FABCF58}"/>
                </a:ext>
              </a:extLst>
            </p:cNvPr>
            <p:cNvSpPr txBox="1"/>
            <p:nvPr/>
          </p:nvSpPr>
          <p:spPr>
            <a:xfrm>
              <a:off x="3348522" y="6197190"/>
              <a:ext cx="276259" cy="338554"/>
            </a:xfrm>
            <a:prstGeom prst="rect">
              <a:avLst/>
            </a:prstGeom>
            <a:noFill/>
          </p:spPr>
          <p:txBody>
            <a:bodyPr wrap="square" rtlCol="0">
              <a:spAutoFit/>
            </a:bodyPr>
            <a:lstStyle/>
            <a:p>
              <a:r>
                <a:rPr lang="en-US" sz="1600"/>
                <a:t>4 </a:t>
              </a:r>
            </a:p>
          </p:txBody>
        </p:sp>
        <p:sp>
          <p:nvSpPr>
            <p:cNvPr id="92" name="Oval 91">
              <a:extLst>
                <a:ext uri="{FF2B5EF4-FFF2-40B4-BE49-F238E27FC236}">
                  <a16:creationId xmlns:a16="http://schemas.microsoft.com/office/drawing/2014/main" id="{8F10E2FF-23BF-4249-A0AC-7C0393636D4A}"/>
                </a:ext>
              </a:extLst>
            </p:cNvPr>
            <p:cNvSpPr/>
            <p:nvPr/>
          </p:nvSpPr>
          <p:spPr>
            <a:xfrm>
              <a:off x="2021677" y="606627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8497FAD-FF73-4A22-B3CD-405763175537}"/>
                </a:ext>
              </a:extLst>
            </p:cNvPr>
            <p:cNvSpPr/>
            <p:nvPr/>
          </p:nvSpPr>
          <p:spPr>
            <a:xfrm>
              <a:off x="2113423" y="593495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D7CC0ABF-1C6D-4DB9-B479-E924B7401DFA}"/>
                </a:ext>
              </a:extLst>
            </p:cNvPr>
            <p:cNvSpPr/>
            <p:nvPr/>
          </p:nvSpPr>
          <p:spPr>
            <a:xfrm>
              <a:off x="2076342" y="602700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E6F1204A-B89A-4477-8BE9-6E787C4E54A0}"/>
                </a:ext>
              </a:extLst>
            </p:cNvPr>
            <p:cNvSpPr/>
            <p:nvPr/>
          </p:nvSpPr>
          <p:spPr>
            <a:xfrm>
              <a:off x="2562401" y="6034259"/>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3D46589-4A82-4F77-9002-B69AC257BD49}"/>
                </a:ext>
              </a:extLst>
            </p:cNvPr>
            <p:cNvSpPr/>
            <p:nvPr/>
          </p:nvSpPr>
          <p:spPr>
            <a:xfrm>
              <a:off x="2532800" y="607592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4BC9C12-36A8-4F86-8E9C-8553476AF597}"/>
                </a:ext>
              </a:extLst>
            </p:cNvPr>
            <p:cNvSpPr/>
            <p:nvPr/>
          </p:nvSpPr>
          <p:spPr>
            <a:xfrm>
              <a:off x="2565113" y="599776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2D753366-4671-4B80-A78B-528534FA480B}"/>
                </a:ext>
              </a:extLst>
            </p:cNvPr>
            <p:cNvSpPr/>
            <p:nvPr/>
          </p:nvSpPr>
          <p:spPr>
            <a:xfrm>
              <a:off x="2454268" y="591984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C2E23596-5C31-49AE-AE54-B228F78111CA}"/>
                </a:ext>
              </a:extLst>
            </p:cNvPr>
            <p:cNvSpPr/>
            <p:nvPr/>
          </p:nvSpPr>
          <p:spPr>
            <a:xfrm>
              <a:off x="2585651" y="590635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165F52EE-ECE5-4D44-9C28-E1EAED835D98}"/>
                </a:ext>
              </a:extLst>
            </p:cNvPr>
            <p:cNvSpPr/>
            <p:nvPr/>
          </p:nvSpPr>
          <p:spPr>
            <a:xfrm>
              <a:off x="2974556" y="606066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74825F8-C5E5-4FA9-B09C-4BD0DA1734D0}"/>
                </a:ext>
              </a:extLst>
            </p:cNvPr>
            <p:cNvSpPr/>
            <p:nvPr/>
          </p:nvSpPr>
          <p:spPr>
            <a:xfrm>
              <a:off x="2907184" y="604669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0291C7D-6FA7-4B3C-952C-C5C91BBC3F0E}"/>
                </a:ext>
              </a:extLst>
            </p:cNvPr>
            <p:cNvSpPr/>
            <p:nvPr/>
          </p:nvSpPr>
          <p:spPr>
            <a:xfrm>
              <a:off x="2976511" y="6034612"/>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8C6E4598-1040-4F6F-9298-2EDED71E5A19}"/>
                </a:ext>
              </a:extLst>
            </p:cNvPr>
            <p:cNvSpPr/>
            <p:nvPr/>
          </p:nvSpPr>
          <p:spPr>
            <a:xfrm>
              <a:off x="3414442" y="6052952"/>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7053C778-A628-441E-A6AE-C1A7BAF54252}"/>
                </a:ext>
              </a:extLst>
            </p:cNvPr>
            <p:cNvGrpSpPr/>
            <p:nvPr/>
          </p:nvGrpSpPr>
          <p:grpSpPr>
            <a:xfrm>
              <a:off x="5909954" y="4294566"/>
              <a:ext cx="2535876" cy="1910256"/>
              <a:chOff x="7952704" y="2450083"/>
              <a:chExt cx="2535876" cy="1910256"/>
            </a:xfrm>
          </p:grpSpPr>
          <p:cxnSp>
            <p:nvCxnSpPr>
              <p:cNvPr id="105" name="Straight Arrow Connector 104">
                <a:extLst>
                  <a:ext uri="{FF2B5EF4-FFF2-40B4-BE49-F238E27FC236}">
                    <a16:creationId xmlns:a16="http://schemas.microsoft.com/office/drawing/2014/main" id="{31B669B2-DA36-4833-9C40-1E5CA1B6F86D}"/>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8A6AF3FB-3559-4644-BAEE-89A17DBDCB3E}"/>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7" name="TextBox 106">
              <a:extLst>
                <a:ext uri="{FF2B5EF4-FFF2-40B4-BE49-F238E27FC236}">
                  <a16:creationId xmlns:a16="http://schemas.microsoft.com/office/drawing/2014/main" id="{969A686A-746E-4AD7-92AE-752E172A275E}"/>
                </a:ext>
              </a:extLst>
            </p:cNvPr>
            <p:cNvSpPr txBox="1"/>
            <p:nvPr/>
          </p:nvSpPr>
          <p:spPr>
            <a:xfrm>
              <a:off x="6166727" y="6398382"/>
              <a:ext cx="2143920" cy="400110"/>
            </a:xfrm>
            <a:prstGeom prst="rect">
              <a:avLst/>
            </a:prstGeom>
            <a:noFill/>
          </p:spPr>
          <p:txBody>
            <a:bodyPr wrap="none" rtlCol="0">
              <a:spAutoFit/>
            </a:bodyPr>
            <a:lstStyle/>
            <a:p>
              <a:r>
                <a:rPr lang="en-US" sz="2000"/>
                <a:t>Hamming Distance</a:t>
              </a:r>
            </a:p>
          </p:txBody>
        </p:sp>
        <p:pic>
          <p:nvPicPr>
            <p:cNvPr id="108" name="Picture 107">
              <a:extLst>
                <a:ext uri="{FF2B5EF4-FFF2-40B4-BE49-F238E27FC236}">
                  <a16:creationId xmlns:a16="http://schemas.microsoft.com/office/drawing/2014/main" id="{93D7ABC7-0BEC-40B8-92A9-0E92A1C69AEB}"/>
                </a:ext>
              </a:extLst>
            </p:cNvPr>
            <p:cNvPicPr>
              <a:picLocks noChangeAspect="1"/>
            </p:cNvPicPr>
            <p:nvPr/>
          </p:nvPicPr>
          <p:blipFill>
            <a:blip r:embed="rId3"/>
            <a:stretch>
              <a:fillRect/>
            </a:stretch>
          </p:blipFill>
          <p:spPr>
            <a:xfrm>
              <a:off x="5109773" y="4277196"/>
              <a:ext cx="738403" cy="1970468"/>
            </a:xfrm>
            <a:prstGeom prst="rect">
              <a:avLst/>
            </a:prstGeom>
          </p:spPr>
        </p:pic>
        <p:sp>
          <p:nvSpPr>
            <p:cNvPr id="109" name="TextBox 108">
              <a:extLst>
                <a:ext uri="{FF2B5EF4-FFF2-40B4-BE49-F238E27FC236}">
                  <a16:creationId xmlns:a16="http://schemas.microsoft.com/office/drawing/2014/main" id="{15515BAA-192C-4199-AB18-1C0B4190E3F8}"/>
                </a:ext>
              </a:extLst>
            </p:cNvPr>
            <p:cNvSpPr txBox="1"/>
            <p:nvPr/>
          </p:nvSpPr>
          <p:spPr>
            <a:xfrm>
              <a:off x="6093834" y="6188723"/>
              <a:ext cx="276259" cy="338554"/>
            </a:xfrm>
            <a:prstGeom prst="rect">
              <a:avLst/>
            </a:prstGeom>
            <a:noFill/>
          </p:spPr>
          <p:txBody>
            <a:bodyPr wrap="square" rtlCol="0">
              <a:spAutoFit/>
            </a:bodyPr>
            <a:lstStyle/>
            <a:p>
              <a:r>
                <a:rPr lang="en-US" sz="1600"/>
                <a:t>0 </a:t>
              </a:r>
            </a:p>
          </p:txBody>
        </p:sp>
        <p:sp>
          <p:nvSpPr>
            <p:cNvPr id="110" name="TextBox 109">
              <a:extLst>
                <a:ext uri="{FF2B5EF4-FFF2-40B4-BE49-F238E27FC236}">
                  <a16:creationId xmlns:a16="http://schemas.microsoft.com/office/drawing/2014/main" id="{BFC2B562-F214-4FC1-9901-D501AB432FC7}"/>
                </a:ext>
              </a:extLst>
            </p:cNvPr>
            <p:cNvSpPr txBox="1"/>
            <p:nvPr/>
          </p:nvSpPr>
          <p:spPr>
            <a:xfrm>
              <a:off x="6540033" y="6188723"/>
              <a:ext cx="276259" cy="338554"/>
            </a:xfrm>
            <a:prstGeom prst="rect">
              <a:avLst/>
            </a:prstGeom>
            <a:noFill/>
          </p:spPr>
          <p:txBody>
            <a:bodyPr wrap="square" rtlCol="0">
              <a:spAutoFit/>
            </a:bodyPr>
            <a:lstStyle/>
            <a:p>
              <a:r>
                <a:rPr lang="en-US" sz="1600"/>
                <a:t>1 </a:t>
              </a:r>
            </a:p>
          </p:txBody>
        </p:sp>
        <p:sp>
          <p:nvSpPr>
            <p:cNvPr id="111" name="TextBox 110">
              <a:extLst>
                <a:ext uri="{FF2B5EF4-FFF2-40B4-BE49-F238E27FC236}">
                  <a16:creationId xmlns:a16="http://schemas.microsoft.com/office/drawing/2014/main" id="{139F787A-07B7-425E-ADAB-FD66E54EA44D}"/>
                </a:ext>
              </a:extLst>
            </p:cNvPr>
            <p:cNvSpPr txBox="1"/>
            <p:nvPr/>
          </p:nvSpPr>
          <p:spPr>
            <a:xfrm>
              <a:off x="6986232" y="6188723"/>
              <a:ext cx="276259" cy="338554"/>
            </a:xfrm>
            <a:prstGeom prst="rect">
              <a:avLst/>
            </a:prstGeom>
            <a:noFill/>
          </p:spPr>
          <p:txBody>
            <a:bodyPr wrap="square" rtlCol="0">
              <a:spAutoFit/>
            </a:bodyPr>
            <a:lstStyle/>
            <a:p>
              <a:r>
                <a:rPr lang="en-US" sz="1600"/>
                <a:t>2 </a:t>
              </a:r>
            </a:p>
          </p:txBody>
        </p:sp>
        <p:sp>
          <p:nvSpPr>
            <p:cNvPr id="112" name="TextBox 111">
              <a:extLst>
                <a:ext uri="{FF2B5EF4-FFF2-40B4-BE49-F238E27FC236}">
                  <a16:creationId xmlns:a16="http://schemas.microsoft.com/office/drawing/2014/main" id="{F952A5AA-E1C7-4AF1-8F7A-34D040FB95BC}"/>
                </a:ext>
              </a:extLst>
            </p:cNvPr>
            <p:cNvSpPr txBox="1"/>
            <p:nvPr/>
          </p:nvSpPr>
          <p:spPr>
            <a:xfrm>
              <a:off x="7432431" y="6188723"/>
              <a:ext cx="276259" cy="338554"/>
            </a:xfrm>
            <a:prstGeom prst="rect">
              <a:avLst/>
            </a:prstGeom>
            <a:noFill/>
          </p:spPr>
          <p:txBody>
            <a:bodyPr wrap="square" rtlCol="0">
              <a:spAutoFit/>
            </a:bodyPr>
            <a:lstStyle/>
            <a:p>
              <a:r>
                <a:rPr lang="en-US" sz="1600"/>
                <a:t>3 </a:t>
              </a:r>
            </a:p>
          </p:txBody>
        </p:sp>
        <p:sp>
          <p:nvSpPr>
            <p:cNvPr id="113" name="TextBox 112">
              <a:extLst>
                <a:ext uri="{FF2B5EF4-FFF2-40B4-BE49-F238E27FC236}">
                  <a16:creationId xmlns:a16="http://schemas.microsoft.com/office/drawing/2014/main" id="{ACA4F23A-09FC-4FD6-94EE-6B7EC69708E4}"/>
                </a:ext>
              </a:extLst>
            </p:cNvPr>
            <p:cNvSpPr txBox="1"/>
            <p:nvPr/>
          </p:nvSpPr>
          <p:spPr>
            <a:xfrm>
              <a:off x="7878630" y="6188723"/>
              <a:ext cx="276259" cy="338554"/>
            </a:xfrm>
            <a:prstGeom prst="rect">
              <a:avLst/>
            </a:prstGeom>
            <a:noFill/>
          </p:spPr>
          <p:txBody>
            <a:bodyPr wrap="square" rtlCol="0">
              <a:spAutoFit/>
            </a:bodyPr>
            <a:lstStyle/>
            <a:p>
              <a:r>
                <a:rPr lang="en-US" sz="1600"/>
                <a:t>4 </a:t>
              </a:r>
            </a:p>
          </p:txBody>
        </p:sp>
        <p:sp>
          <p:nvSpPr>
            <p:cNvPr id="114" name="Isosceles Triangle 113">
              <a:extLst>
                <a:ext uri="{FF2B5EF4-FFF2-40B4-BE49-F238E27FC236}">
                  <a16:creationId xmlns:a16="http://schemas.microsoft.com/office/drawing/2014/main" id="{97EFA747-471B-4257-AEE0-AC1E7102DE78}"/>
                </a:ext>
              </a:extLst>
            </p:cNvPr>
            <p:cNvSpPr/>
            <p:nvPr/>
          </p:nvSpPr>
          <p:spPr>
            <a:xfrm>
              <a:off x="6105024" y="5810255"/>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a:extLst>
                <a:ext uri="{FF2B5EF4-FFF2-40B4-BE49-F238E27FC236}">
                  <a16:creationId xmlns:a16="http://schemas.microsoft.com/office/drawing/2014/main" id="{216AA22D-A7A4-461C-9777-1A25D27D0EE7}"/>
                </a:ext>
              </a:extLst>
            </p:cNvPr>
            <p:cNvSpPr/>
            <p:nvPr/>
          </p:nvSpPr>
          <p:spPr>
            <a:xfrm>
              <a:off x="6540033" y="5537184"/>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id="{EBDBFE14-8AE3-4A3C-BCEF-CCCA1AC1D814}"/>
                </a:ext>
              </a:extLst>
            </p:cNvPr>
            <p:cNvSpPr/>
            <p:nvPr/>
          </p:nvSpPr>
          <p:spPr>
            <a:xfrm>
              <a:off x="7013006" y="5468407"/>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a:extLst>
                <a:ext uri="{FF2B5EF4-FFF2-40B4-BE49-F238E27FC236}">
                  <a16:creationId xmlns:a16="http://schemas.microsoft.com/office/drawing/2014/main" id="{53719680-DF63-4975-8E42-A7AD3F108E18}"/>
                </a:ext>
              </a:extLst>
            </p:cNvPr>
            <p:cNvSpPr/>
            <p:nvPr/>
          </p:nvSpPr>
          <p:spPr>
            <a:xfrm>
              <a:off x="7469789" y="5713853"/>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a:extLst>
                <a:ext uri="{FF2B5EF4-FFF2-40B4-BE49-F238E27FC236}">
                  <a16:creationId xmlns:a16="http://schemas.microsoft.com/office/drawing/2014/main" id="{B819D458-27C0-42FC-A6E5-86833351DDEE}"/>
                </a:ext>
              </a:extLst>
            </p:cNvPr>
            <p:cNvSpPr/>
            <p:nvPr/>
          </p:nvSpPr>
          <p:spPr>
            <a:xfrm>
              <a:off x="7903617" y="5851186"/>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6CC230A4-D1F1-4D72-9610-7EC288956879}"/>
                </a:ext>
              </a:extLst>
            </p:cNvPr>
            <p:cNvGrpSpPr/>
            <p:nvPr/>
          </p:nvGrpSpPr>
          <p:grpSpPr>
            <a:xfrm>
              <a:off x="2006531" y="4582002"/>
              <a:ext cx="215031" cy="1647386"/>
              <a:chOff x="957407" y="4356049"/>
              <a:chExt cx="215031" cy="2417523"/>
            </a:xfrm>
          </p:grpSpPr>
          <p:cxnSp>
            <p:nvCxnSpPr>
              <p:cNvPr id="120" name="Straight Connector 119">
                <a:extLst>
                  <a:ext uri="{FF2B5EF4-FFF2-40B4-BE49-F238E27FC236}">
                    <a16:creationId xmlns:a16="http://schemas.microsoft.com/office/drawing/2014/main" id="{16931FD3-2CB7-46B3-A3D1-D86FB7BF2A97}"/>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5BBDDC5-A37A-4268-AD3D-929F8D722B25}"/>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D8DE7E90-9DD9-4A2A-B0E8-74937883AAB9}"/>
                </a:ext>
              </a:extLst>
            </p:cNvPr>
            <p:cNvGrpSpPr/>
            <p:nvPr/>
          </p:nvGrpSpPr>
          <p:grpSpPr>
            <a:xfrm>
              <a:off x="2479950" y="4566366"/>
              <a:ext cx="215031" cy="1647386"/>
              <a:chOff x="957407" y="4356049"/>
              <a:chExt cx="215031" cy="2417523"/>
            </a:xfrm>
          </p:grpSpPr>
          <p:cxnSp>
            <p:nvCxnSpPr>
              <p:cNvPr id="123" name="Straight Connector 122">
                <a:extLst>
                  <a:ext uri="{FF2B5EF4-FFF2-40B4-BE49-F238E27FC236}">
                    <a16:creationId xmlns:a16="http://schemas.microsoft.com/office/drawing/2014/main" id="{CFA1AC92-A5A7-44D1-9E7E-BF9129605152}"/>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4B34F9B-7ACC-4049-8211-B885AFF1CAF0}"/>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1185CC45-D561-4FFE-9DA3-893B0ED17B3E}"/>
                </a:ext>
              </a:extLst>
            </p:cNvPr>
            <p:cNvGrpSpPr/>
            <p:nvPr/>
          </p:nvGrpSpPr>
          <p:grpSpPr>
            <a:xfrm>
              <a:off x="2924311" y="4559106"/>
              <a:ext cx="215031" cy="1647386"/>
              <a:chOff x="957407" y="4356049"/>
              <a:chExt cx="215031" cy="2417523"/>
            </a:xfrm>
          </p:grpSpPr>
          <p:cxnSp>
            <p:nvCxnSpPr>
              <p:cNvPr id="126" name="Straight Connector 125">
                <a:extLst>
                  <a:ext uri="{FF2B5EF4-FFF2-40B4-BE49-F238E27FC236}">
                    <a16:creationId xmlns:a16="http://schemas.microsoft.com/office/drawing/2014/main" id="{F66C17DF-0CD3-4381-887E-243A6F137371}"/>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E0C430-6C85-409B-ACE6-B62988254D9A}"/>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3703945A-7296-405F-A6EA-BABF2423DE59}"/>
                </a:ext>
              </a:extLst>
            </p:cNvPr>
            <p:cNvGrpSpPr/>
            <p:nvPr/>
          </p:nvGrpSpPr>
          <p:grpSpPr>
            <a:xfrm>
              <a:off x="3368672" y="4565903"/>
              <a:ext cx="215031" cy="1647386"/>
              <a:chOff x="957407" y="4356049"/>
              <a:chExt cx="215031" cy="2417523"/>
            </a:xfrm>
          </p:grpSpPr>
          <p:cxnSp>
            <p:nvCxnSpPr>
              <p:cNvPr id="129" name="Straight Connector 128">
                <a:extLst>
                  <a:ext uri="{FF2B5EF4-FFF2-40B4-BE49-F238E27FC236}">
                    <a16:creationId xmlns:a16="http://schemas.microsoft.com/office/drawing/2014/main" id="{2C14A3F9-05D5-414F-BB2C-415F53459723}"/>
                  </a:ext>
                </a:extLst>
              </p:cNvPr>
              <p:cNvCxnSpPr>
                <a:cxnSpLocks/>
              </p:cNvCxnSpPr>
              <p:nvPr/>
            </p:nvCxnSpPr>
            <p:spPr>
              <a:xfrm>
                <a:off x="957407"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A02D37A-6548-4832-B13B-909B39534395}"/>
                  </a:ext>
                </a:extLst>
              </p:cNvPr>
              <p:cNvCxnSpPr>
                <a:cxnSpLocks/>
              </p:cNvCxnSpPr>
              <p:nvPr/>
            </p:nvCxnSpPr>
            <p:spPr>
              <a:xfrm>
                <a:off x="1172438" y="4356049"/>
                <a:ext cx="0" cy="241752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32" name="Straight Arrow Connector 131">
              <a:extLst>
                <a:ext uri="{FF2B5EF4-FFF2-40B4-BE49-F238E27FC236}">
                  <a16:creationId xmlns:a16="http://schemas.microsoft.com/office/drawing/2014/main" id="{3CF3B5B6-2704-42FB-8B82-B0871D4AEEBF}"/>
                </a:ext>
              </a:extLst>
            </p:cNvPr>
            <p:cNvCxnSpPr/>
            <p:nvPr/>
          </p:nvCxnSpPr>
          <p:spPr>
            <a:xfrm>
              <a:off x="3986812" y="5293246"/>
              <a:ext cx="95937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5AD5577D-2997-4672-A2C2-3205F215A8C4}"/>
              </a:ext>
            </a:extLst>
          </p:cNvPr>
          <p:cNvSpPr txBox="1"/>
          <p:nvPr/>
        </p:nvSpPr>
        <p:spPr>
          <a:xfrm>
            <a:off x="9113452" y="2214527"/>
            <a:ext cx="2546811" cy="830997"/>
          </a:xfrm>
          <a:prstGeom prst="rect">
            <a:avLst/>
          </a:prstGeom>
          <a:solidFill>
            <a:srgbClr val="92D050"/>
          </a:solidFill>
        </p:spPr>
        <p:txBody>
          <a:bodyPr wrap="square" rtlCol="0">
            <a:spAutoFit/>
          </a:bodyPr>
          <a:lstStyle/>
          <a:p>
            <a:pPr algn="ctr"/>
            <a:r>
              <a:rPr lang="en-US" sz="2400" b="1"/>
              <a:t>Likely Solution String</a:t>
            </a:r>
          </a:p>
        </p:txBody>
      </p:sp>
      <p:sp>
        <p:nvSpPr>
          <p:cNvPr id="133" name="TextBox 132">
            <a:extLst>
              <a:ext uri="{FF2B5EF4-FFF2-40B4-BE49-F238E27FC236}">
                <a16:creationId xmlns:a16="http://schemas.microsoft.com/office/drawing/2014/main" id="{E2065094-27F9-4BE2-983C-66BFAA6DE9DC}"/>
              </a:ext>
            </a:extLst>
          </p:cNvPr>
          <p:cNvSpPr txBox="1"/>
          <p:nvPr/>
        </p:nvSpPr>
        <p:spPr>
          <a:xfrm>
            <a:off x="8830741" y="5154878"/>
            <a:ext cx="3112235" cy="830997"/>
          </a:xfrm>
          <a:prstGeom prst="rect">
            <a:avLst/>
          </a:prstGeom>
          <a:solidFill>
            <a:srgbClr val="FF0000"/>
          </a:solidFill>
        </p:spPr>
        <p:txBody>
          <a:bodyPr wrap="square" rtlCol="0">
            <a:spAutoFit/>
          </a:bodyPr>
          <a:lstStyle/>
          <a:p>
            <a:pPr algn="ctr"/>
            <a:r>
              <a:rPr lang="en-US" sz="2400" b="1">
                <a:solidFill>
                  <a:schemeClr val="bg1"/>
                </a:solidFill>
              </a:rPr>
              <a:t>String that is unlikely </a:t>
            </a:r>
          </a:p>
          <a:p>
            <a:pPr algn="ctr"/>
            <a:r>
              <a:rPr lang="en-US" sz="2400" b="1">
                <a:solidFill>
                  <a:schemeClr val="bg1"/>
                </a:solidFill>
              </a:rPr>
              <a:t>to be the solution</a:t>
            </a:r>
          </a:p>
        </p:txBody>
      </p:sp>
      <p:sp>
        <p:nvSpPr>
          <p:cNvPr id="15" name="TextBox 14">
            <a:extLst>
              <a:ext uri="{FF2B5EF4-FFF2-40B4-BE49-F238E27FC236}">
                <a16:creationId xmlns:a16="http://schemas.microsoft.com/office/drawing/2014/main" id="{73C4C1C0-196A-4BCA-AE44-0B6777241335}"/>
              </a:ext>
            </a:extLst>
          </p:cNvPr>
          <p:cNvSpPr txBox="1"/>
          <p:nvPr/>
        </p:nvSpPr>
        <p:spPr>
          <a:xfrm>
            <a:off x="1229302" y="1128432"/>
            <a:ext cx="2257349" cy="400110"/>
          </a:xfrm>
          <a:prstGeom prst="rect">
            <a:avLst/>
          </a:prstGeom>
          <a:noFill/>
        </p:spPr>
        <p:txBody>
          <a:bodyPr wrap="none" rtlCol="0">
            <a:spAutoFit/>
          </a:bodyPr>
          <a:lstStyle/>
          <a:p>
            <a:r>
              <a:rPr lang="en-US" sz="2000" i="1"/>
              <a:t>Hamming Spectrum</a:t>
            </a:r>
          </a:p>
        </p:txBody>
      </p:sp>
      <p:sp>
        <p:nvSpPr>
          <p:cNvPr id="134" name="TextBox 133">
            <a:extLst>
              <a:ext uri="{FF2B5EF4-FFF2-40B4-BE49-F238E27FC236}">
                <a16:creationId xmlns:a16="http://schemas.microsoft.com/office/drawing/2014/main" id="{51C6755D-872A-49E7-B573-221A691D960D}"/>
              </a:ext>
            </a:extLst>
          </p:cNvPr>
          <p:cNvSpPr txBox="1"/>
          <p:nvPr/>
        </p:nvSpPr>
        <p:spPr>
          <a:xfrm>
            <a:off x="5477530" y="1128432"/>
            <a:ext cx="4664475" cy="400110"/>
          </a:xfrm>
          <a:prstGeom prst="rect">
            <a:avLst/>
          </a:prstGeom>
          <a:noFill/>
        </p:spPr>
        <p:txBody>
          <a:bodyPr wrap="square" rtlCol="0">
            <a:spAutoFit/>
          </a:bodyPr>
          <a:lstStyle/>
          <a:p>
            <a:pPr algn="ctr"/>
            <a:r>
              <a:rPr lang="en-US" sz="2000" i="1"/>
              <a:t>Cumulative  Hamming  Spectrum (CHS)</a:t>
            </a:r>
          </a:p>
        </p:txBody>
      </p:sp>
    </p:spTree>
    <p:extLst>
      <p:ext uri="{BB962C8B-B14F-4D97-AF65-F5344CB8AC3E}">
        <p14:creationId xmlns:p14="http://schemas.microsoft.com/office/powerpoint/2010/main" val="370641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500"/>
                                  </p:stCondLst>
                                  <p:childTnLst>
                                    <p:set>
                                      <p:cBhvr>
                                        <p:cTn id="54"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par>
                                <p:cTn id="55" presetID="1" presetClass="entr" presetSubtype="0" fill="hold" grpId="0" nodeType="withEffect">
                                  <p:stCondLst>
                                    <p:cond delay="50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1000"/>
                                  </p:stCondLst>
                                  <p:childTnLst>
                                    <p:set>
                                      <p:cBhvr>
                                        <p:cTn id="58"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par>
                                <p:cTn id="59" presetID="1" presetClass="entr" presetSubtype="0" fill="hold" grpId="0" nodeType="withEffect">
                                  <p:stCondLst>
                                    <p:cond delay="100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54" grpId="0" animBg="1"/>
      <p:bldP spid="55" grpId="0" animBg="1"/>
      <p:bldP spid="56" grpId="0" animBg="1"/>
      <p:bldP spid="57" grpId="0" animBg="1"/>
      <p:bldP spid="58" grpId="0" animBg="1"/>
      <p:bldP spid="2" grpId="0" animBg="1"/>
      <p:bldP spid="1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24BF23-6DA0-B540-AFB9-AD74F944AF08}"/>
              </a:ext>
            </a:extLst>
          </p:cNvPr>
          <p:cNvGrpSpPr/>
          <p:nvPr/>
        </p:nvGrpSpPr>
        <p:grpSpPr>
          <a:xfrm>
            <a:off x="-883" y="-13935"/>
            <a:ext cx="12192883" cy="1119161"/>
            <a:chOff x="0" y="5033523"/>
            <a:chExt cx="10160736" cy="932634"/>
          </a:xfrm>
          <a:solidFill>
            <a:schemeClr val="tx1"/>
          </a:solidFill>
        </p:grpSpPr>
        <p:sp>
          <p:nvSpPr>
            <p:cNvPr id="5" name="Rectangle 4">
              <a:extLst>
                <a:ext uri="{FF2B5EF4-FFF2-40B4-BE49-F238E27FC236}">
                  <a16:creationId xmlns:a16="http://schemas.microsoft.com/office/drawing/2014/main" id="{ACD9B694-7172-0A44-8077-40B37ECFCBD6}"/>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AE1D6D36-2AE6-604A-8D23-23E7BD0468E8}"/>
                </a:ext>
              </a:extLst>
            </p:cNvPr>
            <p:cNvSpPr txBox="1"/>
            <p:nvPr/>
          </p:nvSpPr>
          <p:spPr>
            <a:xfrm>
              <a:off x="737" y="5150550"/>
              <a:ext cx="10159999" cy="641201"/>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Calibri"/>
                  <a:ea typeface="+mn-ea"/>
                  <a:cs typeface="+mn-cs"/>
                </a:rPr>
                <a:t>Sharpening  CHS by Weighing Hamming Buckets</a:t>
              </a:r>
            </a:p>
          </p:txBody>
        </p:sp>
      </p:grpSp>
      <p:grpSp>
        <p:nvGrpSpPr>
          <p:cNvPr id="110" name="Group 109">
            <a:extLst>
              <a:ext uri="{FF2B5EF4-FFF2-40B4-BE49-F238E27FC236}">
                <a16:creationId xmlns:a16="http://schemas.microsoft.com/office/drawing/2014/main" id="{02BAB4F6-E84F-4E2E-ABB5-CED62C6A0F21}"/>
              </a:ext>
            </a:extLst>
          </p:cNvPr>
          <p:cNvGrpSpPr/>
          <p:nvPr/>
        </p:nvGrpSpPr>
        <p:grpSpPr>
          <a:xfrm>
            <a:off x="4973367" y="2507873"/>
            <a:ext cx="2535876" cy="2509526"/>
            <a:chOff x="5742806" y="2016334"/>
            <a:chExt cx="2535876" cy="2509526"/>
          </a:xfrm>
        </p:grpSpPr>
        <p:grpSp>
          <p:nvGrpSpPr>
            <p:cNvPr id="9" name="Group 8">
              <a:extLst>
                <a:ext uri="{FF2B5EF4-FFF2-40B4-BE49-F238E27FC236}">
                  <a16:creationId xmlns:a16="http://schemas.microsoft.com/office/drawing/2014/main" id="{82E5A289-57C7-7244-AC34-7E9FE764FA51}"/>
                </a:ext>
              </a:extLst>
            </p:cNvPr>
            <p:cNvGrpSpPr/>
            <p:nvPr/>
          </p:nvGrpSpPr>
          <p:grpSpPr>
            <a:xfrm>
              <a:off x="5742806" y="2016334"/>
              <a:ext cx="2535876" cy="1910256"/>
              <a:chOff x="7952704" y="2450083"/>
              <a:chExt cx="2535876" cy="1910256"/>
            </a:xfrm>
          </p:grpSpPr>
          <p:cxnSp>
            <p:nvCxnSpPr>
              <p:cNvPr id="10" name="Straight Arrow Connector 9">
                <a:extLst>
                  <a:ext uri="{FF2B5EF4-FFF2-40B4-BE49-F238E27FC236}">
                    <a16:creationId xmlns:a16="http://schemas.microsoft.com/office/drawing/2014/main" id="{11DAE86C-B357-4E41-8CCE-9F98E78F0372}"/>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1B5FD6D-53C0-194C-8368-4DFFF2D3C27B}"/>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74484CE5-F1AC-0C4E-9BFE-4A9E0B83CB55}"/>
                </a:ext>
              </a:extLst>
            </p:cNvPr>
            <p:cNvSpPr txBox="1"/>
            <p:nvPr/>
          </p:nvSpPr>
          <p:spPr>
            <a:xfrm>
              <a:off x="6003479" y="4125750"/>
              <a:ext cx="2143920" cy="400110"/>
            </a:xfrm>
            <a:prstGeom prst="rect">
              <a:avLst/>
            </a:prstGeom>
            <a:noFill/>
          </p:spPr>
          <p:txBody>
            <a:bodyPr wrap="none" rtlCol="0">
              <a:spAutoFit/>
            </a:bodyPr>
            <a:lstStyle/>
            <a:p>
              <a:r>
                <a:rPr lang="en-US" sz="2000"/>
                <a:t>Hamming Distance</a:t>
              </a:r>
            </a:p>
          </p:txBody>
        </p:sp>
        <p:sp>
          <p:nvSpPr>
            <p:cNvPr id="14" name="TextBox 13">
              <a:extLst>
                <a:ext uri="{FF2B5EF4-FFF2-40B4-BE49-F238E27FC236}">
                  <a16:creationId xmlns:a16="http://schemas.microsoft.com/office/drawing/2014/main" id="{D8EA979A-D256-B143-B55D-B3FDDD2ED343}"/>
                </a:ext>
              </a:extLst>
            </p:cNvPr>
            <p:cNvSpPr txBox="1"/>
            <p:nvPr/>
          </p:nvSpPr>
          <p:spPr>
            <a:xfrm>
              <a:off x="5926686" y="3910491"/>
              <a:ext cx="276259" cy="338554"/>
            </a:xfrm>
            <a:prstGeom prst="rect">
              <a:avLst/>
            </a:prstGeom>
            <a:noFill/>
          </p:spPr>
          <p:txBody>
            <a:bodyPr wrap="square" rtlCol="0">
              <a:spAutoFit/>
            </a:bodyPr>
            <a:lstStyle/>
            <a:p>
              <a:r>
                <a:rPr lang="en-US" sz="1600"/>
                <a:t>0 </a:t>
              </a:r>
            </a:p>
          </p:txBody>
        </p:sp>
        <p:sp>
          <p:nvSpPr>
            <p:cNvPr id="15" name="TextBox 14">
              <a:extLst>
                <a:ext uri="{FF2B5EF4-FFF2-40B4-BE49-F238E27FC236}">
                  <a16:creationId xmlns:a16="http://schemas.microsoft.com/office/drawing/2014/main" id="{87310854-EF82-5148-B09E-E9355640EC5C}"/>
                </a:ext>
              </a:extLst>
            </p:cNvPr>
            <p:cNvSpPr txBox="1"/>
            <p:nvPr/>
          </p:nvSpPr>
          <p:spPr>
            <a:xfrm>
              <a:off x="6372885" y="3910491"/>
              <a:ext cx="276259" cy="338554"/>
            </a:xfrm>
            <a:prstGeom prst="rect">
              <a:avLst/>
            </a:prstGeom>
            <a:noFill/>
          </p:spPr>
          <p:txBody>
            <a:bodyPr wrap="square" rtlCol="0">
              <a:spAutoFit/>
            </a:bodyPr>
            <a:lstStyle/>
            <a:p>
              <a:r>
                <a:rPr lang="en-US" sz="1600" dirty="0"/>
                <a:t>2 </a:t>
              </a:r>
            </a:p>
          </p:txBody>
        </p:sp>
        <p:sp>
          <p:nvSpPr>
            <p:cNvPr id="16" name="TextBox 15">
              <a:extLst>
                <a:ext uri="{FF2B5EF4-FFF2-40B4-BE49-F238E27FC236}">
                  <a16:creationId xmlns:a16="http://schemas.microsoft.com/office/drawing/2014/main" id="{19936E02-96EB-2247-8380-67740CC4F537}"/>
                </a:ext>
              </a:extLst>
            </p:cNvPr>
            <p:cNvSpPr txBox="1"/>
            <p:nvPr/>
          </p:nvSpPr>
          <p:spPr>
            <a:xfrm>
              <a:off x="6819084" y="3910491"/>
              <a:ext cx="276259" cy="338554"/>
            </a:xfrm>
            <a:prstGeom prst="rect">
              <a:avLst/>
            </a:prstGeom>
            <a:noFill/>
          </p:spPr>
          <p:txBody>
            <a:bodyPr wrap="square" rtlCol="0">
              <a:spAutoFit/>
            </a:bodyPr>
            <a:lstStyle/>
            <a:p>
              <a:r>
                <a:rPr lang="en-US" sz="1600" dirty="0"/>
                <a:t>4 </a:t>
              </a:r>
            </a:p>
          </p:txBody>
        </p:sp>
        <p:sp>
          <p:nvSpPr>
            <p:cNvPr id="17" name="TextBox 16">
              <a:extLst>
                <a:ext uri="{FF2B5EF4-FFF2-40B4-BE49-F238E27FC236}">
                  <a16:creationId xmlns:a16="http://schemas.microsoft.com/office/drawing/2014/main" id="{0E24ACCF-4015-F841-BDE9-94CE8AC6AB56}"/>
                </a:ext>
              </a:extLst>
            </p:cNvPr>
            <p:cNvSpPr txBox="1"/>
            <p:nvPr/>
          </p:nvSpPr>
          <p:spPr>
            <a:xfrm>
              <a:off x="7265283" y="3910491"/>
              <a:ext cx="276259" cy="338554"/>
            </a:xfrm>
            <a:prstGeom prst="rect">
              <a:avLst/>
            </a:prstGeom>
            <a:noFill/>
          </p:spPr>
          <p:txBody>
            <a:bodyPr wrap="square" rtlCol="0">
              <a:spAutoFit/>
            </a:bodyPr>
            <a:lstStyle/>
            <a:p>
              <a:r>
                <a:rPr lang="en-US" sz="1600" dirty="0"/>
                <a:t>6 </a:t>
              </a:r>
            </a:p>
          </p:txBody>
        </p:sp>
        <p:sp>
          <p:nvSpPr>
            <p:cNvPr id="18" name="TextBox 17">
              <a:extLst>
                <a:ext uri="{FF2B5EF4-FFF2-40B4-BE49-F238E27FC236}">
                  <a16:creationId xmlns:a16="http://schemas.microsoft.com/office/drawing/2014/main" id="{EA01606B-C542-1641-95E1-D82BCABFA1D2}"/>
                </a:ext>
              </a:extLst>
            </p:cNvPr>
            <p:cNvSpPr txBox="1"/>
            <p:nvPr/>
          </p:nvSpPr>
          <p:spPr>
            <a:xfrm>
              <a:off x="7711482" y="3910491"/>
              <a:ext cx="276259" cy="338554"/>
            </a:xfrm>
            <a:prstGeom prst="rect">
              <a:avLst/>
            </a:prstGeom>
            <a:noFill/>
          </p:spPr>
          <p:txBody>
            <a:bodyPr wrap="square" rtlCol="0">
              <a:spAutoFit/>
            </a:bodyPr>
            <a:lstStyle/>
            <a:p>
              <a:r>
                <a:rPr lang="en-US" sz="1600" dirty="0"/>
                <a:t>8 </a:t>
              </a:r>
            </a:p>
          </p:txBody>
        </p:sp>
        <p:cxnSp>
          <p:nvCxnSpPr>
            <p:cNvPr id="7" name="Straight Connector 6">
              <a:extLst>
                <a:ext uri="{FF2B5EF4-FFF2-40B4-BE49-F238E27FC236}">
                  <a16:creationId xmlns:a16="http://schemas.microsoft.com/office/drawing/2014/main" id="{98DC58B3-B020-4BD8-80E5-186373ECEE28}"/>
                </a:ext>
              </a:extLst>
            </p:cNvPr>
            <p:cNvCxnSpPr>
              <a:cxnSpLocks/>
              <a:endCxn id="16" idx="0"/>
            </p:cNvCxnSpPr>
            <p:nvPr/>
          </p:nvCxnSpPr>
          <p:spPr>
            <a:xfrm>
              <a:off x="5926686" y="2267699"/>
              <a:ext cx="1030528" cy="164279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ED501268-76AD-4BD6-AB1E-DA2A584C76D7}"/>
                </a:ext>
              </a:extLst>
            </p:cNvPr>
            <p:cNvCxnSpPr>
              <a:cxnSpLocks/>
              <a:endCxn id="18" idx="0"/>
            </p:cNvCxnSpPr>
            <p:nvPr/>
          </p:nvCxnSpPr>
          <p:spPr>
            <a:xfrm flipV="1">
              <a:off x="6981112" y="3910491"/>
              <a:ext cx="868500" cy="921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133" name="Group 132">
            <a:extLst>
              <a:ext uri="{FF2B5EF4-FFF2-40B4-BE49-F238E27FC236}">
                <a16:creationId xmlns:a16="http://schemas.microsoft.com/office/drawing/2014/main" id="{318CC81D-3F93-4782-871B-B27C8E61677F}"/>
              </a:ext>
            </a:extLst>
          </p:cNvPr>
          <p:cNvGrpSpPr/>
          <p:nvPr/>
        </p:nvGrpSpPr>
        <p:grpSpPr>
          <a:xfrm>
            <a:off x="148141" y="2490132"/>
            <a:ext cx="3447755" cy="2545008"/>
            <a:chOff x="27900" y="1951808"/>
            <a:chExt cx="3447755" cy="2545008"/>
          </a:xfrm>
        </p:grpSpPr>
        <p:sp>
          <p:nvSpPr>
            <p:cNvPr id="91" name="TextBox 90">
              <a:extLst>
                <a:ext uri="{FF2B5EF4-FFF2-40B4-BE49-F238E27FC236}">
                  <a16:creationId xmlns:a16="http://schemas.microsoft.com/office/drawing/2014/main" id="{2DA75BE0-C380-4E2B-8503-76D98FC1C035}"/>
                </a:ext>
              </a:extLst>
            </p:cNvPr>
            <p:cNvSpPr txBox="1"/>
            <p:nvPr/>
          </p:nvSpPr>
          <p:spPr>
            <a:xfrm>
              <a:off x="542883" y="3633058"/>
              <a:ext cx="301686" cy="369332"/>
            </a:xfrm>
            <a:prstGeom prst="rect">
              <a:avLst/>
            </a:prstGeom>
            <a:noFill/>
          </p:spPr>
          <p:txBody>
            <a:bodyPr wrap="none" rtlCol="0">
              <a:spAutoFit/>
            </a:bodyPr>
            <a:lstStyle/>
            <a:p>
              <a:r>
                <a:rPr lang="en-US"/>
                <a:t>0</a:t>
              </a:r>
            </a:p>
          </p:txBody>
        </p:sp>
        <p:sp>
          <p:nvSpPr>
            <p:cNvPr id="92" name="TextBox 91">
              <a:extLst>
                <a:ext uri="{FF2B5EF4-FFF2-40B4-BE49-F238E27FC236}">
                  <a16:creationId xmlns:a16="http://schemas.microsoft.com/office/drawing/2014/main" id="{99BE2480-0214-438F-BD9E-7B20F3FEB65E}"/>
                </a:ext>
              </a:extLst>
            </p:cNvPr>
            <p:cNvSpPr txBox="1"/>
            <p:nvPr/>
          </p:nvSpPr>
          <p:spPr>
            <a:xfrm>
              <a:off x="365767" y="3337715"/>
              <a:ext cx="593432" cy="369332"/>
            </a:xfrm>
            <a:prstGeom prst="rect">
              <a:avLst/>
            </a:prstGeom>
            <a:noFill/>
          </p:spPr>
          <p:txBody>
            <a:bodyPr wrap="none" rtlCol="0">
              <a:spAutoFit/>
            </a:bodyPr>
            <a:lstStyle/>
            <a:p>
              <a:r>
                <a:rPr lang="en-US"/>
                <a:t>0.02</a:t>
              </a:r>
            </a:p>
          </p:txBody>
        </p:sp>
        <p:sp>
          <p:nvSpPr>
            <p:cNvPr id="93" name="TextBox 92">
              <a:extLst>
                <a:ext uri="{FF2B5EF4-FFF2-40B4-BE49-F238E27FC236}">
                  <a16:creationId xmlns:a16="http://schemas.microsoft.com/office/drawing/2014/main" id="{2C703487-BD8B-463B-9596-6B78E4DF593B}"/>
                </a:ext>
              </a:extLst>
            </p:cNvPr>
            <p:cNvSpPr txBox="1"/>
            <p:nvPr/>
          </p:nvSpPr>
          <p:spPr>
            <a:xfrm>
              <a:off x="363519" y="3075480"/>
              <a:ext cx="593432" cy="369332"/>
            </a:xfrm>
            <a:prstGeom prst="rect">
              <a:avLst/>
            </a:prstGeom>
            <a:noFill/>
          </p:spPr>
          <p:txBody>
            <a:bodyPr wrap="square" rtlCol="0">
              <a:spAutoFit/>
            </a:bodyPr>
            <a:lstStyle/>
            <a:p>
              <a:r>
                <a:rPr lang="en-US"/>
                <a:t>0.04</a:t>
              </a:r>
            </a:p>
          </p:txBody>
        </p:sp>
        <p:sp>
          <p:nvSpPr>
            <p:cNvPr id="94" name="TextBox 93">
              <a:extLst>
                <a:ext uri="{FF2B5EF4-FFF2-40B4-BE49-F238E27FC236}">
                  <a16:creationId xmlns:a16="http://schemas.microsoft.com/office/drawing/2014/main" id="{7A5AA583-414E-4D14-A5EB-DFDC31E065B5}"/>
                </a:ext>
              </a:extLst>
            </p:cNvPr>
            <p:cNvSpPr txBox="1"/>
            <p:nvPr/>
          </p:nvSpPr>
          <p:spPr>
            <a:xfrm>
              <a:off x="369132" y="2815219"/>
              <a:ext cx="593432" cy="369332"/>
            </a:xfrm>
            <a:prstGeom prst="rect">
              <a:avLst/>
            </a:prstGeom>
            <a:noFill/>
          </p:spPr>
          <p:txBody>
            <a:bodyPr wrap="square" rtlCol="0">
              <a:spAutoFit/>
            </a:bodyPr>
            <a:lstStyle/>
            <a:p>
              <a:r>
                <a:rPr lang="en-US" dirty="0"/>
                <a:t>0.06</a:t>
              </a:r>
            </a:p>
          </p:txBody>
        </p:sp>
        <p:sp>
          <p:nvSpPr>
            <p:cNvPr id="95" name="TextBox 94">
              <a:extLst>
                <a:ext uri="{FF2B5EF4-FFF2-40B4-BE49-F238E27FC236}">
                  <a16:creationId xmlns:a16="http://schemas.microsoft.com/office/drawing/2014/main" id="{A92FC7DA-3E3E-47BE-8526-76190DEE714F}"/>
                </a:ext>
              </a:extLst>
            </p:cNvPr>
            <p:cNvSpPr txBox="1"/>
            <p:nvPr/>
          </p:nvSpPr>
          <p:spPr>
            <a:xfrm>
              <a:off x="370829" y="2575031"/>
              <a:ext cx="593432" cy="369332"/>
            </a:xfrm>
            <a:prstGeom prst="rect">
              <a:avLst/>
            </a:prstGeom>
            <a:noFill/>
          </p:spPr>
          <p:txBody>
            <a:bodyPr wrap="square" rtlCol="0">
              <a:spAutoFit/>
            </a:bodyPr>
            <a:lstStyle/>
            <a:p>
              <a:r>
                <a:rPr lang="en-US" dirty="0"/>
                <a:t>0.08</a:t>
              </a:r>
            </a:p>
          </p:txBody>
        </p:sp>
        <p:sp>
          <p:nvSpPr>
            <p:cNvPr id="96" name="TextBox 95">
              <a:extLst>
                <a:ext uri="{FF2B5EF4-FFF2-40B4-BE49-F238E27FC236}">
                  <a16:creationId xmlns:a16="http://schemas.microsoft.com/office/drawing/2014/main" id="{FFFAADE9-046E-44D3-A434-E42D09E19CD6}"/>
                </a:ext>
              </a:extLst>
            </p:cNvPr>
            <p:cNvSpPr txBox="1"/>
            <p:nvPr/>
          </p:nvSpPr>
          <p:spPr>
            <a:xfrm rot="16200000">
              <a:off x="-427385" y="2897747"/>
              <a:ext cx="1310680" cy="400110"/>
            </a:xfrm>
            <a:prstGeom prst="rect">
              <a:avLst/>
            </a:prstGeom>
            <a:noFill/>
          </p:spPr>
          <p:txBody>
            <a:bodyPr wrap="none" rtlCol="0">
              <a:spAutoFit/>
            </a:bodyPr>
            <a:lstStyle/>
            <a:p>
              <a:r>
                <a:rPr lang="en-US" sz="2000" dirty="0"/>
                <a:t>Probability</a:t>
              </a:r>
              <a:endParaRPr lang="en-US" dirty="0"/>
            </a:p>
          </p:txBody>
        </p:sp>
        <p:sp>
          <p:nvSpPr>
            <p:cNvPr id="97" name="TextBox 96">
              <a:extLst>
                <a:ext uri="{FF2B5EF4-FFF2-40B4-BE49-F238E27FC236}">
                  <a16:creationId xmlns:a16="http://schemas.microsoft.com/office/drawing/2014/main" id="{BC45B0F8-3433-47F1-A5AD-7C6C998E7E1D}"/>
                </a:ext>
              </a:extLst>
            </p:cNvPr>
            <p:cNvSpPr txBox="1"/>
            <p:nvPr/>
          </p:nvSpPr>
          <p:spPr>
            <a:xfrm>
              <a:off x="447974" y="2320258"/>
              <a:ext cx="593432" cy="369332"/>
            </a:xfrm>
            <a:prstGeom prst="rect">
              <a:avLst/>
            </a:prstGeom>
            <a:noFill/>
          </p:spPr>
          <p:txBody>
            <a:bodyPr wrap="square" rtlCol="0">
              <a:spAutoFit/>
            </a:bodyPr>
            <a:lstStyle/>
            <a:p>
              <a:r>
                <a:rPr lang="en-US" dirty="0"/>
                <a:t>0.1</a:t>
              </a:r>
            </a:p>
          </p:txBody>
        </p:sp>
        <p:grpSp>
          <p:nvGrpSpPr>
            <p:cNvPr id="111" name="Group 110">
              <a:extLst>
                <a:ext uri="{FF2B5EF4-FFF2-40B4-BE49-F238E27FC236}">
                  <a16:creationId xmlns:a16="http://schemas.microsoft.com/office/drawing/2014/main" id="{8E3FD6B4-8B72-401E-9148-0B006016EACF}"/>
                </a:ext>
              </a:extLst>
            </p:cNvPr>
            <p:cNvGrpSpPr/>
            <p:nvPr/>
          </p:nvGrpSpPr>
          <p:grpSpPr>
            <a:xfrm>
              <a:off x="956951" y="1951808"/>
              <a:ext cx="2518704" cy="2545008"/>
              <a:chOff x="904497" y="2014653"/>
              <a:chExt cx="3593953" cy="2545008"/>
            </a:xfrm>
          </p:grpSpPr>
          <p:grpSp>
            <p:nvGrpSpPr>
              <p:cNvPr id="77" name="Group 76">
                <a:extLst>
                  <a:ext uri="{FF2B5EF4-FFF2-40B4-BE49-F238E27FC236}">
                    <a16:creationId xmlns:a16="http://schemas.microsoft.com/office/drawing/2014/main" id="{CCE95313-B060-47E2-BD0D-C3FE0197932D}"/>
                  </a:ext>
                </a:extLst>
              </p:cNvPr>
              <p:cNvGrpSpPr/>
              <p:nvPr/>
            </p:nvGrpSpPr>
            <p:grpSpPr>
              <a:xfrm>
                <a:off x="904497" y="2014653"/>
                <a:ext cx="3593953" cy="1910256"/>
                <a:chOff x="7952704" y="2450083"/>
                <a:chExt cx="3593953" cy="1910256"/>
              </a:xfrm>
            </p:grpSpPr>
            <p:cxnSp>
              <p:nvCxnSpPr>
                <p:cNvPr id="78" name="Straight Arrow Connector 77">
                  <a:extLst>
                    <a:ext uri="{FF2B5EF4-FFF2-40B4-BE49-F238E27FC236}">
                      <a16:creationId xmlns:a16="http://schemas.microsoft.com/office/drawing/2014/main" id="{9E48CAEB-543D-4E62-BE59-9476F4FAA5A9}"/>
                    </a:ext>
                  </a:extLst>
                </p:cNvPr>
                <p:cNvCxnSpPr>
                  <a:cxnSpLocks/>
                </p:cNvCxnSpPr>
                <p:nvPr/>
              </p:nvCxnSpPr>
              <p:spPr>
                <a:xfrm flipV="1">
                  <a:off x="7952704" y="4344122"/>
                  <a:ext cx="3593953" cy="162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1A78D4E2-F9F5-4F97-9FF3-03F07396E948}"/>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63183433-E6F7-4BC6-905F-CDC357E80E03}"/>
                  </a:ext>
                </a:extLst>
              </p:cNvPr>
              <p:cNvSpPr txBox="1"/>
              <p:nvPr/>
            </p:nvSpPr>
            <p:spPr>
              <a:xfrm>
                <a:off x="1531344" y="4159551"/>
                <a:ext cx="2143920" cy="400110"/>
              </a:xfrm>
              <a:prstGeom prst="rect">
                <a:avLst/>
              </a:prstGeom>
              <a:noFill/>
            </p:spPr>
            <p:txBody>
              <a:bodyPr wrap="none" rtlCol="0">
                <a:spAutoFit/>
              </a:bodyPr>
              <a:lstStyle/>
              <a:p>
                <a:r>
                  <a:rPr lang="en-US" sz="2000" dirty="0"/>
                  <a:t>Hamming Distance</a:t>
                </a:r>
              </a:p>
            </p:txBody>
          </p:sp>
          <p:sp>
            <p:nvSpPr>
              <p:cNvPr id="81" name="TextBox 80">
                <a:extLst>
                  <a:ext uri="{FF2B5EF4-FFF2-40B4-BE49-F238E27FC236}">
                    <a16:creationId xmlns:a16="http://schemas.microsoft.com/office/drawing/2014/main" id="{527CBE02-1261-4C9C-A59B-511E761BCC39}"/>
                  </a:ext>
                </a:extLst>
              </p:cNvPr>
              <p:cNvSpPr txBox="1"/>
              <p:nvPr/>
            </p:nvSpPr>
            <p:spPr>
              <a:xfrm>
                <a:off x="1088377" y="3908810"/>
                <a:ext cx="276259" cy="338554"/>
              </a:xfrm>
              <a:prstGeom prst="rect">
                <a:avLst/>
              </a:prstGeom>
              <a:noFill/>
            </p:spPr>
            <p:txBody>
              <a:bodyPr wrap="square" rtlCol="0">
                <a:spAutoFit/>
              </a:bodyPr>
              <a:lstStyle/>
              <a:p>
                <a:r>
                  <a:rPr lang="en-US" sz="1600"/>
                  <a:t>0 </a:t>
                </a:r>
              </a:p>
            </p:txBody>
          </p:sp>
          <p:sp>
            <p:nvSpPr>
              <p:cNvPr id="82" name="TextBox 81">
                <a:extLst>
                  <a:ext uri="{FF2B5EF4-FFF2-40B4-BE49-F238E27FC236}">
                    <a16:creationId xmlns:a16="http://schemas.microsoft.com/office/drawing/2014/main" id="{101AC269-0A7E-4AA8-BCB4-40A7EC7A9791}"/>
                  </a:ext>
                </a:extLst>
              </p:cNvPr>
              <p:cNvSpPr txBox="1"/>
              <p:nvPr/>
            </p:nvSpPr>
            <p:spPr>
              <a:xfrm>
                <a:off x="1534576" y="3908810"/>
                <a:ext cx="276259" cy="338554"/>
              </a:xfrm>
              <a:prstGeom prst="rect">
                <a:avLst/>
              </a:prstGeom>
              <a:noFill/>
            </p:spPr>
            <p:txBody>
              <a:bodyPr wrap="square" rtlCol="0">
                <a:spAutoFit/>
              </a:bodyPr>
              <a:lstStyle/>
              <a:p>
                <a:r>
                  <a:rPr lang="en-US" sz="1600"/>
                  <a:t>1 </a:t>
                </a:r>
              </a:p>
            </p:txBody>
          </p:sp>
          <p:sp>
            <p:nvSpPr>
              <p:cNvPr id="83" name="TextBox 82">
                <a:extLst>
                  <a:ext uri="{FF2B5EF4-FFF2-40B4-BE49-F238E27FC236}">
                    <a16:creationId xmlns:a16="http://schemas.microsoft.com/office/drawing/2014/main" id="{AD3ED5C4-6826-4A41-B7AE-A48A5A78650B}"/>
                  </a:ext>
                </a:extLst>
              </p:cNvPr>
              <p:cNvSpPr txBox="1"/>
              <p:nvPr/>
            </p:nvSpPr>
            <p:spPr>
              <a:xfrm>
                <a:off x="1980775" y="3908810"/>
                <a:ext cx="276259" cy="338554"/>
              </a:xfrm>
              <a:prstGeom prst="rect">
                <a:avLst/>
              </a:prstGeom>
              <a:noFill/>
            </p:spPr>
            <p:txBody>
              <a:bodyPr wrap="square" rtlCol="0">
                <a:spAutoFit/>
              </a:bodyPr>
              <a:lstStyle/>
              <a:p>
                <a:r>
                  <a:rPr lang="en-US" sz="1600"/>
                  <a:t>2 </a:t>
                </a:r>
              </a:p>
            </p:txBody>
          </p:sp>
          <p:sp>
            <p:nvSpPr>
              <p:cNvPr id="84" name="TextBox 83">
                <a:extLst>
                  <a:ext uri="{FF2B5EF4-FFF2-40B4-BE49-F238E27FC236}">
                    <a16:creationId xmlns:a16="http://schemas.microsoft.com/office/drawing/2014/main" id="{8E1B35BB-B3C3-4E56-A4DD-70839001B0AB}"/>
                  </a:ext>
                </a:extLst>
              </p:cNvPr>
              <p:cNvSpPr txBox="1"/>
              <p:nvPr/>
            </p:nvSpPr>
            <p:spPr>
              <a:xfrm>
                <a:off x="2426974" y="3908810"/>
                <a:ext cx="276259" cy="338554"/>
              </a:xfrm>
              <a:prstGeom prst="rect">
                <a:avLst/>
              </a:prstGeom>
              <a:noFill/>
            </p:spPr>
            <p:txBody>
              <a:bodyPr wrap="square" rtlCol="0">
                <a:spAutoFit/>
              </a:bodyPr>
              <a:lstStyle/>
              <a:p>
                <a:r>
                  <a:rPr lang="en-US" sz="1600"/>
                  <a:t>3 </a:t>
                </a:r>
              </a:p>
            </p:txBody>
          </p:sp>
          <p:sp>
            <p:nvSpPr>
              <p:cNvPr id="85" name="TextBox 84">
                <a:extLst>
                  <a:ext uri="{FF2B5EF4-FFF2-40B4-BE49-F238E27FC236}">
                    <a16:creationId xmlns:a16="http://schemas.microsoft.com/office/drawing/2014/main" id="{35827833-848A-48E2-B5E6-CABC37A727A0}"/>
                  </a:ext>
                </a:extLst>
              </p:cNvPr>
              <p:cNvSpPr txBox="1"/>
              <p:nvPr/>
            </p:nvSpPr>
            <p:spPr>
              <a:xfrm>
                <a:off x="2873173" y="3908810"/>
                <a:ext cx="276259" cy="338554"/>
              </a:xfrm>
              <a:prstGeom prst="rect">
                <a:avLst/>
              </a:prstGeom>
              <a:noFill/>
            </p:spPr>
            <p:txBody>
              <a:bodyPr wrap="square" rtlCol="0">
                <a:spAutoFit/>
              </a:bodyPr>
              <a:lstStyle/>
              <a:p>
                <a:r>
                  <a:rPr lang="en-US" sz="1600" dirty="0"/>
                  <a:t>4 </a:t>
                </a:r>
              </a:p>
            </p:txBody>
          </p:sp>
          <p:sp>
            <p:nvSpPr>
              <p:cNvPr id="86" name="Isosceles Triangle 85">
                <a:extLst>
                  <a:ext uri="{FF2B5EF4-FFF2-40B4-BE49-F238E27FC236}">
                    <a16:creationId xmlns:a16="http://schemas.microsoft.com/office/drawing/2014/main" id="{6AC540ED-18BE-45B8-BADF-BC1E4A5AA179}"/>
                  </a:ext>
                </a:extLst>
              </p:cNvPr>
              <p:cNvSpPr/>
              <p:nvPr/>
            </p:nvSpPr>
            <p:spPr>
              <a:xfrm>
                <a:off x="1101476" y="2961927"/>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C3B48F52-0775-4DD5-B29B-E7CE2EE0EC94}"/>
                  </a:ext>
                </a:extLst>
              </p:cNvPr>
              <p:cNvSpPr/>
              <p:nvPr/>
            </p:nvSpPr>
            <p:spPr>
              <a:xfrm>
                <a:off x="1604977" y="3091878"/>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a:extLst>
                  <a:ext uri="{FF2B5EF4-FFF2-40B4-BE49-F238E27FC236}">
                    <a16:creationId xmlns:a16="http://schemas.microsoft.com/office/drawing/2014/main" id="{6BBDB0E8-C857-4995-87F1-CFC005CA9F02}"/>
                  </a:ext>
                </a:extLst>
              </p:cNvPr>
              <p:cNvSpPr/>
              <p:nvPr/>
            </p:nvSpPr>
            <p:spPr>
              <a:xfrm>
                <a:off x="2056623" y="2862108"/>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BCF9470D-0764-4AF4-A6C2-FEA843C99707}"/>
                  </a:ext>
                </a:extLst>
              </p:cNvPr>
              <p:cNvSpPr/>
              <p:nvPr/>
            </p:nvSpPr>
            <p:spPr>
              <a:xfrm>
                <a:off x="2376109" y="2510250"/>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050D6B39-D1ED-456F-83A3-3EA0282410CB}"/>
                  </a:ext>
                </a:extLst>
              </p:cNvPr>
              <p:cNvSpPr/>
              <p:nvPr/>
            </p:nvSpPr>
            <p:spPr>
              <a:xfrm>
                <a:off x="2923620" y="2835044"/>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C9E7B72-B535-442F-9281-DE400E835DB8}"/>
                  </a:ext>
                </a:extLst>
              </p:cNvPr>
              <p:cNvSpPr txBox="1"/>
              <p:nvPr/>
            </p:nvSpPr>
            <p:spPr>
              <a:xfrm>
                <a:off x="3261359" y="3908692"/>
                <a:ext cx="276259" cy="338554"/>
              </a:xfrm>
              <a:prstGeom prst="rect">
                <a:avLst/>
              </a:prstGeom>
              <a:noFill/>
            </p:spPr>
            <p:txBody>
              <a:bodyPr wrap="square" rtlCol="0">
                <a:spAutoFit/>
              </a:bodyPr>
              <a:lstStyle/>
              <a:p>
                <a:r>
                  <a:rPr lang="en-US" sz="1600"/>
                  <a:t>5 </a:t>
                </a:r>
              </a:p>
            </p:txBody>
          </p:sp>
          <p:sp>
            <p:nvSpPr>
              <p:cNvPr id="99" name="TextBox 98">
                <a:extLst>
                  <a:ext uri="{FF2B5EF4-FFF2-40B4-BE49-F238E27FC236}">
                    <a16:creationId xmlns:a16="http://schemas.microsoft.com/office/drawing/2014/main" id="{EB003B3E-D3A7-4622-AD94-87442521388C}"/>
                  </a:ext>
                </a:extLst>
              </p:cNvPr>
              <p:cNvSpPr txBox="1"/>
              <p:nvPr/>
            </p:nvSpPr>
            <p:spPr>
              <a:xfrm>
                <a:off x="3653653" y="3913824"/>
                <a:ext cx="276259" cy="338554"/>
              </a:xfrm>
              <a:prstGeom prst="rect">
                <a:avLst/>
              </a:prstGeom>
              <a:noFill/>
            </p:spPr>
            <p:txBody>
              <a:bodyPr wrap="square" rtlCol="0">
                <a:spAutoFit/>
              </a:bodyPr>
              <a:lstStyle/>
              <a:p>
                <a:r>
                  <a:rPr lang="en-US" sz="1600"/>
                  <a:t>6 </a:t>
                </a:r>
              </a:p>
            </p:txBody>
          </p:sp>
          <p:sp>
            <p:nvSpPr>
              <p:cNvPr id="100" name="TextBox 99">
                <a:extLst>
                  <a:ext uri="{FF2B5EF4-FFF2-40B4-BE49-F238E27FC236}">
                    <a16:creationId xmlns:a16="http://schemas.microsoft.com/office/drawing/2014/main" id="{17994678-1115-46BB-9562-A65E2D182C4A}"/>
                  </a:ext>
                </a:extLst>
              </p:cNvPr>
              <p:cNvSpPr txBox="1"/>
              <p:nvPr/>
            </p:nvSpPr>
            <p:spPr>
              <a:xfrm>
                <a:off x="4045947" y="3913921"/>
                <a:ext cx="276259" cy="338554"/>
              </a:xfrm>
              <a:prstGeom prst="rect">
                <a:avLst/>
              </a:prstGeom>
              <a:noFill/>
            </p:spPr>
            <p:txBody>
              <a:bodyPr wrap="square" rtlCol="0">
                <a:spAutoFit/>
              </a:bodyPr>
              <a:lstStyle/>
              <a:p>
                <a:r>
                  <a:rPr lang="en-US" sz="1600"/>
                  <a:t>7 </a:t>
                </a:r>
              </a:p>
            </p:txBody>
          </p:sp>
          <p:sp>
            <p:nvSpPr>
              <p:cNvPr id="101" name="Isosceles Triangle 100">
                <a:extLst>
                  <a:ext uri="{FF2B5EF4-FFF2-40B4-BE49-F238E27FC236}">
                    <a16:creationId xmlns:a16="http://schemas.microsoft.com/office/drawing/2014/main" id="{6546211A-7D9B-4EF0-91BB-C4B1C6DC81BE}"/>
                  </a:ext>
                </a:extLst>
              </p:cNvPr>
              <p:cNvSpPr/>
              <p:nvPr/>
            </p:nvSpPr>
            <p:spPr>
              <a:xfrm>
                <a:off x="3331973" y="3344765"/>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176FC8D9-5E71-4690-9AA0-E745AF58A047}"/>
                  </a:ext>
                </a:extLst>
              </p:cNvPr>
              <p:cNvSpPr/>
              <p:nvPr/>
            </p:nvSpPr>
            <p:spPr>
              <a:xfrm>
                <a:off x="3704647" y="3545181"/>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D0C493EC-C651-48AA-A0AF-376B39BD37EE}"/>
                  </a:ext>
                </a:extLst>
              </p:cNvPr>
              <p:cNvSpPr/>
              <p:nvPr/>
            </p:nvSpPr>
            <p:spPr>
              <a:xfrm>
                <a:off x="4110132" y="3662761"/>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E4A067F1-C8D4-4CBF-9C6E-D7C41087CC48}"/>
              </a:ext>
            </a:extLst>
          </p:cNvPr>
          <p:cNvSpPr txBox="1"/>
          <p:nvPr/>
        </p:nvSpPr>
        <p:spPr>
          <a:xfrm>
            <a:off x="7706237" y="3078280"/>
            <a:ext cx="465192" cy="769441"/>
          </a:xfrm>
          <a:prstGeom prst="rect">
            <a:avLst/>
          </a:prstGeom>
          <a:noFill/>
        </p:spPr>
        <p:txBody>
          <a:bodyPr wrap="none" rtlCol="0">
            <a:spAutoFit/>
          </a:bodyPr>
          <a:lstStyle/>
          <a:p>
            <a:r>
              <a:rPr lang="en-US" sz="4400" dirty="0"/>
              <a:t>=</a:t>
            </a:r>
          </a:p>
        </p:txBody>
      </p:sp>
      <p:sp>
        <p:nvSpPr>
          <p:cNvPr id="108" name="TextBox 107">
            <a:extLst>
              <a:ext uri="{FF2B5EF4-FFF2-40B4-BE49-F238E27FC236}">
                <a16:creationId xmlns:a16="http://schemas.microsoft.com/office/drawing/2014/main" id="{44AEFE7A-3C9A-40BD-B028-8A6C6D60E5BD}"/>
              </a:ext>
            </a:extLst>
          </p:cNvPr>
          <p:cNvSpPr txBox="1"/>
          <p:nvPr/>
        </p:nvSpPr>
        <p:spPr>
          <a:xfrm>
            <a:off x="3939263" y="3261138"/>
            <a:ext cx="516809" cy="769441"/>
          </a:xfrm>
          <a:prstGeom prst="rect">
            <a:avLst/>
          </a:prstGeom>
          <a:noFill/>
        </p:spPr>
        <p:txBody>
          <a:bodyPr wrap="square" rtlCol="0">
            <a:spAutoFit/>
          </a:bodyPr>
          <a:lstStyle/>
          <a:p>
            <a:r>
              <a:rPr lang="en-US" sz="4400" dirty="0"/>
              <a:t>*</a:t>
            </a:r>
          </a:p>
        </p:txBody>
      </p:sp>
      <p:grpSp>
        <p:nvGrpSpPr>
          <p:cNvPr id="112" name="Group 111">
            <a:extLst>
              <a:ext uri="{FF2B5EF4-FFF2-40B4-BE49-F238E27FC236}">
                <a16:creationId xmlns:a16="http://schemas.microsoft.com/office/drawing/2014/main" id="{F12526CA-DA00-4226-B4F7-A26CA64CA43D}"/>
              </a:ext>
            </a:extLst>
          </p:cNvPr>
          <p:cNvGrpSpPr/>
          <p:nvPr/>
        </p:nvGrpSpPr>
        <p:grpSpPr>
          <a:xfrm>
            <a:off x="8854199" y="2507873"/>
            <a:ext cx="2518704" cy="2545008"/>
            <a:chOff x="904497" y="2014653"/>
            <a:chExt cx="3593953" cy="2545008"/>
          </a:xfrm>
        </p:grpSpPr>
        <p:grpSp>
          <p:nvGrpSpPr>
            <p:cNvPr id="113" name="Group 112">
              <a:extLst>
                <a:ext uri="{FF2B5EF4-FFF2-40B4-BE49-F238E27FC236}">
                  <a16:creationId xmlns:a16="http://schemas.microsoft.com/office/drawing/2014/main" id="{DCB68582-F697-4E59-84E4-71D1F5F963D4}"/>
                </a:ext>
              </a:extLst>
            </p:cNvPr>
            <p:cNvGrpSpPr/>
            <p:nvPr/>
          </p:nvGrpSpPr>
          <p:grpSpPr>
            <a:xfrm>
              <a:off x="904497" y="2014653"/>
              <a:ext cx="3593953" cy="1910256"/>
              <a:chOff x="7952704" y="2450083"/>
              <a:chExt cx="3593953" cy="1910256"/>
            </a:xfrm>
          </p:grpSpPr>
          <p:cxnSp>
            <p:nvCxnSpPr>
              <p:cNvPr id="131" name="Straight Arrow Connector 130">
                <a:extLst>
                  <a:ext uri="{FF2B5EF4-FFF2-40B4-BE49-F238E27FC236}">
                    <a16:creationId xmlns:a16="http://schemas.microsoft.com/office/drawing/2014/main" id="{B27BDA4F-875F-4613-841D-EA6B50260B89}"/>
                  </a:ext>
                </a:extLst>
              </p:cNvPr>
              <p:cNvCxnSpPr>
                <a:cxnSpLocks/>
              </p:cNvCxnSpPr>
              <p:nvPr/>
            </p:nvCxnSpPr>
            <p:spPr>
              <a:xfrm flipV="1">
                <a:off x="7952704" y="4344122"/>
                <a:ext cx="3593953" cy="162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180239F0-4000-4FF0-8177-142CDDA5FED4}"/>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29AA2A19-D2EA-4057-8198-66C3769DA106}"/>
                </a:ext>
              </a:extLst>
            </p:cNvPr>
            <p:cNvSpPr txBox="1"/>
            <p:nvPr/>
          </p:nvSpPr>
          <p:spPr>
            <a:xfrm>
              <a:off x="1531344" y="4159551"/>
              <a:ext cx="2143920" cy="400110"/>
            </a:xfrm>
            <a:prstGeom prst="rect">
              <a:avLst/>
            </a:prstGeom>
            <a:noFill/>
          </p:spPr>
          <p:txBody>
            <a:bodyPr wrap="none" rtlCol="0">
              <a:spAutoFit/>
            </a:bodyPr>
            <a:lstStyle/>
            <a:p>
              <a:r>
                <a:rPr lang="en-US" sz="2000" dirty="0"/>
                <a:t>Hamming Distance</a:t>
              </a:r>
            </a:p>
          </p:txBody>
        </p:sp>
        <p:sp>
          <p:nvSpPr>
            <p:cNvPr id="115" name="TextBox 114">
              <a:extLst>
                <a:ext uri="{FF2B5EF4-FFF2-40B4-BE49-F238E27FC236}">
                  <a16:creationId xmlns:a16="http://schemas.microsoft.com/office/drawing/2014/main" id="{8B39EDA8-D4CD-4A1E-B1E0-DED1AC72A711}"/>
                </a:ext>
              </a:extLst>
            </p:cNvPr>
            <p:cNvSpPr txBox="1"/>
            <p:nvPr/>
          </p:nvSpPr>
          <p:spPr>
            <a:xfrm>
              <a:off x="1088377" y="3908810"/>
              <a:ext cx="276259" cy="338554"/>
            </a:xfrm>
            <a:prstGeom prst="rect">
              <a:avLst/>
            </a:prstGeom>
            <a:noFill/>
          </p:spPr>
          <p:txBody>
            <a:bodyPr wrap="square" rtlCol="0">
              <a:spAutoFit/>
            </a:bodyPr>
            <a:lstStyle/>
            <a:p>
              <a:r>
                <a:rPr lang="en-US" sz="1600"/>
                <a:t>0 </a:t>
              </a:r>
            </a:p>
          </p:txBody>
        </p:sp>
        <p:sp>
          <p:nvSpPr>
            <p:cNvPr id="116" name="TextBox 115">
              <a:extLst>
                <a:ext uri="{FF2B5EF4-FFF2-40B4-BE49-F238E27FC236}">
                  <a16:creationId xmlns:a16="http://schemas.microsoft.com/office/drawing/2014/main" id="{7D93E1AE-8962-4022-9B42-C3AAEA2E1500}"/>
                </a:ext>
              </a:extLst>
            </p:cNvPr>
            <p:cNvSpPr txBox="1"/>
            <p:nvPr/>
          </p:nvSpPr>
          <p:spPr>
            <a:xfrm>
              <a:off x="1534576" y="3908810"/>
              <a:ext cx="276259" cy="338554"/>
            </a:xfrm>
            <a:prstGeom prst="rect">
              <a:avLst/>
            </a:prstGeom>
            <a:noFill/>
          </p:spPr>
          <p:txBody>
            <a:bodyPr wrap="square" rtlCol="0">
              <a:spAutoFit/>
            </a:bodyPr>
            <a:lstStyle/>
            <a:p>
              <a:r>
                <a:rPr lang="en-US" sz="1600"/>
                <a:t>1 </a:t>
              </a:r>
            </a:p>
          </p:txBody>
        </p:sp>
        <p:sp>
          <p:nvSpPr>
            <p:cNvPr id="117" name="TextBox 116">
              <a:extLst>
                <a:ext uri="{FF2B5EF4-FFF2-40B4-BE49-F238E27FC236}">
                  <a16:creationId xmlns:a16="http://schemas.microsoft.com/office/drawing/2014/main" id="{97AB5826-CD90-493F-983E-4C1C49062B4D}"/>
                </a:ext>
              </a:extLst>
            </p:cNvPr>
            <p:cNvSpPr txBox="1"/>
            <p:nvPr/>
          </p:nvSpPr>
          <p:spPr>
            <a:xfrm>
              <a:off x="1980775" y="3908810"/>
              <a:ext cx="276259" cy="338554"/>
            </a:xfrm>
            <a:prstGeom prst="rect">
              <a:avLst/>
            </a:prstGeom>
            <a:noFill/>
          </p:spPr>
          <p:txBody>
            <a:bodyPr wrap="square" rtlCol="0">
              <a:spAutoFit/>
            </a:bodyPr>
            <a:lstStyle/>
            <a:p>
              <a:r>
                <a:rPr lang="en-US" sz="1600"/>
                <a:t>2 </a:t>
              </a:r>
            </a:p>
          </p:txBody>
        </p:sp>
        <p:sp>
          <p:nvSpPr>
            <p:cNvPr id="118" name="TextBox 117">
              <a:extLst>
                <a:ext uri="{FF2B5EF4-FFF2-40B4-BE49-F238E27FC236}">
                  <a16:creationId xmlns:a16="http://schemas.microsoft.com/office/drawing/2014/main" id="{3885A5E2-914F-4B59-8CEB-463E856E308B}"/>
                </a:ext>
              </a:extLst>
            </p:cNvPr>
            <p:cNvSpPr txBox="1"/>
            <p:nvPr/>
          </p:nvSpPr>
          <p:spPr>
            <a:xfrm>
              <a:off x="2426974" y="3908810"/>
              <a:ext cx="276259" cy="338554"/>
            </a:xfrm>
            <a:prstGeom prst="rect">
              <a:avLst/>
            </a:prstGeom>
            <a:noFill/>
          </p:spPr>
          <p:txBody>
            <a:bodyPr wrap="square" rtlCol="0">
              <a:spAutoFit/>
            </a:bodyPr>
            <a:lstStyle/>
            <a:p>
              <a:r>
                <a:rPr lang="en-US" sz="1600"/>
                <a:t>3 </a:t>
              </a:r>
            </a:p>
          </p:txBody>
        </p:sp>
        <p:sp>
          <p:nvSpPr>
            <p:cNvPr id="119" name="TextBox 118">
              <a:extLst>
                <a:ext uri="{FF2B5EF4-FFF2-40B4-BE49-F238E27FC236}">
                  <a16:creationId xmlns:a16="http://schemas.microsoft.com/office/drawing/2014/main" id="{84349AB1-E751-4572-B8F3-A1C4AC38D174}"/>
                </a:ext>
              </a:extLst>
            </p:cNvPr>
            <p:cNvSpPr txBox="1"/>
            <p:nvPr/>
          </p:nvSpPr>
          <p:spPr>
            <a:xfrm>
              <a:off x="2873173" y="3908810"/>
              <a:ext cx="276259" cy="338554"/>
            </a:xfrm>
            <a:prstGeom prst="rect">
              <a:avLst/>
            </a:prstGeom>
            <a:noFill/>
          </p:spPr>
          <p:txBody>
            <a:bodyPr wrap="square" rtlCol="0">
              <a:spAutoFit/>
            </a:bodyPr>
            <a:lstStyle/>
            <a:p>
              <a:r>
                <a:rPr lang="en-US" sz="1600" dirty="0"/>
                <a:t>4 </a:t>
              </a:r>
            </a:p>
          </p:txBody>
        </p:sp>
        <p:sp>
          <p:nvSpPr>
            <p:cNvPr id="120" name="Isosceles Triangle 119">
              <a:extLst>
                <a:ext uri="{FF2B5EF4-FFF2-40B4-BE49-F238E27FC236}">
                  <a16:creationId xmlns:a16="http://schemas.microsoft.com/office/drawing/2014/main" id="{17134A14-DA35-4AF3-AD53-F9607A8A520B}"/>
                </a:ext>
              </a:extLst>
            </p:cNvPr>
            <p:cNvSpPr/>
            <p:nvPr/>
          </p:nvSpPr>
          <p:spPr>
            <a:xfrm>
              <a:off x="1134177" y="2652227"/>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E5770E20-A422-43C6-8719-69D306956306}"/>
                </a:ext>
              </a:extLst>
            </p:cNvPr>
            <p:cNvSpPr/>
            <p:nvPr/>
          </p:nvSpPr>
          <p:spPr>
            <a:xfrm>
              <a:off x="1613301" y="2902437"/>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a:extLst>
                <a:ext uri="{FF2B5EF4-FFF2-40B4-BE49-F238E27FC236}">
                  <a16:creationId xmlns:a16="http://schemas.microsoft.com/office/drawing/2014/main" id="{699F9FFF-83DB-436D-8608-9E158AE3A4D2}"/>
                </a:ext>
              </a:extLst>
            </p:cNvPr>
            <p:cNvSpPr/>
            <p:nvPr/>
          </p:nvSpPr>
          <p:spPr>
            <a:xfrm>
              <a:off x="2003831" y="3125365"/>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a:extLst>
                <a:ext uri="{FF2B5EF4-FFF2-40B4-BE49-F238E27FC236}">
                  <a16:creationId xmlns:a16="http://schemas.microsoft.com/office/drawing/2014/main" id="{32FE88BB-1E02-4678-B9A2-5EDEB018E4A5}"/>
                </a:ext>
              </a:extLst>
            </p:cNvPr>
            <p:cNvSpPr/>
            <p:nvPr/>
          </p:nvSpPr>
          <p:spPr>
            <a:xfrm>
              <a:off x="2426974" y="3478583"/>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a:extLst>
                <a:ext uri="{FF2B5EF4-FFF2-40B4-BE49-F238E27FC236}">
                  <a16:creationId xmlns:a16="http://schemas.microsoft.com/office/drawing/2014/main" id="{170F0DD2-6784-4308-85A6-C6976AEA38F1}"/>
                </a:ext>
              </a:extLst>
            </p:cNvPr>
            <p:cNvSpPr/>
            <p:nvPr/>
          </p:nvSpPr>
          <p:spPr>
            <a:xfrm>
              <a:off x="3776654" y="3713113"/>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5777FB4-A355-4293-9613-4E0529418CD9}"/>
                </a:ext>
              </a:extLst>
            </p:cNvPr>
            <p:cNvSpPr txBox="1"/>
            <p:nvPr/>
          </p:nvSpPr>
          <p:spPr>
            <a:xfrm>
              <a:off x="3261359" y="3908692"/>
              <a:ext cx="276259" cy="338554"/>
            </a:xfrm>
            <a:prstGeom prst="rect">
              <a:avLst/>
            </a:prstGeom>
            <a:noFill/>
          </p:spPr>
          <p:txBody>
            <a:bodyPr wrap="square" rtlCol="0">
              <a:spAutoFit/>
            </a:bodyPr>
            <a:lstStyle/>
            <a:p>
              <a:r>
                <a:rPr lang="en-US" sz="1600"/>
                <a:t>5 </a:t>
              </a:r>
            </a:p>
          </p:txBody>
        </p:sp>
        <p:sp>
          <p:nvSpPr>
            <p:cNvPr id="126" name="TextBox 125">
              <a:extLst>
                <a:ext uri="{FF2B5EF4-FFF2-40B4-BE49-F238E27FC236}">
                  <a16:creationId xmlns:a16="http://schemas.microsoft.com/office/drawing/2014/main" id="{E2FA1B5E-33AB-4994-8A2B-2888D1B980BA}"/>
                </a:ext>
              </a:extLst>
            </p:cNvPr>
            <p:cNvSpPr txBox="1"/>
            <p:nvPr/>
          </p:nvSpPr>
          <p:spPr>
            <a:xfrm>
              <a:off x="3653653" y="3913824"/>
              <a:ext cx="276259" cy="338554"/>
            </a:xfrm>
            <a:prstGeom prst="rect">
              <a:avLst/>
            </a:prstGeom>
            <a:noFill/>
          </p:spPr>
          <p:txBody>
            <a:bodyPr wrap="square" rtlCol="0">
              <a:spAutoFit/>
            </a:bodyPr>
            <a:lstStyle/>
            <a:p>
              <a:r>
                <a:rPr lang="en-US" sz="1600"/>
                <a:t>6 </a:t>
              </a:r>
            </a:p>
          </p:txBody>
        </p:sp>
        <p:sp>
          <p:nvSpPr>
            <p:cNvPr id="127" name="TextBox 126">
              <a:extLst>
                <a:ext uri="{FF2B5EF4-FFF2-40B4-BE49-F238E27FC236}">
                  <a16:creationId xmlns:a16="http://schemas.microsoft.com/office/drawing/2014/main" id="{9869B3F4-2DDD-4FD6-9D2C-7950860CC5BC}"/>
                </a:ext>
              </a:extLst>
            </p:cNvPr>
            <p:cNvSpPr txBox="1"/>
            <p:nvPr/>
          </p:nvSpPr>
          <p:spPr>
            <a:xfrm>
              <a:off x="4045947" y="3913921"/>
              <a:ext cx="276259" cy="338554"/>
            </a:xfrm>
            <a:prstGeom prst="rect">
              <a:avLst/>
            </a:prstGeom>
            <a:noFill/>
          </p:spPr>
          <p:txBody>
            <a:bodyPr wrap="square" rtlCol="0">
              <a:spAutoFit/>
            </a:bodyPr>
            <a:lstStyle/>
            <a:p>
              <a:r>
                <a:rPr lang="en-US" sz="1600"/>
                <a:t>7 </a:t>
              </a:r>
            </a:p>
          </p:txBody>
        </p:sp>
        <p:sp>
          <p:nvSpPr>
            <p:cNvPr id="128" name="Isosceles Triangle 127">
              <a:extLst>
                <a:ext uri="{FF2B5EF4-FFF2-40B4-BE49-F238E27FC236}">
                  <a16:creationId xmlns:a16="http://schemas.microsoft.com/office/drawing/2014/main" id="{87EBC8ED-5FAE-432F-ADBA-04C78D40776C}"/>
                </a:ext>
              </a:extLst>
            </p:cNvPr>
            <p:cNvSpPr/>
            <p:nvPr/>
          </p:nvSpPr>
          <p:spPr>
            <a:xfrm>
              <a:off x="3098984" y="3701362"/>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a:extLst>
                <a:ext uri="{FF2B5EF4-FFF2-40B4-BE49-F238E27FC236}">
                  <a16:creationId xmlns:a16="http://schemas.microsoft.com/office/drawing/2014/main" id="{71775BF1-9486-42C8-B3FD-2E849E15CCB3}"/>
                </a:ext>
              </a:extLst>
            </p:cNvPr>
            <p:cNvSpPr/>
            <p:nvPr/>
          </p:nvSpPr>
          <p:spPr>
            <a:xfrm>
              <a:off x="3478920" y="3685519"/>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a:extLst>
                <a:ext uri="{FF2B5EF4-FFF2-40B4-BE49-F238E27FC236}">
                  <a16:creationId xmlns:a16="http://schemas.microsoft.com/office/drawing/2014/main" id="{27304D6C-ABB2-4C1F-871B-55134C41B979}"/>
                </a:ext>
              </a:extLst>
            </p:cNvPr>
            <p:cNvSpPr/>
            <p:nvPr/>
          </p:nvSpPr>
          <p:spPr>
            <a:xfrm>
              <a:off x="4110132" y="3662761"/>
              <a:ext cx="175364" cy="200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D8FAFC87-9F05-4CAD-AA49-825F9353A775}"/>
              </a:ext>
            </a:extLst>
          </p:cNvPr>
          <p:cNvSpPr txBox="1"/>
          <p:nvPr/>
        </p:nvSpPr>
        <p:spPr>
          <a:xfrm>
            <a:off x="1702870" y="2371962"/>
            <a:ext cx="1343060" cy="369332"/>
          </a:xfrm>
          <a:prstGeom prst="rect">
            <a:avLst/>
          </a:prstGeom>
          <a:noFill/>
        </p:spPr>
        <p:txBody>
          <a:bodyPr wrap="none" rtlCol="0">
            <a:spAutoFit/>
          </a:bodyPr>
          <a:lstStyle/>
          <a:p>
            <a:r>
              <a:rPr lang="en-US" b="1" dirty="0"/>
              <a:t>Filtered CHS</a:t>
            </a:r>
          </a:p>
        </p:txBody>
      </p:sp>
      <p:sp>
        <p:nvSpPr>
          <p:cNvPr id="135" name="TextBox 134">
            <a:extLst>
              <a:ext uri="{FF2B5EF4-FFF2-40B4-BE49-F238E27FC236}">
                <a16:creationId xmlns:a16="http://schemas.microsoft.com/office/drawing/2014/main" id="{CDB1CA77-599F-4D3B-BE11-1AE018084908}"/>
              </a:ext>
            </a:extLst>
          </p:cNvPr>
          <p:cNvSpPr txBox="1"/>
          <p:nvPr/>
        </p:nvSpPr>
        <p:spPr>
          <a:xfrm>
            <a:off x="5719817" y="2371962"/>
            <a:ext cx="959815" cy="369332"/>
          </a:xfrm>
          <a:prstGeom prst="rect">
            <a:avLst/>
          </a:prstGeom>
          <a:noFill/>
        </p:spPr>
        <p:txBody>
          <a:bodyPr wrap="none" rtlCol="0">
            <a:spAutoFit/>
          </a:bodyPr>
          <a:lstStyle/>
          <a:p>
            <a:r>
              <a:rPr lang="en-US" b="1" dirty="0"/>
              <a:t>Weights</a:t>
            </a:r>
          </a:p>
        </p:txBody>
      </p:sp>
      <p:sp>
        <p:nvSpPr>
          <p:cNvPr id="72" name="TextBox 71">
            <a:extLst>
              <a:ext uri="{FF2B5EF4-FFF2-40B4-BE49-F238E27FC236}">
                <a16:creationId xmlns:a16="http://schemas.microsoft.com/office/drawing/2014/main" id="{B597DBEA-134A-46F7-A009-C1515F1BB137}"/>
              </a:ext>
            </a:extLst>
          </p:cNvPr>
          <p:cNvSpPr txBox="1"/>
          <p:nvPr/>
        </p:nvSpPr>
        <p:spPr>
          <a:xfrm>
            <a:off x="9527149" y="2371962"/>
            <a:ext cx="706732" cy="369332"/>
          </a:xfrm>
          <a:prstGeom prst="rect">
            <a:avLst/>
          </a:prstGeom>
          <a:noFill/>
        </p:spPr>
        <p:txBody>
          <a:bodyPr wrap="none" rtlCol="0">
            <a:spAutoFit/>
          </a:bodyPr>
          <a:lstStyle/>
          <a:p>
            <a:r>
              <a:rPr lang="en-US" b="1" dirty="0"/>
              <a:t>Score</a:t>
            </a:r>
          </a:p>
        </p:txBody>
      </p:sp>
    </p:spTree>
    <p:extLst>
      <p:ext uri="{BB962C8B-B14F-4D97-AF65-F5344CB8AC3E}">
        <p14:creationId xmlns:p14="http://schemas.microsoft.com/office/powerpoint/2010/main" val="41705730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D8A8B0-C8A7-4076-A532-CBDB6CD970B3}"/>
              </a:ext>
            </a:extLst>
          </p:cNvPr>
          <p:cNvSpPr>
            <a:spLocks noGrp="1"/>
          </p:cNvSpPr>
          <p:nvPr>
            <p:ph type="body" sz="quarter" idx="10"/>
          </p:nvPr>
        </p:nvSpPr>
        <p:spPr>
          <a:xfrm>
            <a:off x="584200" y="1435498"/>
            <a:ext cx="11018520" cy="3780314"/>
          </a:xfrm>
        </p:spPr>
        <p:txBody>
          <a:bodyPr>
            <a:normAutofit fontScale="85000" lnSpcReduction="20000"/>
          </a:bodyPr>
          <a:lstStyle/>
          <a:p>
            <a:r>
              <a:rPr lang="en-US" sz="3200">
                <a:solidFill>
                  <a:schemeClr val="bg2">
                    <a:lumMod val="75000"/>
                  </a:schemeClr>
                </a:solidFill>
              </a:rPr>
              <a:t>Background and Motivation</a:t>
            </a:r>
          </a:p>
          <a:p>
            <a:endParaRPr lang="en-US" sz="3200">
              <a:solidFill>
                <a:schemeClr val="bg2">
                  <a:lumMod val="75000"/>
                </a:schemeClr>
              </a:solidFill>
            </a:endParaRPr>
          </a:p>
          <a:p>
            <a:r>
              <a:rPr lang="en-US" sz="3200">
                <a:solidFill>
                  <a:schemeClr val="bg2">
                    <a:lumMod val="75000"/>
                  </a:schemeClr>
                </a:solidFill>
              </a:rPr>
              <a:t>Experimental Characterization</a:t>
            </a:r>
          </a:p>
          <a:p>
            <a:endParaRPr lang="en-US" sz="3200">
              <a:solidFill>
                <a:schemeClr val="bg2">
                  <a:lumMod val="75000"/>
                </a:schemeClr>
              </a:solidFill>
            </a:endParaRPr>
          </a:p>
          <a:p>
            <a:r>
              <a:rPr lang="en-US" sz="3200">
                <a:solidFill>
                  <a:schemeClr val="bg2">
                    <a:lumMod val="75000"/>
                  </a:schemeClr>
                </a:solidFill>
              </a:rPr>
              <a:t>HAMMER: Insight and Design</a:t>
            </a:r>
          </a:p>
          <a:p>
            <a:endParaRPr lang="en-US" sz="3200"/>
          </a:p>
          <a:p>
            <a:r>
              <a:rPr lang="en-US" sz="3200"/>
              <a:t>Key Results</a:t>
            </a:r>
          </a:p>
          <a:p>
            <a:endParaRPr lang="en-US" sz="3200"/>
          </a:p>
          <a:p>
            <a:r>
              <a:rPr lang="en-US" sz="3200"/>
              <a:t>Conclusion</a:t>
            </a:r>
          </a:p>
        </p:txBody>
      </p:sp>
      <p:grpSp>
        <p:nvGrpSpPr>
          <p:cNvPr id="4" name="Group 3">
            <a:extLst>
              <a:ext uri="{FF2B5EF4-FFF2-40B4-BE49-F238E27FC236}">
                <a16:creationId xmlns:a16="http://schemas.microsoft.com/office/drawing/2014/main" id="{39F79FE0-097B-F244-89EB-7FF9AC36505A}"/>
              </a:ext>
            </a:extLst>
          </p:cNvPr>
          <p:cNvGrpSpPr/>
          <p:nvPr/>
        </p:nvGrpSpPr>
        <p:grpSpPr>
          <a:xfrm>
            <a:off x="-883" y="-13935"/>
            <a:ext cx="12192883" cy="1119161"/>
            <a:chOff x="0" y="5033523"/>
            <a:chExt cx="10160736" cy="932634"/>
          </a:xfrm>
          <a:solidFill>
            <a:schemeClr val="tx1"/>
          </a:solidFill>
        </p:grpSpPr>
        <p:sp>
          <p:nvSpPr>
            <p:cNvPr id="5" name="Rectangle 4">
              <a:extLst>
                <a:ext uri="{FF2B5EF4-FFF2-40B4-BE49-F238E27FC236}">
                  <a16:creationId xmlns:a16="http://schemas.microsoft.com/office/drawing/2014/main" id="{BF1C1736-8C80-4649-9701-DCE6AFC3F1B7}"/>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D0C6D43-4A52-B946-A079-058F7BD6C099}"/>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Outline</a:t>
              </a:r>
            </a:p>
          </p:txBody>
        </p:sp>
      </p:grpSp>
    </p:spTree>
    <p:extLst>
      <p:ext uri="{BB962C8B-B14F-4D97-AF65-F5344CB8AC3E}">
        <p14:creationId xmlns:p14="http://schemas.microsoft.com/office/powerpoint/2010/main" val="27288416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CD7F8C-3BA1-44ED-92D9-ED8FA9A3FA6C}"/>
              </a:ext>
            </a:extLst>
          </p:cNvPr>
          <p:cNvGrpSpPr/>
          <p:nvPr/>
        </p:nvGrpSpPr>
        <p:grpSpPr>
          <a:xfrm>
            <a:off x="514537" y="1802803"/>
            <a:ext cx="6880026" cy="3482043"/>
            <a:chOff x="584200" y="3135086"/>
            <a:chExt cx="6880026" cy="3482043"/>
          </a:xfrm>
        </p:grpSpPr>
        <p:grpSp>
          <p:nvGrpSpPr>
            <p:cNvPr id="656" name="Group 655">
              <a:extLst>
                <a:ext uri="{FF2B5EF4-FFF2-40B4-BE49-F238E27FC236}">
                  <a16:creationId xmlns:a16="http://schemas.microsoft.com/office/drawing/2014/main" id="{696A5BB0-C0AF-4474-A178-E4CFDC4C25B7}"/>
                </a:ext>
              </a:extLst>
            </p:cNvPr>
            <p:cNvGrpSpPr/>
            <p:nvPr/>
          </p:nvGrpSpPr>
          <p:grpSpPr>
            <a:xfrm>
              <a:off x="584200" y="3360004"/>
              <a:ext cx="6726138" cy="3257125"/>
              <a:chOff x="2730391" y="2725491"/>
              <a:chExt cx="6726138" cy="3257125"/>
            </a:xfrm>
          </p:grpSpPr>
          <p:grpSp>
            <p:nvGrpSpPr>
              <p:cNvPr id="6" name="Group 5">
                <a:extLst>
                  <a:ext uri="{FF2B5EF4-FFF2-40B4-BE49-F238E27FC236}">
                    <a16:creationId xmlns:a16="http://schemas.microsoft.com/office/drawing/2014/main" id="{238DB67B-6A4D-4C8A-A90D-9B28F22C5980}"/>
                  </a:ext>
                </a:extLst>
              </p:cNvPr>
              <p:cNvGrpSpPr/>
              <p:nvPr/>
            </p:nvGrpSpPr>
            <p:grpSpPr>
              <a:xfrm>
                <a:off x="2730391" y="2767417"/>
                <a:ext cx="6726138" cy="3215199"/>
                <a:chOff x="2040526" y="2767417"/>
                <a:chExt cx="6726138" cy="3215199"/>
              </a:xfrm>
            </p:grpSpPr>
            <p:pic>
              <p:nvPicPr>
                <p:cNvPr id="32" name="Graphic 31">
                  <a:extLst>
                    <a:ext uri="{FF2B5EF4-FFF2-40B4-BE49-F238E27FC236}">
                      <a16:creationId xmlns:a16="http://schemas.microsoft.com/office/drawing/2014/main" id="{57DAE7A6-9538-4F7A-A395-D0032D941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4414" y="2767417"/>
                  <a:ext cx="6572250" cy="2819400"/>
                </a:xfrm>
                <a:prstGeom prst="rect">
                  <a:avLst/>
                </a:prstGeom>
              </p:spPr>
            </p:pic>
            <p:sp>
              <p:nvSpPr>
                <p:cNvPr id="33" name="TextBox 32">
                  <a:extLst>
                    <a:ext uri="{FF2B5EF4-FFF2-40B4-BE49-F238E27FC236}">
                      <a16:creationId xmlns:a16="http://schemas.microsoft.com/office/drawing/2014/main" id="{76B6916D-AA21-4674-9C92-C8BF71898F02}"/>
                    </a:ext>
                  </a:extLst>
                </p:cNvPr>
                <p:cNvSpPr txBox="1"/>
                <p:nvPr/>
              </p:nvSpPr>
              <p:spPr>
                <a:xfrm>
                  <a:off x="4130212" y="2789196"/>
                  <a:ext cx="542136" cy="307777"/>
                </a:xfrm>
                <a:prstGeom prst="rect">
                  <a:avLst/>
                </a:prstGeom>
                <a:noFill/>
              </p:spPr>
              <p:txBody>
                <a:bodyPr wrap="none" rtlCol="0">
                  <a:spAutoFit/>
                </a:bodyPr>
                <a:lstStyle/>
                <a:p>
                  <a:r>
                    <a:rPr lang="en-US" sz="1400"/>
                    <a:t>Ideal</a:t>
                  </a:r>
                </a:p>
              </p:txBody>
            </p:sp>
            <p:sp>
              <p:nvSpPr>
                <p:cNvPr id="34" name="TextBox 33">
                  <a:extLst>
                    <a:ext uri="{FF2B5EF4-FFF2-40B4-BE49-F238E27FC236}">
                      <a16:creationId xmlns:a16="http://schemas.microsoft.com/office/drawing/2014/main" id="{F59640F5-D741-4437-92D6-F90DC842ABB0}"/>
                    </a:ext>
                  </a:extLst>
                </p:cNvPr>
                <p:cNvSpPr txBox="1"/>
                <p:nvPr/>
              </p:nvSpPr>
              <p:spPr>
                <a:xfrm>
                  <a:off x="4130212" y="2988152"/>
                  <a:ext cx="797013" cy="307777"/>
                </a:xfrm>
                <a:prstGeom prst="rect">
                  <a:avLst/>
                </a:prstGeom>
                <a:noFill/>
              </p:spPr>
              <p:txBody>
                <a:bodyPr wrap="none" rtlCol="0">
                  <a:spAutoFit/>
                </a:bodyPr>
                <a:lstStyle/>
                <a:p>
                  <a:r>
                    <a:rPr lang="en-US" sz="1400"/>
                    <a:t>Baseline</a:t>
                  </a:r>
                </a:p>
              </p:txBody>
            </p:sp>
            <p:sp>
              <p:nvSpPr>
                <p:cNvPr id="8" name="TextBox 7">
                  <a:extLst>
                    <a:ext uri="{FF2B5EF4-FFF2-40B4-BE49-F238E27FC236}">
                      <a16:creationId xmlns:a16="http://schemas.microsoft.com/office/drawing/2014/main" id="{63A5C94B-B826-A44D-97E6-15225DE4768E}"/>
                    </a:ext>
                  </a:extLst>
                </p:cNvPr>
                <p:cNvSpPr txBox="1"/>
                <p:nvPr/>
              </p:nvSpPr>
              <p:spPr>
                <a:xfrm>
                  <a:off x="4130215" y="3191351"/>
                  <a:ext cx="821059" cy="307777"/>
                </a:xfrm>
                <a:prstGeom prst="rect">
                  <a:avLst/>
                </a:prstGeom>
                <a:noFill/>
              </p:spPr>
              <p:txBody>
                <a:bodyPr wrap="none" rtlCol="0">
                  <a:spAutoFit/>
                </a:bodyPr>
                <a:lstStyle/>
                <a:p>
                  <a:r>
                    <a:rPr lang="en-US" sz="1400"/>
                    <a:t>Hammer</a:t>
                  </a:r>
                </a:p>
              </p:txBody>
            </p:sp>
            <p:sp>
              <p:nvSpPr>
                <p:cNvPr id="9" name="TextBox 8">
                  <a:extLst>
                    <a:ext uri="{FF2B5EF4-FFF2-40B4-BE49-F238E27FC236}">
                      <a16:creationId xmlns:a16="http://schemas.microsoft.com/office/drawing/2014/main" id="{5B6B7068-0F44-CA41-8DDC-2320368FE7A1}"/>
                    </a:ext>
                  </a:extLst>
                </p:cNvPr>
                <p:cNvSpPr txBox="1"/>
                <p:nvPr/>
              </p:nvSpPr>
              <p:spPr>
                <a:xfrm>
                  <a:off x="6656147" y="5190940"/>
                  <a:ext cx="1307987" cy="307777"/>
                </a:xfrm>
                <a:prstGeom prst="rect">
                  <a:avLst/>
                </a:prstGeom>
                <a:noFill/>
              </p:spPr>
              <p:txBody>
                <a:bodyPr wrap="none" rtlCol="0">
                  <a:spAutoFit/>
                </a:bodyPr>
                <a:lstStyle/>
                <a:p>
                  <a:r>
                    <a:rPr lang="en-US" sz="1400"/>
                    <a:t>Circuit Instance</a:t>
                  </a:r>
                </a:p>
              </p:txBody>
            </p:sp>
            <p:sp>
              <p:nvSpPr>
                <p:cNvPr id="10" name="TextBox 9">
                  <a:extLst>
                    <a:ext uri="{FF2B5EF4-FFF2-40B4-BE49-F238E27FC236}">
                      <a16:creationId xmlns:a16="http://schemas.microsoft.com/office/drawing/2014/main" id="{46003252-01C2-3744-91AD-195D88379CBC}"/>
                    </a:ext>
                  </a:extLst>
                </p:cNvPr>
                <p:cNvSpPr txBox="1"/>
                <p:nvPr/>
              </p:nvSpPr>
              <p:spPr>
                <a:xfrm>
                  <a:off x="6194304" y="3145458"/>
                  <a:ext cx="398251" cy="307777"/>
                </a:xfrm>
                <a:prstGeom prst="rect">
                  <a:avLst/>
                </a:prstGeom>
                <a:noFill/>
              </p:spPr>
              <p:txBody>
                <a:bodyPr wrap="none" rtlCol="0">
                  <a:spAutoFit/>
                </a:bodyPr>
                <a:lstStyle/>
                <a:p>
                  <a:r>
                    <a:rPr lang="en-US" sz="1400"/>
                    <a:t>IST</a:t>
                  </a:r>
                </a:p>
              </p:txBody>
            </p:sp>
            <p:sp>
              <p:nvSpPr>
                <p:cNvPr id="11" name="TextBox 10">
                  <a:extLst>
                    <a:ext uri="{FF2B5EF4-FFF2-40B4-BE49-F238E27FC236}">
                      <a16:creationId xmlns:a16="http://schemas.microsoft.com/office/drawing/2014/main" id="{B9B794D6-1CDA-FB43-BE67-AA968F3791B0}"/>
                    </a:ext>
                  </a:extLst>
                </p:cNvPr>
                <p:cNvSpPr txBox="1"/>
                <p:nvPr/>
              </p:nvSpPr>
              <p:spPr>
                <a:xfrm>
                  <a:off x="6194304" y="2915286"/>
                  <a:ext cx="446341" cy="307777"/>
                </a:xfrm>
                <a:prstGeom prst="rect">
                  <a:avLst/>
                </a:prstGeom>
                <a:noFill/>
              </p:spPr>
              <p:txBody>
                <a:bodyPr wrap="none" rtlCol="0">
                  <a:spAutoFit/>
                </a:bodyPr>
                <a:lstStyle/>
                <a:p>
                  <a:r>
                    <a:rPr lang="en-US" sz="1400"/>
                    <a:t>PST</a:t>
                  </a:r>
                </a:p>
              </p:txBody>
            </p:sp>
            <p:sp>
              <p:nvSpPr>
                <p:cNvPr id="12" name="TextBox 11">
                  <a:extLst>
                    <a:ext uri="{FF2B5EF4-FFF2-40B4-BE49-F238E27FC236}">
                      <a16:creationId xmlns:a16="http://schemas.microsoft.com/office/drawing/2014/main" id="{E303DFB5-2631-6F45-9517-5BF1D6B7C991}"/>
                    </a:ext>
                  </a:extLst>
                </p:cNvPr>
                <p:cNvSpPr txBox="1"/>
                <p:nvPr/>
              </p:nvSpPr>
              <p:spPr>
                <a:xfrm rot="16200000">
                  <a:off x="4469298" y="3660728"/>
                  <a:ext cx="1839799" cy="523220"/>
                </a:xfrm>
                <a:prstGeom prst="rect">
                  <a:avLst/>
                </a:prstGeom>
                <a:noFill/>
              </p:spPr>
              <p:txBody>
                <a:bodyPr wrap="square" rtlCol="0">
                  <a:spAutoFit/>
                </a:bodyPr>
                <a:lstStyle/>
                <a:p>
                  <a:pPr algn="ctr"/>
                  <a:r>
                    <a:rPr lang="en-US" sz="1400"/>
                    <a:t>Relative Improvement </a:t>
                  </a:r>
                </a:p>
                <a:p>
                  <a:pPr algn="ctr"/>
                  <a:r>
                    <a:rPr lang="en-US" sz="1400"/>
                    <a:t>with HAMMER</a:t>
                  </a:r>
                </a:p>
              </p:txBody>
            </p:sp>
            <p:sp>
              <p:nvSpPr>
                <p:cNvPr id="13" name="TextBox 12">
                  <a:extLst>
                    <a:ext uri="{FF2B5EF4-FFF2-40B4-BE49-F238E27FC236}">
                      <a16:creationId xmlns:a16="http://schemas.microsoft.com/office/drawing/2014/main" id="{2ED65981-8BAE-D349-AE02-E7A16F5721A2}"/>
                    </a:ext>
                  </a:extLst>
                </p:cNvPr>
                <p:cNvSpPr txBox="1"/>
                <p:nvPr/>
              </p:nvSpPr>
              <p:spPr>
                <a:xfrm rot="16200000">
                  <a:off x="1729865" y="3740840"/>
                  <a:ext cx="929100" cy="307777"/>
                </a:xfrm>
                <a:prstGeom prst="rect">
                  <a:avLst/>
                </a:prstGeom>
                <a:noFill/>
              </p:spPr>
              <p:txBody>
                <a:bodyPr wrap="none" rtlCol="0">
                  <a:spAutoFit/>
                </a:bodyPr>
                <a:lstStyle/>
                <a:p>
                  <a:r>
                    <a:rPr lang="en-US" sz="1400"/>
                    <a:t>Likelihood</a:t>
                  </a:r>
                </a:p>
              </p:txBody>
            </p:sp>
            <p:sp>
              <p:nvSpPr>
                <p:cNvPr id="14" name="TextBox 13">
                  <a:extLst>
                    <a:ext uri="{FF2B5EF4-FFF2-40B4-BE49-F238E27FC236}">
                      <a16:creationId xmlns:a16="http://schemas.microsoft.com/office/drawing/2014/main" id="{15931711-7A76-E346-896D-F561CA43B945}"/>
                    </a:ext>
                  </a:extLst>
                </p:cNvPr>
                <p:cNvSpPr txBox="1"/>
                <p:nvPr/>
              </p:nvSpPr>
              <p:spPr>
                <a:xfrm>
                  <a:off x="3120489" y="5674839"/>
                  <a:ext cx="1551859" cy="307777"/>
                </a:xfrm>
                <a:prstGeom prst="rect">
                  <a:avLst/>
                </a:prstGeom>
                <a:noFill/>
              </p:spPr>
              <p:txBody>
                <a:bodyPr wrap="square" rtlCol="0">
                  <a:spAutoFit/>
                </a:bodyPr>
                <a:lstStyle/>
                <a:p>
                  <a:r>
                    <a:rPr lang="en-US" sz="1400"/>
                    <a:t>Output Strings</a:t>
                  </a:r>
                </a:p>
              </p:txBody>
            </p:sp>
          </p:grpSp>
          <p:sp>
            <p:nvSpPr>
              <p:cNvPr id="4" name="TextBox 3">
                <a:extLst>
                  <a:ext uri="{FF2B5EF4-FFF2-40B4-BE49-F238E27FC236}">
                    <a16:creationId xmlns:a16="http://schemas.microsoft.com/office/drawing/2014/main" id="{9C06B0B6-F301-384E-8E45-93F05703548C}"/>
                  </a:ext>
                </a:extLst>
              </p:cNvPr>
              <p:cNvSpPr txBox="1"/>
              <p:nvPr/>
            </p:nvSpPr>
            <p:spPr>
              <a:xfrm>
                <a:off x="3011496" y="2725491"/>
                <a:ext cx="458780" cy="276999"/>
              </a:xfrm>
              <a:prstGeom prst="rect">
                <a:avLst/>
              </a:prstGeom>
              <a:solidFill>
                <a:schemeClr val="bg1"/>
              </a:solidFill>
            </p:spPr>
            <p:txBody>
              <a:bodyPr wrap="square" rtlCol="0">
                <a:spAutoFit/>
              </a:bodyPr>
              <a:lstStyle/>
              <a:p>
                <a:r>
                  <a:rPr lang="en-US" sz="1200"/>
                  <a:t>0.25</a:t>
                </a:r>
              </a:p>
            </p:txBody>
          </p:sp>
        </p:grpSp>
        <p:sp>
          <p:nvSpPr>
            <p:cNvPr id="5" name="Rectangle 4">
              <a:extLst>
                <a:ext uri="{FF2B5EF4-FFF2-40B4-BE49-F238E27FC236}">
                  <a16:creationId xmlns:a16="http://schemas.microsoft.com/office/drawing/2014/main" id="{15894CF1-EEF8-4CC7-A7F1-EECC79A0E807}"/>
                </a:ext>
              </a:extLst>
            </p:cNvPr>
            <p:cNvSpPr/>
            <p:nvPr/>
          </p:nvSpPr>
          <p:spPr>
            <a:xfrm>
              <a:off x="3671261" y="3135086"/>
              <a:ext cx="3792965" cy="2998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5249D47-BD6F-7949-9680-DAEA492925A0}"/>
              </a:ext>
            </a:extLst>
          </p:cNvPr>
          <p:cNvGrpSpPr/>
          <p:nvPr/>
        </p:nvGrpSpPr>
        <p:grpSpPr>
          <a:xfrm>
            <a:off x="-883" y="-13935"/>
            <a:ext cx="12192883" cy="1119161"/>
            <a:chOff x="0" y="5033523"/>
            <a:chExt cx="10160736" cy="932634"/>
          </a:xfrm>
          <a:solidFill>
            <a:schemeClr val="tx1"/>
          </a:solidFill>
        </p:grpSpPr>
        <p:sp>
          <p:nvSpPr>
            <p:cNvPr id="18" name="Rectangle 17">
              <a:extLst>
                <a:ext uri="{FF2B5EF4-FFF2-40B4-BE49-F238E27FC236}">
                  <a16:creationId xmlns:a16="http://schemas.microsoft.com/office/drawing/2014/main" id="{B51D436D-8D03-2B47-AFE7-59B13EF4FCA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21E51FA-AC6F-AF45-AB44-84ED6E01754A}"/>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Evaluations: Bernstein </a:t>
              </a:r>
              <a:r>
                <a:rPr kumimoji="0" lang="en-US" sz="5000" b="0" i="0" u="none" strike="noStrike" kern="0" cap="none" spc="0" normalizeH="0" baseline="0" noProof="0" err="1">
                  <a:ln>
                    <a:noFill/>
                  </a:ln>
                  <a:solidFill>
                    <a:prstClr val="white"/>
                  </a:solidFill>
                  <a:effectLst/>
                  <a:uLnTx/>
                  <a:uFillTx/>
                  <a:latin typeface="Calibri"/>
                  <a:ea typeface="+mn-ea"/>
                  <a:cs typeface="+mn-cs"/>
                </a:rPr>
                <a:t>Vazirani</a:t>
              </a:r>
              <a:endParaRPr kumimoji="0" lang="en-US" sz="5000" b="0" i="0" u="none" strike="noStrike" kern="0" cap="none" spc="0" normalizeH="0" baseline="0" noProof="0">
                <a:ln>
                  <a:noFill/>
                </a:ln>
                <a:solidFill>
                  <a:prstClr val="white"/>
                </a:solidFill>
                <a:effectLst/>
                <a:uLnTx/>
                <a:uFillTx/>
                <a:latin typeface="Calibri"/>
                <a:ea typeface="+mn-ea"/>
                <a:cs typeface="+mn-cs"/>
              </a:endParaRPr>
            </a:p>
          </p:txBody>
        </p:sp>
      </p:grpSp>
      <p:sp>
        <p:nvSpPr>
          <p:cNvPr id="52" name="Rectangle 51">
            <a:extLst>
              <a:ext uri="{FF2B5EF4-FFF2-40B4-BE49-F238E27FC236}">
                <a16:creationId xmlns:a16="http://schemas.microsoft.com/office/drawing/2014/main" id="{5957F4C0-61A8-7149-BF93-60A2C4B67220}"/>
              </a:ext>
            </a:extLst>
          </p:cNvPr>
          <p:cNvSpPr/>
          <p:nvPr/>
        </p:nvSpPr>
        <p:spPr>
          <a:xfrm>
            <a:off x="2316361" y="2361453"/>
            <a:ext cx="1019633" cy="1989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9C78504-D733-0744-9B09-CCAD2C416951}"/>
              </a:ext>
            </a:extLst>
          </p:cNvPr>
          <p:cNvSpPr/>
          <p:nvPr/>
        </p:nvSpPr>
        <p:spPr>
          <a:xfrm>
            <a:off x="1803023" y="2583990"/>
            <a:ext cx="159124" cy="158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7795FD-22D9-41BF-A12E-A684D124B4E7}"/>
              </a:ext>
            </a:extLst>
          </p:cNvPr>
          <p:cNvSpPr/>
          <p:nvPr/>
        </p:nvSpPr>
        <p:spPr>
          <a:xfrm>
            <a:off x="1401659" y="2396582"/>
            <a:ext cx="159124" cy="177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5B59C52-F7EC-4443-9BB9-92719E7EA82B}"/>
              </a:ext>
            </a:extLst>
          </p:cNvPr>
          <p:cNvSpPr/>
          <p:nvPr/>
        </p:nvSpPr>
        <p:spPr>
          <a:xfrm>
            <a:off x="2277912" y="3431981"/>
            <a:ext cx="87918" cy="736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C2B1895-C90A-184E-AF2A-1DE076D119E6}"/>
              </a:ext>
            </a:extLst>
          </p:cNvPr>
          <p:cNvSpPr/>
          <p:nvPr/>
        </p:nvSpPr>
        <p:spPr>
          <a:xfrm>
            <a:off x="2681473" y="3558980"/>
            <a:ext cx="109330" cy="609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1F152C0-F4EC-AD4A-947E-D9DFF13BF425}"/>
              </a:ext>
            </a:extLst>
          </p:cNvPr>
          <p:cNvSpPr/>
          <p:nvPr/>
        </p:nvSpPr>
        <p:spPr>
          <a:xfrm>
            <a:off x="3194086" y="3558980"/>
            <a:ext cx="109330" cy="609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F207B0E-46F2-440D-B58C-78D4372D0B48}"/>
              </a:ext>
            </a:extLst>
          </p:cNvPr>
          <p:cNvSpPr/>
          <p:nvPr/>
        </p:nvSpPr>
        <p:spPr>
          <a:xfrm>
            <a:off x="1955423" y="2584430"/>
            <a:ext cx="159124" cy="158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2366788-CB78-444C-A1DA-2FB4291B06BC}"/>
              </a:ext>
            </a:extLst>
          </p:cNvPr>
          <p:cNvSpPr/>
          <p:nvPr/>
        </p:nvSpPr>
        <p:spPr>
          <a:xfrm>
            <a:off x="2372996" y="2858572"/>
            <a:ext cx="111902" cy="1309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BA0C476-51E3-8849-8048-805D21D82F30}"/>
              </a:ext>
            </a:extLst>
          </p:cNvPr>
          <p:cNvSpPr/>
          <p:nvPr/>
        </p:nvSpPr>
        <p:spPr>
          <a:xfrm>
            <a:off x="2789827" y="3558980"/>
            <a:ext cx="109330" cy="609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B41559C-C6A7-8045-944C-0DE039E61524}"/>
              </a:ext>
            </a:extLst>
          </p:cNvPr>
          <p:cNvSpPr/>
          <p:nvPr/>
        </p:nvSpPr>
        <p:spPr>
          <a:xfrm>
            <a:off x="3075069" y="3558980"/>
            <a:ext cx="109330" cy="609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312CF0D-DBAE-0C40-93DC-229A0A073F69}"/>
              </a:ext>
            </a:extLst>
          </p:cNvPr>
          <p:cNvSpPr/>
          <p:nvPr/>
        </p:nvSpPr>
        <p:spPr>
          <a:xfrm>
            <a:off x="1570469" y="2949380"/>
            <a:ext cx="92919" cy="1227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14644AC-5314-4F82-82B2-B64F892BC9F2}"/>
              </a:ext>
            </a:extLst>
          </p:cNvPr>
          <p:cNvSpPr/>
          <p:nvPr/>
        </p:nvSpPr>
        <p:spPr>
          <a:xfrm>
            <a:off x="2328641" y="2581113"/>
            <a:ext cx="983308" cy="1473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21">
            <a:extLst>
              <a:ext uri="{FF2B5EF4-FFF2-40B4-BE49-F238E27FC236}">
                <a16:creationId xmlns:a16="http://schemas.microsoft.com/office/drawing/2014/main" id="{D10E0C1C-7E19-48CE-8A5C-379A5164A956}"/>
              </a:ext>
            </a:extLst>
          </p:cNvPr>
          <p:cNvGraphicFramePr>
            <a:graphicFrameLocks noGrp="1"/>
          </p:cNvGraphicFramePr>
          <p:nvPr>
            <p:extLst>
              <p:ext uri="{D42A27DB-BD31-4B8C-83A1-F6EECF244321}">
                <p14:modId xmlns:p14="http://schemas.microsoft.com/office/powerpoint/2010/main" val="4243456211"/>
              </p:ext>
            </p:extLst>
          </p:nvPr>
        </p:nvGraphicFramePr>
        <p:xfrm>
          <a:off x="56835" y="2000012"/>
          <a:ext cx="6822999" cy="3328444"/>
        </p:xfrm>
        <a:graphic>
          <a:graphicData uri="http://schemas.openxmlformats.org/drawingml/2006/table">
            <a:tbl>
              <a:tblPr firstRow="1" bandRow="1">
                <a:tableStyleId>{6E25E649-3F16-4E02-A733-19D2CDBF48F0}</a:tableStyleId>
              </a:tblPr>
              <a:tblGrid>
                <a:gridCol w="3153886">
                  <a:extLst>
                    <a:ext uri="{9D8B030D-6E8A-4147-A177-3AD203B41FA5}">
                      <a16:colId xmlns:a16="http://schemas.microsoft.com/office/drawing/2014/main" val="1528722756"/>
                    </a:ext>
                  </a:extLst>
                </a:gridCol>
                <a:gridCol w="3669113">
                  <a:extLst>
                    <a:ext uri="{9D8B030D-6E8A-4147-A177-3AD203B41FA5}">
                      <a16:colId xmlns:a16="http://schemas.microsoft.com/office/drawing/2014/main" val="2450508334"/>
                    </a:ext>
                  </a:extLst>
                </a:gridCol>
              </a:tblGrid>
              <a:tr h="475492">
                <a:tc>
                  <a:txBody>
                    <a:bodyPr/>
                    <a:lstStyle/>
                    <a:p>
                      <a:pPr algn="ctr"/>
                      <a:r>
                        <a:rPr lang="en-US" sz="2200"/>
                        <a:t>Parameters</a:t>
                      </a:r>
                    </a:p>
                  </a:txBody>
                  <a:tcPr/>
                </a:tc>
                <a:tc>
                  <a:txBody>
                    <a:bodyPr/>
                    <a:lstStyle/>
                    <a:p>
                      <a:pPr algn="ctr"/>
                      <a:r>
                        <a:rPr lang="en-US" sz="2200"/>
                        <a:t>Value</a:t>
                      </a:r>
                    </a:p>
                  </a:txBody>
                  <a:tcPr/>
                </a:tc>
                <a:extLst>
                  <a:ext uri="{0D108BD9-81ED-4DB2-BD59-A6C34878D82A}">
                    <a16:rowId xmlns:a16="http://schemas.microsoft.com/office/drawing/2014/main" val="3434538263"/>
                  </a:ext>
                </a:extLst>
              </a:tr>
              <a:tr h="475492">
                <a:tc>
                  <a:txBody>
                    <a:bodyPr/>
                    <a:lstStyle/>
                    <a:p>
                      <a:pPr algn="ctr"/>
                      <a:r>
                        <a:rPr lang="en-US" sz="2200"/>
                        <a:t>Total No. of Circuits</a:t>
                      </a:r>
                    </a:p>
                  </a:txBody>
                  <a:tcPr/>
                </a:tc>
                <a:tc>
                  <a:txBody>
                    <a:bodyPr/>
                    <a:lstStyle/>
                    <a:p>
                      <a:pPr algn="ctr"/>
                      <a:r>
                        <a:rPr lang="en-US" sz="2200"/>
                        <a:t> 250</a:t>
                      </a:r>
                    </a:p>
                  </a:txBody>
                  <a:tcPr/>
                </a:tc>
                <a:extLst>
                  <a:ext uri="{0D108BD9-81ED-4DB2-BD59-A6C34878D82A}">
                    <a16:rowId xmlns:a16="http://schemas.microsoft.com/office/drawing/2014/main" val="3095379481"/>
                  </a:ext>
                </a:extLst>
              </a:tr>
              <a:tr h="475492">
                <a:tc>
                  <a:txBody>
                    <a:bodyPr/>
                    <a:lstStyle/>
                    <a:p>
                      <a:pPr algn="ctr"/>
                      <a:r>
                        <a:rPr lang="en-US" sz="2200"/>
                        <a:t>Number of Qubits</a:t>
                      </a:r>
                    </a:p>
                  </a:txBody>
                  <a:tcPr/>
                </a:tc>
                <a:tc>
                  <a:txBody>
                    <a:bodyPr/>
                    <a:lstStyle/>
                    <a:p>
                      <a:pPr algn="ctr"/>
                      <a:r>
                        <a:rPr lang="en-US" sz="2200"/>
                        <a:t>5 to 15</a:t>
                      </a:r>
                    </a:p>
                  </a:txBody>
                  <a:tcPr/>
                </a:tc>
                <a:extLst>
                  <a:ext uri="{0D108BD9-81ED-4DB2-BD59-A6C34878D82A}">
                    <a16:rowId xmlns:a16="http://schemas.microsoft.com/office/drawing/2014/main" val="731477355"/>
                  </a:ext>
                </a:extLst>
              </a:tr>
              <a:tr h="475492">
                <a:tc>
                  <a:txBody>
                    <a:bodyPr/>
                    <a:lstStyle/>
                    <a:p>
                      <a:pPr algn="ctr"/>
                      <a:r>
                        <a:rPr lang="en-US" sz="2200"/>
                        <a:t>Hidden Keys</a:t>
                      </a:r>
                    </a:p>
                  </a:txBody>
                  <a:tcPr/>
                </a:tc>
                <a:tc>
                  <a:txBody>
                    <a:bodyPr/>
                    <a:lstStyle/>
                    <a:p>
                      <a:pPr algn="ctr"/>
                      <a:r>
                        <a:rPr lang="en-US" sz="2200"/>
                        <a:t>10101..1 and 1111…1</a:t>
                      </a:r>
                    </a:p>
                  </a:txBody>
                  <a:tcPr/>
                </a:tc>
                <a:extLst>
                  <a:ext uri="{0D108BD9-81ED-4DB2-BD59-A6C34878D82A}">
                    <a16:rowId xmlns:a16="http://schemas.microsoft.com/office/drawing/2014/main" val="400883406"/>
                  </a:ext>
                </a:extLst>
              </a:tr>
              <a:tr h="475492">
                <a:tc>
                  <a:txBody>
                    <a:bodyPr/>
                    <a:lstStyle/>
                    <a:p>
                      <a:pPr algn="ctr"/>
                      <a:r>
                        <a:rPr lang="en-US" sz="2200"/>
                        <a:t>QPU Hardware</a:t>
                      </a:r>
                    </a:p>
                  </a:txBody>
                  <a:tcPr/>
                </a:tc>
                <a:tc>
                  <a:txBody>
                    <a:bodyPr/>
                    <a:lstStyle/>
                    <a:p>
                      <a:pPr algn="ctr"/>
                      <a:r>
                        <a:rPr lang="en-US" sz="2200"/>
                        <a:t>IBM Paris, Toronto, Manhattan</a:t>
                      </a:r>
                    </a:p>
                  </a:txBody>
                  <a:tcPr/>
                </a:tc>
                <a:extLst>
                  <a:ext uri="{0D108BD9-81ED-4DB2-BD59-A6C34878D82A}">
                    <a16:rowId xmlns:a16="http://schemas.microsoft.com/office/drawing/2014/main" val="4106876532"/>
                  </a:ext>
                </a:extLst>
              </a:tr>
              <a:tr h="475492">
                <a:tc>
                  <a:txBody>
                    <a:bodyPr/>
                    <a:lstStyle/>
                    <a:p>
                      <a:pPr algn="ctr"/>
                      <a:r>
                        <a:rPr lang="en-US" sz="2200"/>
                        <a:t>Metrics </a:t>
                      </a:r>
                    </a:p>
                  </a:txBody>
                  <a:tcPr/>
                </a:tc>
                <a:tc>
                  <a:txBody>
                    <a:bodyPr/>
                    <a:lstStyle/>
                    <a:p>
                      <a:pPr algn="ctr"/>
                      <a:r>
                        <a:rPr lang="en-US" sz="2200"/>
                        <a:t>Probability of Success (PST)</a:t>
                      </a:r>
                    </a:p>
                  </a:txBody>
                  <a:tcPr/>
                </a:tc>
                <a:extLst>
                  <a:ext uri="{0D108BD9-81ED-4DB2-BD59-A6C34878D82A}">
                    <a16:rowId xmlns:a16="http://schemas.microsoft.com/office/drawing/2014/main" val="2284554712"/>
                  </a:ext>
                </a:extLst>
              </a:tr>
              <a:tr h="475492">
                <a:tc>
                  <a:txBody>
                    <a:bodyPr/>
                    <a:lstStyle/>
                    <a:p>
                      <a:pPr algn="ctr"/>
                      <a:endParaRPr lang="en-US" sz="2200"/>
                    </a:p>
                  </a:txBody>
                  <a:tcPr/>
                </a:tc>
                <a:tc>
                  <a:txBody>
                    <a:bodyPr/>
                    <a:lstStyle/>
                    <a:p>
                      <a:pPr algn="ctr"/>
                      <a:r>
                        <a:rPr lang="en-US" sz="2200"/>
                        <a:t>Inference Strength (IST)</a:t>
                      </a:r>
                    </a:p>
                  </a:txBody>
                  <a:tcPr/>
                </a:tc>
                <a:extLst>
                  <a:ext uri="{0D108BD9-81ED-4DB2-BD59-A6C34878D82A}">
                    <a16:rowId xmlns:a16="http://schemas.microsoft.com/office/drawing/2014/main" val="3778732631"/>
                  </a:ext>
                </a:extLst>
              </a:tr>
            </a:tbl>
          </a:graphicData>
        </a:graphic>
      </p:graphicFrame>
      <p:pic>
        <p:nvPicPr>
          <p:cNvPr id="3" name="Picture 2" descr="Chart, line chart&#10;&#10;Description automatically generated">
            <a:extLst>
              <a:ext uri="{FF2B5EF4-FFF2-40B4-BE49-F238E27FC236}">
                <a16:creationId xmlns:a16="http://schemas.microsoft.com/office/drawing/2014/main" id="{942933DE-908A-1C4F-874E-A0DAAD0F5FC8}"/>
              </a:ext>
            </a:extLst>
          </p:cNvPr>
          <p:cNvPicPr>
            <a:picLocks noChangeAspect="1"/>
          </p:cNvPicPr>
          <p:nvPr/>
        </p:nvPicPr>
        <p:blipFill>
          <a:blip r:embed="rId4"/>
          <a:stretch>
            <a:fillRect/>
          </a:stretch>
        </p:blipFill>
        <p:spPr>
          <a:xfrm>
            <a:off x="6945999" y="1617965"/>
            <a:ext cx="5174524" cy="4491096"/>
          </a:xfrm>
          <a:prstGeom prst="rect">
            <a:avLst/>
          </a:prstGeom>
        </p:spPr>
      </p:pic>
    </p:spTree>
    <p:extLst>
      <p:ext uri="{BB962C8B-B14F-4D97-AF65-F5344CB8AC3E}">
        <p14:creationId xmlns:p14="http://schemas.microsoft.com/office/powerpoint/2010/main" val="3945728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9" grpId="0" animBg="1"/>
      <p:bldP spid="30" grpId="0" animBg="1"/>
      <p:bldP spid="39" grpId="0" animBg="1"/>
      <p:bldP spid="40" grpId="0" animBg="1"/>
      <p:bldP spid="43" grpId="0" animBg="1"/>
      <p:bldP spid="29" grpId="0" animBg="1"/>
      <p:bldP spid="38" grpId="0" animBg="1"/>
      <p:bldP spid="41" grpId="0" animBg="1"/>
      <p:bldP spid="42"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5249D47-BD6F-7949-9680-DAEA492925A0}"/>
              </a:ext>
            </a:extLst>
          </p:cNvPr>
          <p:cNvGrpSpPr/>
          <p:nvPr/>
        </p:nvGrpSpPr>
        <p:grpSpPr>
          <a:xfrm>
            <a:off x="-883" y="-13935"/>
            <a:ext cx="12192883" cy="1119161"/>
            <a:chOff x="0" y="5033523"/>
            <a:chExt cx="10160736" cy="932634"/>
          </a:xfrm>
          <a:solidFill>
            <a:schemeClr val="tx1"/>
          </a:solidFill>
        </p:grpSpPr>
        <p:sp>
          <p:nvSpPr>
            <p:cNvPr id="18" name="Rectangle 17">
              <a:extLst>
                <a:ext uri="{FF2B5EF4-FFF2-40B4-BE49-F238E27FC236}">
                  <a16:creationId xmlns:a16="http://schemas.microsoft.com/office/drawing/2014/main" id="{B51D436D-8D03-2B47-AFE7-59B13EF4FCA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21E51FA-AC6F-AF45-AB44-84ED6E01754A}"/>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Evaluations: QAOA</a:t>
              </a:r>
            </a:p>
          </p:txBody>
        </p:sp>
      </p:grpSp>
      <p:grpSp>
        <p:nvGrpSpPr>
          <p:cNvPr id="37" name="Group 36">
            <a:extLst>
              <a:ext uri="{FF2B5EF4-FFF2-40B4-BE49-F238E27FC236}">
                <a16:creationId xmlns:a16="http://schemas.microsoft.com/office/drawing/2014/main" id="{058B937D-6A00-4512-95B2-94D3B96D8258}"/>
              </a:ext>
            </a:extLst>
          </p:cNvPr>
          <p:cNvGrpSpPr/>
          <p:nvPr/>
        </p:nvGrpSpPr>
        <p:grpSpPr>
          <a:xfrm>
            <a:off x="128224" y="2605545"/>
            <a:ext cx="6259876" cy="2093455"/>
            <a:chOff x="654004" y="2354085"/>
            <a:chExt cx="7395491" cy="2509107"/>
          </a:xfrm>
        </p:grpSpPr>
        <p:pic>
          <p:nvPicPr>
            <p:cNvPr id="5" name="Graphic 4">
              <a:extLst>
                <a:ext uri="{FF2B5EF4-FFF2-40B4-BE49-F238E27FC236}">
                  <a16:creationId xmlns:a16="http://schemas.microsoft.com/office/drawing/2014/main" id="{7D8D9BAC-3305-4E1F-A93C-BDC0CEDFE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6593" y="2468634"/>
              <a:ext cx="6856769" cy="2359170"/>
            </a:xfrm>
            <a:prstGeom prst="rect">
              <a:avLst/>
            </a:prstGeom>
          </p:spPr>
        </p:pic>
        <p:sp>
          <p:nvSpPr>
            <p:cNvPr id="6" name="Rectangle 5">
              <a:extLst>
                <a:ext uri="{FF2B5EF4-FFF2-40B4-BE49-F238E27FC236}">
                  <a16:creationId xmlns:a16="http://schemas.microsoft.com/office/drawing/2014/main" id="{9208AF83-F41A-4377-83AF-08756F4F8D82}"/>
                </a:ext>
              </a:extLst>
            </p:cNvPr>
            <p:cNvSpPr/>
            <p:nvPr/>
          </p:nvSpPr>
          <p:spPr>
            <a:xfrm>
              <a:off x="1177636" y="2484380"/>
              <a:ext cx="1191491" cy="535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CPU</a:t>
              </a:r>
            </a:p>
          </p:txBody>
        </p:sp>
        <p:sp>
          <p:nvSpPr>
            <p:cNvPr id="9" name="TextBox 8">
              <a:extLst>
                <a:ext uri="{FF2B5EF4-FFF2-40B4-BE49-F238E27FC236}">
                  <a16:creationId xmlns:a16="http://schemas.microsoft.com/office/drawing/2014/main" id="{1578AC00-719A-45D4-BCDF-CC6FBB9F4D51}"/>
                </a:ext>
              </a:extLst>
            </p:cNvPr>
            <p:cNvSpPr txBox="1"/>
            <p:nvPr/>
          </p:nvSpPr>
          <p:spPr>
            <a:xfrm>
              <a:off x="654004" y="4216861"/>
              <a:ext cx="2238754" cy="646331"/>
            </a:xfrm>
            <a:prstGeom prst="rect">
              <a:avLst/>
            </a:prstGeom>
            <a:solidFill>
              <a:schemeClr val="bg1"/>
            </a:solidFill>
          </p:spPr>
          <p:txBody>
            <a:bodyPr wrap="none" rtlCol="0">
              <a:spAutoFit/>
            </a:bodyPr>
            <a:lstStyle/>
            <a:p>
              <a:pPr algn="ctr"/>
              <a:r>
                <a:rPr lang="en-US" b="1"/>
                <a:t>Variational Quantum </a:t>
              </a:r>
            </a:p>
            <a:p>
              <a:pPr algn="ctr"/>
              <a:r>
                <a:rPr lang="en-US" b="1"/>
                <a:t>Algorithm</a:t>
              </a:r>
            </a:p>
          </p:txBody>
        </p:sp>
        <p:sp>
          <p:nvSpPr>
            <p:cNvPr id="23" name="Rectangle 22">
              <a:extLst>
                <a:ext uri="{FF2B5EF4-FFF2-40B4-BE49-F238E27FC236}">
                  <a16:creationId xmlns:a16="http://schemas.microsoft.com/office/drawing/2014/main" id="{0A039301-FDA5-4733-B666-C6D2CE924C49}"/>
                </a:ext>
              </a:extLst>
            </p:cNvPr>
            <p:cNvSpPr/>
            <p:nvPr/>
          </p:nvSpPr>
          <p:spPr>
            <a:xfrm>
              <a:off x="996592" y="3461326"/>
              <a:ext cx="1469518" cy="755536"/>
            </a:xfrm>
            <a:prstGeom prst="rect">
              <a:avLst/>
            </a:prstGeom>
            <a:solidFill>
              <a:srgbClr val="D3DE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U(</a:t>
              </a:r>
              <a:r>
                <a:rPr lang="el-GR" sz="2800">
                  <a:solidFill>
                    <a:schemeClr val="tx1"/>
                  </a:solidFill>
                </a:rPr>
                <a:t>β</a:t>
              </a:r>
              <a:r>
                <a:rPr lang="en-US" sz="2800">
                  <a:solidFill>
                    <a:schemeClr val="tx1"/>
                  </a:solidFill>
                </a:rPr>
                <a:t>, </a:t>
              </a:r>
              <a:r>
                <a:rPr lang="el-GR" sz="2800">
                  <a:solidFill>
                    <a:schemeClr val="tx1"/>
                  </a:solidFill>
                </a:rPr>
                <a:t>γ</a:t>
              </a:r>
              <a:r>
                <a:rPr lang="en-US" sz="2800">
                  <a:solidFill>
                    <a:schemeClr val="tx1"/>
                  </a:solidFill>
                </a:rPr>
                <a:t>)</a:t>
              </a:r>
            </a:p>
          </p:txBody>
        </p:sp>
        <p:sp>
          <p:nvSpPr>
            <p:cNvPr id="24" name="Rectangle 23">
              <a:extLst>
                <a:ext uri="{FF2B5EF4-FFF2-40B4-BE49-F238E27FC236}">
                  <a16:creationId xmlns:a16="http://schemas.microsoft.com/office/drawing/2014/main" id="{DA8365D9-43C1-4457-808C-6F2B78490427}"/>
                </a:ext>
              </a:extLst>
            </p:cNvPr>
            <p:cNvSpPr/>
            <p:nvPr/>
          </p:nvSpPr>
          <p:spPr>
            <a:xfrm>
              <a:off x="3780740" y="3351335"/>
              <a:ext cx="1288473" cy="998992"/>
            </a:xfrm>
            <a:prstGeom prst="rect">
              <a:avLst/>
            </a:prstGeom>
            <a:solidFill>
              <a:srgbClr val="38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QPU</a:t>
              </a:r>
            </a:p>
          </p:txBody>
        </p:sp>
        <p:cxnSp>
          <p:nvCxnSpPr>
            <p:cNvPr id="11" name="Straight Arrow Connector 10">
              <a:extLst>
                <a:ext uri="{FF2B5EF4-FFF2-40B4-BE49-F238E27FC236}">
                  <a16:creationId xmlns:a16="http://schemas.microsoft.com/office/drawing/2014/main" id="{07B12B7F-A9E8-476E-8766-F9ABD122C432}"/>
                </a:ext>
              </a:extLst>
            </p:cNvPr>
            <p:cNvCxnSpPr>
              <a:cxnSpLocks/>
            </p:cNvCxnSpPr>
            <p:nvPr/>
          </p:nvCxnSpPr>
          <p:spPr>
            <a:xfrm flipH="1">
              <a:off x="2482804" y="2762345"/>
              <a:ext cx="46328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36EC5F-ADA3-4300-B3FB-E4376FABA961}"/>
                </a:ext>
              </a:extLst>
            </p:cNvPr>
            <p:cNvCxnSpPr>
              <a:cxnSpLocks/>
            </p:cNvCxnSpPr>
            <p:nvPr/>
          </p:nvCxnSpPr>
          <p:spPr>
            <a:xfrm>
              <a:off x="7115696" y="2752145"/>
              <a:ext cx="0" cy="323564"/>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E53B2A9-A94B-4FA2-9A50-25134ADA2F23}"/>
                </a:ext>
              </a:extLst>
            </p:cNvPr>
            <p:cNvCxnSpPr>
              <a:cxnSpLocks/>
            </p:cNvCxnSpPr>
            <p:nvPr/>
          </p:nvCxnSpPr>
          <p:spPr>
            <a:xfrm>
              <a:off x="2597036" y="3850831"/>
              <a:ext cx="9234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4601E8A-344B-4C28-9713-5312D0571A34}"/>
                </a:ext>
              </a:extLst>
            </p:cNvPr>
            <p:cNvCxnSpPr>
              <a:cxnSpLocks/>
            </p:cNvCxnSpPr>
            <p:nvPr/>
          </p:nvCxnSpPr>
          <p:spPr>
            <a:xfrm>
              <a:off x="5354593" y="3825197"/>
              <a:ext cx="92340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2B1B8C3-5F0F-4735-BB54-F3DB68C3A89B}"/>
                </a:ext>
              </a:extLst>
            </p:cNvPr>
            <p:cNvSpPr txBox="1"/>
            <p:nvPr/>
          </p:nvSpPr>
          <p:spPr>
            <a:xfrm>
              <a:off x="6396910" y="4105115"/>
              <a:ext cx="1652585" cy="646331"/>
            </a:xfrm>
            <a:prstGeom prst="rect">
              <a:avLst/>
            </a:prstGeom>
            <a:solidFill>
              <a:schemeClr val="bg1"/>
            </a:solidFill>
          </p:spPr>
          <p:txBody>
            <a:bodyPr wrap="square" rtlCol="0">
              <a:spAutoFit/>
            </a:bodyPr>
            <a:lstStyle/>
            <a:p>
              <a:pPr algn="ctr"/>
              <a:r>
                <a:rPr lang="en-US" b="1"/>
                <a:t>Output </a:t>
              </a:r>
            </a:p>
            <a:p>
              <a:pPr algn="ctr"/>
              <a:r>
                <a:rPr lang="en-US" b="1"/>
                <a:t>Distribution</a:t>
              </a:r>
            </a:p>
          </p:txBody>
        </p:sp>
        <p:sp>
          <p:nvSpPr>
            <p:cNvPr id="36" name="TextBox 35">
              <a:extLst>
                <a:ext uri="{FF2B5EF4-FFF2-40B4-BE49-F238E27FC236}">
                  <a16:creationId xmlns:a16="http://schemas.microsoft.com/office/drawing/2014/main" id="{7A7E1DB4-1007-4C39-81B0-86E40F18060E}"/>
                </a:ext>
              </a:extLst>
            </p:cNvPr>
            <p:cNvSpPr txBox="1"/>
            <p:nvPr/>
          </p:nvSpPr>
          <p:spPr>
            <a:xfrm>
              <a:off x="2817318" y="2354085"/>
              <a:ext cx="3705402" cy="369332"/>
            </a:xfrm>
            <a:prstGeom prst="rect">
              <a:avLst/>
            </a:prstGeom>
            <a:solidFill>
              <a:schemeClr val="bg1"/>
            </a:solidFill>
          </p:spPr>
          <p:txBody>
            <a:bodyPr wrap="square" rtlCol="0">
              <a:spAutoFit/>
            </a:bodyPr>
            <a:lstStyle/>
            <a:p>
              <a:pPr algn="ctr"/>
              <a:r>
                <a:rPr lang="en-US" b="1"/>
                <a:t>K training iterations</a:t>
              </a:r>
            </a:p>
          </p:txBody>
        </p:sp>
      </p:grpSp>
      <p:graphicFrame>
        <p:nvGraphicFramePr>
          <p:cNvPr id="38" name="Table 21">
            <a:extLst>
              <a:ext uri="{FF2B5EF4-FFF2-40B4-BE49-F238E27FC236}">
                <a16:creationId xmlns:a16="http://schemas.microsoft.com/office/drawing/2014/main" id="{5888BE3C-81D1-40AE-9A9B-80452AB2CCD7}"/>
              </a:ext>
            </a:extLst>
          </p:cNvPr>
          <p:cNvGraphicFramePr>
            <a:graphicFrameLocks noGrp="1"/>
          </p:cNvGraphicFramePr>
          <p:nvPr>
            <p:extLst>
              <p:ext uri="{D42A27DB-BD31-4B8C-83A1-F6EECF244321}">
                <p14:modId xmlns:p14="http://schemas.microsoft.com/office/powerpoint/2010/main" val="3347886853"/>
              </p:ext>
            </p:extLst>
          </p:nvPr>
        </p:nvGraphicFramePr>
        <p:xfrm>
          <a:off x="6796568" y="2151229"/>
          <a:ext cx="5287186" cy="3139460"/>
        </p:xfrm>
        <a:graphic>
          <a:graphicData uri="http://schemas.openxmlformats.org/drawingml/2006/table">
            <a:tbl>
              <a:tblPr firstRow="1" bandRow="1">
                <a:tableStyleId>{6E25E649-3F16-4E02-A733-19D2CDBF48F0}</a:tableStyleId>
              </a:tblPr>
              <a:tblGrid>
                <a:gridCol w="2443968">
                  <a:extLst>
                    <a:ext uri="{9D8B030D-6E8A-4147-A177-3AD203B41FA5}">
                      <a16:colId xmlns:a16="http://schemas.microsoft.com/office/drawing/2014/main" val="1528722756"/>
                    </a:ext>
                  </a:extLst>
                </a:gridCol>
                <a:gridCol w="2843218">
                  <a:extLst>
                    <a:ext uri="{9D8B030D-6E8A-4147-A177-3AD203B41FA5}">
                      <a16:colId xmlns:a16="http://schemas.microsoft.com/office/drawing/2014/main" val="2450508334"/>
                    </a:ext>
                  </a:extLst>
                </a:gridCol>
              </a:tblGrid>
              <a:tr h="475492">
                <a:tc>
                  <a:txBody>
                    <a:bodyPr/>
                    <a:lstStyle/>
                    <a:p>
                      <a:pPr algn="ctr"/>
                      <a:r>
                        <a:rPr lang="en-US" sz="2200"/>
                        <a:t>Parameters</a:t>
                      </a:r>
                    </a:p>
                  </a:txBody>
                  <a:tcPr/>
                </a:tc>
                <a:tc>
                  <a:txBody>
                    <a:bodyPr/>
                    <a:lstStyle/>
                    <a:p>
                      <a:pPr algn="ctr"/>
                      <a:r>
                        <a:rPr lang="en-US" sz="2200"/>
                        <a:t>Value</a:t>
                      </a:r>
                    </a:p>
                  </a:txBody>
                  <a:tcPr/>
                </a:tc>
                <a:extLst>
                  <a:ext uri="{0D108BD9-81ED-4DB2-BD59-A6C34878D82A}">
                    <a16:rowId xmlns:a16="http://schemas.microsoft.com/office/drawing/2014/main" val="3434538263"/>
                  </a:ext>
                </a:extLst>
              </a:tr>
              <a:tr h="475492">
                <a:tc>
                  <a:txBody>
                    <a:bodyPr/>
                    <a:lstStyle/>
                    <a:p>
                      <a:pPr algn="ctr"/>
                      <a:r>
                        <a:rPr lang="en-US" sz="2200"/>
                        <a:t>Total No. of Circuits</a:t>
                      </a:r>
                    </a:p>
                  </a:txBody>
                  <a:tcPr/>
                </a:tc>
                <a:tc>
                  <a:txBody>
                    <a:bodyPr/>
                    <a:lstStyle/>
                    <a:p>
                      <a:pPr algn="ctr"/>
                      <a:r>
                        <a:rPr lang="en-US" sz="2200"/>
                        <a:t>220</a:t>
                      </a:r>
                    </a:p>
                  </a:txBody>
                  <a:tcPr/>
                </a:tc>
                <a:extLst>
                  <a:ext uri="{0D108BD9-81ED-4DB2-BD59-A6C34878D82A}">
                    <a16:rowId xmlns:a16="http://schemas.microsoft.com/office/drawing/2014/main" val="3095379481"/>
                  </a:ext>
                </a:extLst>
              </a:tr>
              <a:tr h="475492">
                <a:tc>
                  <a:txBody>
                    <a:bodyPr/>
                    <a:lstStyle/>
                    <a:p>
                      <a:pPr algn="ctr"/>
                      <a:r>
                        <a:rPr lang="en-US" sz="2200"/>
                        <a:t>Number of Qubits</a:t>
                      </a:r>
                    </a:p>
                  </a:txBody>
                  <a:tcPr/>
                </a:tc>
                <a:tc>
                  <a:txBody>
                    <a:bodyPr/>
                    <a:lstStyle/>
                    <a:p>
                      <a:pPr algn="ctr"/>
                      <a:r>
                        <a:rPr lang="en-US" sz="2200"/>
                        <a:t>5 to 20</a:t>
                      </a:r>
                    </a:p>
                  </a:txBody>
                  <a:tcPr/>
                </a:tc>
                <a:extLst>
                  <a:ext uri="{0D108BD9-81ED-4DB2-BD59-A6C34878D82A}">
                    <a16:rowId xmlns:a16="http://schemas.microsoft.com/office/drawing/2014/main" val="731477355"/>
                  </a:ext>
                </a:extLst>
              </a:tr>
              <a:tr h="475492">
                <a:tc>
                  <a:txBody>
                    <a:bodyPr/>
                    <a:lstStyle/>
                    <a:p>
                      <a:pPr algn="ctr"/>
                      <a:r>
                        <a:rPr lang="en-US" sz="2200"/>
                        <a:t>Problems</a:t>
                      </a:r>
                    </a:p>
                  </a:txBody>
                  <a:tcPr/>
                </a:tc>
                <a:tc>
                  <a:txBody>
                    <a:bodyPr/>
                    <a:lstStyle/>
                    <a:p>
                      <a:pPr algn="ctr"/>
                      <a:r>
                        <a:rPr lang="en-US" sz="2200"/>
                        <a:t>Max cut on Grid, 3-Reg </a:t>
                      </a:r>
                    </a:p>
                  </a:txBody>
                  <a:tcPr/>
                </a:tc>
                <a:extLst>
                  <a:ext uri="{0D108BD9-81ED-4DB2-BD59-A6C34878D82A}">
                    <a16:rowId xmlns:a16="http://schemas.microsoft.com/office/drawing/2014/main" val="400883406"/>
                  </a:ext>
                </a:extLst>
              </a:tr>
              <a:tr h="475492">
                <a:tc>
                  <a:txBody>
                    <a:bodyPr/>
                    <a:lstStyle/>
                    <a:p>
                      <a:pPr algn="ctr"/>
                      <a:r>
                        <a:rPr lang="en-US" sz="2200"/>
                        <a:t>QPU Hardware</a:t>
                      </a:r>
                    </a:p>
                  </a:txBody>
                  <a:tcPr/>
                </a:tc>
                <a:tc>
                  <a:txBody>
                    <a:bodyPr/>
                    <a:lstStyle/>
                    <a:p>
                      <a:pPr algn="ctr"/>
                      <a:r>
                        <a:rPr lang="en-US" sz="2200"/>
                        <a:t>Google Sycamore</a:t>
                      </a:r>
                    </a:p>
                  </a:txBody>
                  <a:tcPr/>
                </a:tc>
                <a:extLst>
                  <a:ext uri="{0D108BD9-81ED-4DB2-BD59-A6C34878D82A}">
                    <a16:rowId xmlns:a16="http://schemas.microsoft.com/office/drawing/2014/main" val="4106876532"/>
                  </a:ext>
                </a:extLst>
              </a:tr>
              <a:tr h="475492">
                <a:tc>
                  <a:txBody>
                    <a:bodyPr/>
                    <a:lstStyle/>
                    <a:p>
                      <a:pPr algn="ctr"/>
                      <a:r>
                        <a:rPr lang="en-US" sz="2200"/>
                        <a:t>Metrics </a:t>
                      </a:r>
                    </a:p>
                  </a:txBody>
                  <a:tcPr/>
                </a:tc>
                <a:tc>
                  <a:txBody>
                    <a:bodyPr/>
                    <a:lstStyle/>
                    <a:p>
                      <a:pPr algn="ctr"/>
                      <a:r>
                        <a:rPr lang="en-US" sz="2200" dirty="0"/>
                        <a:t>Average Quality of Solution</a:t>
                      </a:r>
                    </a:p>
                  </a:txBody>
                  <a:tcPr/>
                </a:tc>
                <a:extLst>
                  <a:ext uri="{0D108BD9-81ED-4DB2-BD59-A6C34878D82A}">
                    <a16:rowId xmlns:a16="http://schemas.microsoft.com/office/drawing/2014/main" val="2284554712"/>
                  </a:ext>
                </a:extLst>
              </a:tr>
            </a:tbl>
          </a:graphicData>
        </a:graphic>
      </p:graphicFrame>
      <p:cxnSp>
        <p:nvCxnSpPr>
          <p:cNvPr id="39" name="Straight Arrow Connector 38">
            <a:extLst>
              <a:ext uri="{FF2B5EF4-FFF2-40B4-BE49-F238E27FC236}">
                <a16:creationId xmlns:a16="http://schemas.microsoft.com/office/drawing/2014/main" id="{C5E23BF6-604B-4C3A-BFA8-5EEEDFB9A304}"/>
              </a:ext>
            </a:extLst>
          </p:cNvPr>
          <p:cNvCxnSpPr>
            <a:cxnSpLocks/>
          </p:cNvCxnSpPr>
          <p:nvPr/>
        </p:nvCxnSpPr>
        <p:spPr>
          <a:xfrm>
            <a:off x="1112650" y="3175028"/>
            <a:ext cx="0" cy="3543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643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Rounded Corners 138"/>
          <p:cNvSpPr/>
          <p:nvPr/>
        </p:nvSpPr>
        <p:spPr>
          <a:xfrm>
            <a:off x="8685" y="5185342"/>
            <a:ext cx="12228962" cy="548640"/>
          </a:xfrm>
          <a:prstGeom prst="roundRect">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cs typeface="Calibri" panose="020F0502020204030204" pitchFamily="34" charset="0"/>
              </a:rPr>
              <a:t>Quantum Computers can enable solutions to important problems</a:t>
            </a:r>
          </a:p>
          <a:p>
            <a:pPr algn="ctr"/>
            <a:endParaRPr lang="en-US" sz="3200" dirty="0">
              <a:solidFill>
                <a:schemeClr val="bg1"/>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AA7B05B3-EA62-43B5-B660-F3F2DE433577}"/>
              </a:ext>
            </a:extLst>
          </p:cNvPr>
          <p:cNvGrpSpPr/>
          <p:nvPr/>
        </p:nvGrpSpPr>
        <p:grpSpPr>
          <a:xfrm>
            <a:off x="6678548" y="1365333"/>
            <a:ext cx="4242435" cy="3514865"/>
            <a:chOff x="-1226699" y="1221156"/>
            <a:chExt cx="4242435" cy="3514865"/>
          </a:xfrm>
        </p:grpSpPr>
        <p:sp>
          <p:nvSpPr>
            <p:cNvPr id="3" name="AutoShape 2" descr="Image result for IBM"/>
            <p:cNvSpPr>
              <a:spLocks noChangeAspect="1" noChangeArrowheads="1"/>
            </p:cNvSpPr>
            <p:nvPr/>
          </p:nvSpPr>
          <p:spPr bwMode="auto">
            <a:xfrm>
              <a:off x="1150465" y="32905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BM"/>
            <p:cNvSpPr>
              <a:spLocks noChangeAspect="1" noChangeArrowheads="1"/>
            </p:cNvSpPr>
            <p:nvPr/>
          </p:nvSpPr>
          <p:spPr bwMode="auto">
            <a:xfrm>
              <a:off x="1302865" y="34429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Image result for MIT Lincoln Labs"/>
            <p:cNvSpPr>
              <a:spLocks noChangeAspect="1" noChangeArrowheads="1"/>
            </p:cNvSpPr>
            <p:nvPr/>
          </p:nvSpPr>
          <p:spPr bwMode="auto">
            <a:xfrm>
              <a:off x="1455265" y="3595363"/>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326E8126-2D73-473A-8CE0-1645DF8325F8}"/>
                </a:ext>
              </a:extLst>
            </p:cNvPr>
            <p:cNvSpPr txBox="1"/>
            <p:nvPr/>
          </p:nvSpPr>
          <p:spPr>
            <a:xfrm>
              <a:off x="2831005" y="3089429"/>
              <a:ext cx="184731" cy="369332"/>
            </a:xfrm>
            <a:prstGeom prst="rect">
              <a:avLst/>
            </a:prstGeom>
            <a:noFill/>
          </p:spPr>
          <p:txBody>
            <a:bodyPr wrap="none" rtlCol="0">
              <a:spAutoFit/>
            </a:bodyPr>
            <a:lstStyle/>
            <a:p>
              <a:endParaRPr lang="en-US"/>
            </a:p>
          </p:txBody>
        </p:sp>
        <p:grpSp>
          <p:nvGrpSpPr>
            <p:cNvPr id="45" name="Group 44">
              <a:extLst>
                <a:ext uri="{FF2B5EF4-FFF2-40B4-BE49-F238E27FC236}">
                  <a16:creationId xmlns:a16="http://schemas.microsoft.com/office/drawing/2014/main" id="{AE1882D8-2A79-405B-A367-494558830811}"/>
                </a:ext>
              </a:extLst>
            </p:cNvPr>
            <p:cNvGrpSpPr/>
            <p:nvPr/>
          </p:nvGrpSpPr>
          <p:grpSpPr>
            <a:xfrm>
              <a:off x="-1226699" y="1221156"/>
              <a:ext cx="3958458" cy="3514865"/>
              <a:chOff x="6227243" y="1832800"/>
              <a:chExt cx="3958458" cy="3514865"/>
            </a:xfrm>
          </p:grpSpPr>
          <p:sp>
            <p:nvSpPr>
              <p:cNvPr id="46" name="Arc 45">
                <a:extLst>
                  <a:ext uri="{FF2B5EF4-FFF2-40B4-BE49-F238E27FC236}">
                    <a16:creationId xmlns:a16="http://schemas.microsoft.com/office/drawing/2014/main" id="{E9C6C682-146D-4DF5-8551-D6851165512C}"/>
                  </a:ext>
                </a:extLst>
              </p:cNvPr>
              <p:cNvSpPr/>
              <p:nvPr/>
            </p:nvSpPr>
            <p:spPr>
              <a:xfrm rot="5759252">
                <a:off x="5912693" y="2147350"/>
                <a:ext cx="2969022" cy="2339921"/>
              </a:xfrm>
              <a:prstGeom prst="arc">
                <a:avLst>
                  <a:gd name="adj1" fmla="val 15217379"/>
                  <a:gd name="adj2" fmla="val 21408324"/>
                </a:avLst>
              </a:prstGeom>
              <a:ln w="571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7" name="Group 46">
                <a:extLst>
                  <a:ext uri="{FF2B5EF4-FFF2-40B4-BE49-F238E27FC236}">
                    <a16:creationId xmlns:a16="http://schemas.microsoft.com/office/drawing/2014/main" id="{E0E86E1C-0709-456C-B45A-6586D5B05156}"/>
                  </a:ext>
                </a:extLst>
              </p:cNvPr>
              <p:cNvGrpSpPr/>
              <p:nvPr/>
            </p:nvGrpSpPr>
            <p:grpSpPr>
              <a:xfrm>
                <a:off x="6339725" y="2003962"/>
                <a:ext cx="3845976" cy="3343703"/>
                <a:chOff x="7089786" y="2020875"/>
                <a:chExt cx="3845976" cy="3234955"/>
              </a:xfrm>
            </p:grpSpPr>
            <p:cxnSp>
              <p:nvCxnSpPr>
                <p:cNvPr id="48" name="Straight Arrow Connector 47">
                  <a:extLst>
                    <a:ext uri="{FF2B5EF4-FFF2-40B4-BE49-F238E27FC236}">
                      <a16:creationId xmlns:a16="http://schemas.microsoft.com/office/drawing/2014/main" id="{1AED036C-D7D3-4CED-B0F8-974635EEFA24}"/>
                    </a:ext>
                  </a:extLst>
                </p:cNvPr>
                <p:cNvCxnSpPr>
                  <a:cxnSpLocks/>
                </p:cNvCxnSpPr>
                <p:nvPr/>
              </p:nvCxnSpPr>
              <p:spPr>
                <a:xfrm flipV="1">
                  <a:off x="8024570" y="2020875"/>
                  <a:ext cx="0" cy="274937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A9F29527-AF66-4E9C-8542-9EB901657521}"/>
                    </a:ext>
                  </a:extLst>
                </p:cNvPr>
                <p:cNvSpPr txBox="1"/>
                <p:nvPr/>
              </p:nvSpPr>
              <p:spPr>
                <a:xfrm rot="16200000">
                  <a:off x="6770570" y="3364662"/>
                  <a:ext cx="2024069" cy="418896"/>
                </a:xfrm>
                <a:prstGeom prst="rect">
                  <a:avLst/>
                </a:prstGeom>
                <a:noFill/>
              </p:spPr>
              <p:txBody>
                <a:bodyPr wrap="none" rtlCol="0">
                  <a:spAutoFit/>
                </a:bodyPr>
                <a:lstStyle/>
                <a:p>
                  <a:r>
                    <a:rPr lang="en-US" sz="2400"/>
                    <a:t>Execution Time</a:t>
                  </a:r>
                </a:p>
              </p:txBody>
            </p:sp>
            <p:sp>
              <p:nvSpPr>
                <p:cNvPr id="51" name="Arc 50">
                  <a:extLst>
                    <a:ext uri="{FF2B5EF4-FFF2-40B4-BE49-F238E27FC236}">
                      <a16:creationId xmlns:a16="http://schemas.microsoft.com/office/drawing/2014/main" id="{AAB24027-8C9B-4BFB-AC38-830AD0C3D9B0}"/>
                    </a:ext>
                  </a:extLst>
                </p:cNvPr>
                <p:cNvSpPr/>
                <p:nvPr/>
              </p:nvSpPr>
              <p:spPr>
                <a:xfrm rot="10128160">
                  <a:off x="7089786" y="4416907"/>
                  <a:ext cx="2715686" cy="278398"/>
                </a:xfrm>
                <a:prstGeom prst="arc">
                  <a:avLst>
                    <a:gd name="adj1" fmla="val 11302496"/>
                    <a:gd name="adj2" fmla="val 20216086"/>
                  </a:avLst>
                </a:prstGeom>
                <a:ln w="57150">
                  <a:solidFill>
                    <a:srgbClr val="6699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2" name="Group 51">
                  <a:extLst>
                    <a:ext uri="{FF2B5EF4-FFF2-40B4-BE49-F238E27FC236}">
                      <a16:creationId xmlns:a16="http://schemas.microsoft.com/office/drawing/2014/main" id="{60486553-CC41-4595-A253-60B3B61793AB}"/>
                    </a:ext>
                  </a:extLst>
                </p:cNvPr>
                <p:cNvGrpSpPr/>
                <p:nvPr/>
              </p:nvGrpSpPr>
              <p:grpSpPr>
                <a:xfrm>
                  <a:off x="8024569" y="4715382"/>
                  <a:ext cx="2911193" cy="540448"/>
                  <a:chOff x="7543799" y="3547783"/>
                  <a:chExt cx="4424082" cy="540448"/>
                </a:xfrm>
              </p:grpSpPr>
              <p:sp>
                <p:nvSpPr>
                  <p:cNvPr id="54" name="TextBox 53">
                    <a:extLst>
                      <a:ext uri="{FF2B5EF4-FFF2-40B4-BE49-F238E27FC236}">
                        <a16:creationId xmlns:a16="http://schemas.microsoft.com/office/drawing/2014/main" id="{1BFDE9B9-8580-4EE8-A99D-EAAAB9C5F105}"/>
                      </a:ext>
                    </a:extLst>
                  </p:cNvPr>
                  <p:cNvSpPr txBox="1"/>
                  <p:nvPr/>
                </p:nvSpPr>
                <p:spPr>
                  <a:xfrm>
                    <a:off x="8458173" y="3641581"/>
                    <a:ext cx="2466333" cy="446650"/>
                  </a:xfrm>
                  <a:prstGeom prst="rect">
                    <a:avLst/>
                  </a:prstGeom>
                  <a:noFill/>
                </p:spPr>
                <p:txBody>
                  <a:bodyPr wrap="none" rtlCol="0">
                    <a:spAutoFit/>
                  </a:bodyPr>
                  <a:lstStyle/>
                  <a:p>
                    <a:r>
                      <a:rPr lang="en-US" sz="2400"/>
                      <a:t>Problem Size</a:t>
                    </a:r>
                  </a:p>
                </p:txBody>
              </p:sp>
              <p:cxnSp>
                <p:nvCxnSpPr>
                  <p:cNvPr id="55" name="Straight Arrow Connector 54">
                    <a:extLst>
                      <a:ext uri="{FF2B5EF4-FFF2-40B4-BE49-F238E27FC236}">
                        <a16:creationId xmlns:a16="http://schemas.microsoft.com/office/drawing/2014/main" id="{B033B086-E4A2-41FC-87D5-A8A4618A786D}"/>
                      </a:ext>
                    </a:extLst>
                  </p:cNvPr>
                  <p:cNvCxnSpPr/>
                  <p:nvPr/>
                </p:nvCxnSpPr>
                <p:spPr>
                  <a:xfrm flipV="1">
                    <a:off x="7543799" y="3547783"/>
                    <a:ext cx="4424082" cy="3361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grpSp>
            <p:sp>
              <p:nvSpPr>
                <p:cNvPr id="53" name="TextBox 52">
                  <a:extLst>
                    <a:ext uri="{FF2B5EF4-FFF2-40B4-BE49-F238E27FC236}">
                      <a16:creationId xmlns:a16="http://schemas.microsoft.com/office/drawing/2014/main" id="{B28B97AF-4EFE-4587-AE7C-0605205080A5}"/>
                    </a:ext>
                  </a:extLst>
                </p:cNvPr>
                <p:cNvSpPr txBox="1"/>
                <p:nvPr/>
              </p:nvSpPr>
              <p:spPr>
                <a:xfrm>
                  <a:off x="9285251" y="4102981"/>
                  <a:ext cx="1048730" cy="565756"/>
                </a:xfrm>
                <a:prstGeom prst="rect">
                  <a:avLst/>
                </a:prstGeom>
                <a:solidFill>
                  <a:schemeClr val="bg1">
                    <a:lumMod val="75000"/>
                  </a:schemeClr>
                </a:solidFill>
              </p:spPr>
              <p:txBody>
                <a:bodyPr wrap="square" rtlCol="0">
                  <a:spAutoFit/>
                </a:bodyPr>
                <a:lstStyle/>
                <a:p>
                  <a:pPr algn="ctr"/>
                  <a:r>
                    <a:rPr lang="en-US" sz="1600"/>
                    <a:t>Quantum </a:t>
                  </a:r>
                </a:p>
                <a:p>
                  <a:pPr algn="ctr"/>
                  <a:r>
                    <a:rPr lang="en-US" sz="1600"/>
                    <a:t>Computer</a:t>
                  </a:r>
                </a:p>
              </p:txBody>
            </p:sp>
            <p:sp>
              <p:nvSpPr>
                <p:cNvPr id="50" name="TextBox 49">
                  <a:extLst>
                    <a:ext uri="{FF2B5EF4-FFF2-40B4-BE49-F238E27FC236}">
                      <a16:creationId xmlns:a16="http://schemas.microsoft.com/office/drawing/2014/main" id="{870EDCA3-591C-4247-B916-60D9C2BDEA44}"/>
                    </a:ext>
                  </a:extLst>
                </p:cNvPr>
                <p:cNvSpPr txBox="1"/>
                <p:nvPr/>
              </p:nvSpPr>
              <p:spPr>
                <a:xfrm>
                  <a:off x="9354468" y="2681269"/>
                  <a:ext cx="1066239" cy="565756"/>
                </a:xfrm>
                <a:prstGeom prst="rect">
                  <a:avLst/>
                </a:prstGeom>
                <a:solidFill>
                  <a:schemeClr val="bg1">
                    <a:lumMod val="75000"/>
                  </a:schemeClr>
                </a:solidFill>
              </p:spPr>
              <p:txBody>
                <a:bodyPr wrap="square" rtlCol="0">
                  <a:spAutoFit/>
                </a:bodyPr>
                <a:lstStyle/>
                <a:p>
                  <a:pPr algn="ctr"/>
                  <a:r>
                    <a:rPr lang="en-US" sz="1600" dirty="0"/>
                    <a:t>Classical Computer</a:t>
                  </a:r>
                </a:p>
              </p:txBody>
            </p:sp>
          </p:grpSp>
        </p:grpSp>
        <p:sp>
          <p:nvSpPr>
            <p:cNvPr id="56" name="TextBox 55">
              <a:extLst>
                <a:ext uri="{FF2B5EF4-FFF2-40B4-BE49-F238E27FC236}">
                  <a16:creationId xmlns:a16="http://schemas.microsoft.com/office/drawing/2014/main" id="{76B2262D-FBAB-4740-B489-D05BBB8FA6FB}"/>
                </a:ext>
              </a:extLst>
            </p:cNvPr>
            <p:cNvSpPr txBox="1"/>
            <p:nvPr/>
          </p:nvSpPr>
          <p:spPr>
            <a:xfrm>
              <a:off x="2608223" y="3340772"/>
              <a:ext cx="184731" cy="369332"/>
            </a:xfrm>
            <a:prstGeom prst="rect">
              <a:avLst/>
            </a:prstGeom>
            <a:noFill/>
          </p:spPr>
          <p:txBody>
            <a:bodyPr wrap="none" rtlCol="0">
              <a:spAutoFit/>
            </a:bodyPr>
            <a:lstStyle/>
            <a:p>
              <a:endParaRPr lang="en-US"/>
            </a:p>
          </p:txBody>
        </p:sp>
        <p:cxnSp>
          <p:nvCxnSpPr>
            <p:cNvPr id="57" name="Straight Connector 56">
              <a:extLst>
                <a:ext uri="{FF2B5EF4-FFF2-40B4-BE49-F238E27FC236}">
                  <a16:creationId xmlns:a16="http://schemas.microsoft.com/office/drawing/2014/main" id="{3E6C49D7-7386-4A8A-ACBC-EF1EE0B9972A}"/>
                </a:ext>
              </a:extLst>
            </p:cNvPr>
            <p:cNvCxnSpPr>
              <a:cxnSpLocks/>
            </p:cNvCxnSpPr>
            <p:nvPr/>
          </p:nvCxnSpPr>
          <p:spPr>
            <a:xfrm flipH="1">
              <a:off x="-135652" y="2472399"/>
              <a:ext cx="1286117" cy="1819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78DBCDF7-F522-442D-8D6C-E9042ECF914B}"/>
                </a:ext>
              </a:extLst>
            </p:cNvPr>
            <p:cNvCxnSpPr>
              <a:cxnSpLocks/>
            </p:cNvCxnSpPr>
            <p:nvPr/>
          </p:nvCxnSpPr>
          <p:spPr>
            <a:xfrm flipH="1">
              <a:off x="-211950" y="3943664"/>
              <a:ext cx="1234816" cy="1352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42" name="Rectangle 41">
            <a:extLst>
              <a:ext uri="{FF2B5EF4-FFF2-40B4-BE49-F238E27FC236}">
                <a16:creationId xmlns:a16="http://schemas.microsoft.com/office/drawing/2014/main" id="{CA3E0F28-7E08-4A46-9231-33B9D279269B}"/>
              </a:ext>
            </a:extLst>
          </p:cNvPr>
          <p:cNvSpPr/>
          <p:nvPr/>
        </p:nvSpPr>
        <p:spPr>
          <a:xfrm>
            <a:off x="2467622" y="4750893"/>
            <a:ext cx="1719827" cy="283664"/>
          </a:xfrm>
          <a:prstGeom prst="rect">
            <a:avLst/>
          </a:prstGeom>
          <a:solidFill>
            <a:srgbClr val="00206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Quantum Bits</a:t>
            </a:r>
            <a:endParaRPr lang="en-US" sz="1350">
              <a:solidFill>
                <a:schemeClr val="bg1"/>
              </a:solidFill>
            </a:endParaRPr>
          </a:p>
        </p:txBody>
      </p:sp>
      <p:grpSp>
        <p:nvGrpSpPr>
          <p:cNvPr id="43" name="Group 42">
            <a:extLst>
              <a:ext uri="{FF2B5EF4-FFF2-40B4-BE49-F238E27FC236}">
                <a16:creationId xmlns:a16="http://schemas.microsoft.com/office/drawing/2014/main" id="{47C5DB22-649D-4CEE-B1CF-98C39229CA24}"/>
              </a:ext>
            </a:extLst>
          </p:cNvPr>
          <p:cNvGrpSpPr/>
          <p:nvPr/>
        </p:nvGrpSpPr>
        <p:grpSpPr>
          <a:xfrm>
            <a:off x="2147389" y="3178430"/>
            <a:ext cx="2276999" cy="1124890"/>
            <a:chOff x="4693734" y="3275091"/>
            <a:chExt cx="3035999" cy="1499853"/>
          </a:xfrm>
        </p:grpSpPr>
        <p:sp>
          <p:nvSpPr>
            <p:cNvPr id="44" name="Arrow: Up-Down 43">
              <a:extLst>
                <a:ext uri="{FF2B5EF4-FFF2-40B4-BE49-F238E27FC236}">
                  <a16:creationId xmlns:a16="http://schemas.microsoft.com/office/drawing/2014/main" id="{EB78A7E4-FC96-4289-B370-33EA2D4816E4}"/>
                </a:ext>
              </a:extLst>
            </p:cNvPr>
            <p:cNvSpPr/>
            <p:nvPr/>
          </p:nvSpPr>
          <p:spPr>
            <a:xfrm>
              <a:off x="6071697" y="3275091"/>
              <a:ext cx="246528" cy="581373"/>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60">
              <a:extLst>
                <a:ext uri="{FF2B5EF4-FFF2-40B4-BE49-F238E27FC236}">
                  <a16:creationId xmlns:a16="http://schemas.microsoft.com/office/drawing/2014/main" id="{2454BD07-9089-4FC1-8CA1-12E8E78E0A4D}"/>
                </a:ext>
              </a:extLst>
            </p:cNvPr>
            <p:cNvSpPr/>
            <p:nvPr/>
          </p:nvSpPr>
          <p:spPr>
            <a:xfrm>
              <a:off x="4693734" y="3863167"/>
              <a:ext cx="3035999" cy="67672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t>Control Processor</a:t>
              </a:r>
            </a:p>
          </p:txBody>
        </p:sp>
        <p:grpSp>
          <p:nvGrpSpPr>
            <p:cNvPr id="62" name="Group 61">
              <a:extLst>
                <a:ext uri="{FF2B5EF4-FFF2-40B4-BE49-F238E27FC236}">
                  <a16:creationId xmlns:a16="http://schemas.microsoft.com/office/drawing/2014/main" id="{921F1EC0-8FB8-462A-90AF-01EB202186D6}"/>
                </a:ext>
              </a:extLst>
            </p:cNvPr>
            <p:cNvGrpSpPr/>
            <p:nvPr/>
          </p:nvGrpSpPr>
          <p:grpSpPr>
            <a:xfrm>
              <a:off x="5481716" y="4530061"/>
              <a:ext cx="1518521" cy="244883"/>
              <a:chOff x="4956194" y="4124379"/>
              <a:chExt cx="1334985" cy="236796"/>
            </a:xfrm>
          </p:grpSpPr>
          <p:cxnSp>
            <p:nvCxnSpPr>
              <p:cNvPr id="63" name="Straight Arrow Connector 62">
                <a:extLst>
                  <a:ext uri="{FF2B5EF4-FFF2-40B4-BE49-F238E27FC236}">
                    <a16:creationId xmlns:a16="http://schemas.microsoft.com/office/drawing/2014/main" id="{C7165CDB-CAFF-409D-801C-8FA1AD55BC9F}"/>
                  </a:ext>
                </a:extLst>
              </p:cNvPr>
              <p:cNvCxnSpPr/>
              <p:nvPr/>
            </p:nvCxnSpPr>
            <p:spPr>
              <a:xfrm>
                <a:off x="6111383"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5E2944-3E8B-47B1-8A79-7D0A97096F12}"/>
                  </a:ext>
                </a:extLst>
              </p:cNvPr>
              <p:cNvCxnSpPr/>
              <p:nvPr/>
            </p:nvCxnSpPr>
            <p:spPr>
              <a:xfrm>
                <a:off x="6291179"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D5EBAB5-A965-41A4-90D4-21C283C123BD}"/>
                  </a:ext>
                </a:extLst>
              </p:cNvPr>
              <p:cNvCxnSpPr/>
              <p:nvPr/>
            </p:nvCxnSpPr>
            <p:spPr>
              <a:xfrm>
                <a:off x="5758533"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23EFDCD-AA0E-4EBF-AC58-3905722DBAA6}"/>
                  </a:ext>
                </a:extLst>
              </p:cNvPr>
              <p:cNvCxnSpPr/>
              <p:nvPr/>
            </p:nvCxnSpPr>
            <p:spPr>
              <a:xfrm>
                <a:off x="5938329"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E04A294-E4DB-421D-9D22-AC4CD70C9224}"/>
                  </a:ext>
                </a:extLst>
              </p:cNvPr>
              <p:cNvCxnSpPr/>
              <p:nvPr/>
            </p:nvCxnSpPr>
            <p:spPr>
              <a:xfrm>
                <a:off x="5309044"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A10430A3-8365-4B18-B2D7-E93C43EFEEB9}"/>
                  </a:ext>
                </a:extLst>
              </p:cNvPr>
              <p:cNvCxnSpPr/>
              <p:nvPr/>
            </p:nvCxnSpPr>
            <p:spPr>
              <a:xfrm>
                <a:off x="5488839"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47F0B09-3F92-473E-A551-454655A8B5E0}"/>
                  </a:ext>
                </a:extLst>
              </p:cNvPr>
              <p:cNvCxnSpPr/>
              <p:nvPr/>
            </p:nvCxnSpPr>
            <p:spPr>
              <a:xfrm>
                <a:off x="4956194" y="4124379"/>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F4E8858-1AAD-443B-9E45-6A55208A7B92}"/>
                  </a:ext>
                </a:extLst>
              </p:cNvPr>
              <p:cNvCxnSpPr/>
              <p:nvPr/>
            </p:nvCxnSpPr>
            <p:spPr>
              <a:xfrm>
                <a:off x="5135990" y="4124382"/>
                <a:ext cx="0" cy="236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71" name="Picture 70">
            <a:extLst>
              <a:ext uri="{FF2B5EF4-FFF2-40B4-BE49-F238E27FC236}">
                <a16:creationId xmlns:a16="http://schemas.microsoft.com/office/drawing/2014/main" id="{93C978A7-76A3-413B-9640-3CA1C329F211}"/>
              </a:ext>
            </a:extLst>
          </p:cNvPr>
          <p:cNvPicPr>
            <a:picLocks noChangeAspect="1"/>
          </p:cNvPicPr>
          <p:nvPr/>
        </p:nvPicPr>
        <p:blipFill>
          <a:blip r:embed="rId4"/>
          <a:stretch>
            <a:fillRect/>
          </a:stretch>
        </p:blipFill>
        <p:spPr>
          <a:xfrm>
            <a:off x="2931922" y="2668144"/>
            <a:ext cx="888695" cy="617594"/>
          </a:xfrm>
          <a:prstGeom prst="rect">
            <a:avLst/>
          </a:prstGeom>
        </p:spPr>
      </p:pic>
      <p:pic>
        <p:nvPicPr>
          <p:cNvPr id="72" name="Picture 2" descr="Related image">
            <a:extLst>
              <a:ext uri="{FF2B5EF4-FFF2-40B4-BE49-F238E27FC236}">
                <a16:creationId xmlns:a16="http://schemas.microsoft.com/office/drawing/2014/main" id="{46E68611-9FEF-4A9E-9F33-D2902EF417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8935" y="2528077"/>
            <a:ext cx="980006" cy="8181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3" name="Group 72">
            <a:extLst>
              <a:ext uri="{FF2B5EF4-FFF2-40B4-BE49-F238E27FC236}">
                <a16:creationId xmlns:a16="http://schemas.microsoft.com/office/drawing/2014/main" id="{29348962-90C9-4E13-8468-09B54BD42333}"/>
              </a:ext>
            </a:extLst>
          </p:cNvPr>
          <p:cNvGrpSpPr/>
          <p:nvPr/>
        </p:nvGrpSpPr>
        <p:grpSpPr>
          <a:xfrm>
            <a:off x="2090401" y="4403442"/>
            <a:ext cx="2299145" cy="393808"/>
            <a:chOff x="913484" y="5446411"/>
            <a:chExt cx="3065527" cy="525077"/>
          </a:xfrm>
        </p:grpSpPr>
        <p:grpSp>
          <p:nvGrpSpPr>
            <p:cNvPr id="74" name="Group 73">
              <a:extLst>
                <a:ext uri="{FF2B5EF4-FFF2-40B4-BE49-F238E27FC236}">
                  <a16:creationId xmlns:a16="http://schemas.microsoft.com/office/drawing/2014/main" id="{82382B3A-54E9-4067-B197-6C96829E1AAD}"/>
                </a:ext>
              </a:extLst>
            </p:cNvPr>
            <p:cNvGrpSpPr/>
            <p:nvPr/>
          </p:nvGrpSpPr>
          <p:grpSpPr>
            <a:xfrm>
              <a:off x="2448145" y="5446411"/>
              <a:ext cx="1530866" cy="516386"/>
              <a:chOff x="1963373" y="5284242"/>
              <a:chExt cx="1777884" cy="718452"/>
            </a:xfrm>
          </p:grpSpPr>
          <p:sp>
            <p:nvSpPr>
              <p:cNvPr id="95" name="Rectangle 94">
                <a:extLst>
                  <a:ext uri="{FF2B5EF4-FFF2-40B4-BE49-F238E27FC236}">
                    <a16:creationId xmlns:a16="http://schemas.microsoft.com/office/drawing/2014/main" id="{2CAB49D3-1D5D-4151-B968-EE3A47D0CC86}"/>
                  </a:ext>
                </a:extLst>
              </p:cNvPr>
              <p:cNvSpPr/>
              <p:nvPr/>
            </p:nvSpPr>
            <p:spPr>
              <a:xfrm>
                <a:off x="1963373" y="5284242"/>
                <a:ext cx="1777884" cy="718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96" name="Group 95">
                <a:extLst>
                  <a:ext uri="{FF2B5EF4-FFF2-40B4-BE49-F238E27FC236}">
                    <a16:creationId xmlns:a16="http://schemas.microsoft.com/office/drawing/2014/main" id="{B83F49C8-67D8-40C1-A923-76414C78B44F}"/>
                  </a:ext>
                </a:extLst>
              </p:cNvPr>
              <p:cNvGrpSpPr/>
              <p:nvPr/>
            </p:nvGrpSpPr>
            <p:grpSpPr>
              <a:xfrm>
                <a:off x="2065342" y="5341157"/>
                <a:ext cx="1675914" cy="592452"/>
                <a:chOff x="-8229118" y="798040"/>
                <a:chExt cx="3075175" cy="846574"/>
              </a:xfrm>
            </p:grpSpPr>
            <p:grpSp>
              <p:nvGrpSpPr>
                <p:cNvPr id="97" name="Group 96">
                  <a:extLst>
                    <a:ext uri="{FF2B5EF4-FFF2-40B4-BE49-F238E27FC236}">
                      <a16:creationId xmlns:a16="http://schemas.microsoft.com/office/drawing/2014/main" id="{F8333DAF-C3A1-42DC-A619-32C4E1C1DCC3}"/>
                    </a:ext>
                  </a:extLst>
                </p:cNvPr>
                <p:cNvGrpSpPr/>
                <p:nvPr/>
              </p:nvGrpSpPr>
              <p:grpSpPr>
                <a:xfrm>
                  <a:off x="-8229118" y="798040"/>
                  <a:ext cx="2770375" cy="541774"/>
                  <a:chOff x="5028342" y="4896038"/>
                  <a:chExt cx="1763202" cy="349250"/>
                </a:xfrm>
              </p:grpSpPr>
              <p:sp>
                <p:nvSpPr>
                  <p:cNvPr id="114" name="Oval 113">
                    <a:extLst>
                      <a:ext uri="{FF2B5EF4-FFF2-40B4-BE49-F238E27FC236}">
                        <a16:creationId xmlns:a16="http://schemas.microsoft.com/office/drawing/2014/main" id="{4D7D497C-0271-4C62-AC7C-6915C71DA477}"/>
                      </a:ext>
                    </a:extLst>
                  </p:cNvPr>
                  <p:cNvSpPr/>
                  <p:nvPr/>
                </p:nvSpPr>
                <p:spPr>
                  <a:xfrm>
                    <a:off x="502834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F2C8C553-1B6D-476B-BF07-8AAB2FB449B5}"/>
                      </a:ext>
                    </a:extLst>
                  </p:cNvPr>
                  <p:cNvSpPr/>
                  <p:nvPr/>
                </p:nvSpPr>
                <p:spPr>
                  <a:xfrm>
                    <a:off x="548559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6" name="Oval 115">
                    <a:extLst>
                      <a:ext uri="{FF2B5EF4-FFF2-40B4-BE49-F238E27FC236}">
                        <a16:creationId xmlns:a16="http://schemas.microsoft.com/office/drawing/2014/main" id="{7C8F275E-2D8C-401E-841C-F293674336CB}"/>
                      </a:ext>
                    </a:extLst>
                  </p:cNvPr>
                  <p:cNvSpPr/>
                  <p:nvPr/>
                </p:nvSpPr>
                <p:spPr>
                  <a:xfrm>
                    <a:off x="5956704"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7" name="Oval 116">
                    <a:extLst>
                      <a:ext uri="{FF2B5EF4-FFF2-40B4-BE49-F238E27FC236}">
                        <a16:creationId xmlns:a16="http://schemas.microsoft.com/office/drawing/2014/main" id="{BC08400F-C406-4702-9926-16A4D59AC5A8}"/>
                      </a:ext>
                    </a:extLst>
                  </p:cNvPr>
                  <p:cNvSpPr/>
                  <p:nvPr/>
                </p:nvSpPr>
                <p:spPr>
                  <a:xfrm>
                    <a:off x="644945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98" name="Group 97">
                  <a:extLst>
                    <a:ext uri="{FF2B5EF4-FFF2-40B4-BE49-F238E27FC236}">
                      <a16:creationId xmlns:a16="http://schemas.microsoft.com/office/drawing/2014/main" id="{9B50C2F3-E4D2-4C80-A3B3-4C7C9C22D5C1}"/>
                    </a:ext>
                  </a:extLst>
                </p:cNvPr>
                <p:cNvGrpSpPr/>
                <p:nvPr/>
              </p:nvGrpSpPr>
              <p:grpSpPr>
                <a:xfrm>
                  <a:off x="-8076718" y="950440"/>
                  <a:ext cx="2770375" cy="541774"/>
                  <a:chOff x="5028342" y="4896038"/>
                  <a:chExt cx="1763202" cy="349250"/>
                </a:xfrm>
              </p:grpSpPr>
              <p:sp>
                <p:nvSpPr>
                  <p:cNvPr id="107" name="Oval 106">
                    <a:extLst>
                      <a:ext uri="{FF2B5EF4-FFF2-40B4-BE49-F238E27FC236}">
                        <a16:creationId xmlns:a16="http://schemas.microsoft.com/office/drawing/2014/main" id="{4A8256C0-146C-4D5D-96EE-E566E05EC14A}"/>
                      </a:ext>
                    </a:extLst>
                  </p:cNvPr>
                  <p:cNvSpPr/>
                  <p:nvPr/>
                </p:nvSpPr>
                <p:spPr>
                  <a:xfrm>
                    <a:off x="502834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8" name="Oval 107">
                    <a:extLst>
                      <a:ext uri="{FF2B5EF4-FFF2-40B4-BE49-F238E27FC236}">
                        <a16:creationId xmlns:a16="http://schemas.microsoft.com/office/drawing/2014/main" id="{11658B61-B7DB-4695-8168-E50E6F5005D3}"/>
                      </a:ext>
                    </a:extLst>
                  </p:cNvPr>
                  <p:cNvSpPr/>
                  <p:nvPr/>
                </p:nvSpPr>
                <p:spPr>
                  <a:xfrm>
                    <a:off x="548559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2" name="Oval 111">
                    <a:extLst>
                      <a:ext uri="{FF2B5EF4-FFF2-40B4-BE49-F238E27FC236}">
                        <a16:creationId xmlns:a16="http://schemas.microsoft.com/office/drawing/2014/main" id="{C440B4C0-4BE4-4D2A-B553-28BF90C37562}"/>
                      </a:ext>
                    </a:extLst>
                  </p:cNvPr>
                  <p:cNvSpPr/>
                  <p:nvPr/>
                </p:nvSpPr>
                <p:spPr>
                  <a:xfrm>
                    <a:off x="5956704"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3" name="Oval 112">
                    <a:extLst>
                      <a:ext uri="{FF2B5EF4-FFF2-40B4-BE49-F238E27FC236}">
                        <a16:creationId xmlns:a16="http://schemas.microsoft.com/office/drawing/2014/main" id="{4A2759FF-F897-4247-8E89-830B7FC42B8F}"/>
                      </a:ext>
                    </a:extLst>
                  </p:cNvPr>
                  <p:cNvSpPr/>
                  <p:nvPr/>
                </p:nvSpPr>
                <p:spPr>
                  <a:xfrm>
                    <a:off x="644945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99" name="Group 98">
                  <a:extLst>
                    <a:ext uri="{FF2B5EF4-FFF2-40B4-BE49-F238E27FC236}">
                      <a16:creationId xmlns:a16="http://schemas.microsoft.com/office/drawing/2014/main" id="{350ACC76-EC05-4E9F-94FD-34091CA58573}"/>
                    </a:ext>
                  </a:extLst>
                </p:cNvPr>
                <p:cNvGrpSpPr/>
                <p:nvPr/>
              </p:nvGrpSpPr>
              <p:grpSpPr>
                <a:xfrm>
                  <a:off x="-7924318" y="1102840"/>
                  <a:ext cx="2770375" cy="541774"/>
                  <a:chOff x="5028342" y="4896038"/>
                  <a:chExt cx="1763202" cy="349250"/>
                </a:xfrm>
              </p:grpSpPr>
              <p:sp>
                <p:nvSpPr>
                  <p:cNvPr id="100" name="Oval 99">
                    <a:extLst>
                      <a:ext uri="{FF2B5EF4-FFF2-40B4-BE49-F238E27FC236}">
                        <a16:creationId xmlns:a16="http://schemas.microsoft.com/office/drawing/2014/main" id="{C499AAA8-803B-487A-B149-A98F938C9756}"/>
                      </a:ext>
                    </a:extLst>
                  </p:cNvPr>
                  <p:cNvSpPr/>
                  <p:nvPr/>
                </p:nvSpPr>
                <p:spPr>
                  <a:xfrm>
                    <a:off x="502834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3" name="Oval 102">
                    <a:extLst>
                      <a:ext uri="{FF2B5EF4-FFF2-40B4-BE49-F238E27FC236}">
                        <a16:creationId xmlns:a16="http://schemas.microsoft.com/office/drawing/2014/main" id="{DCD8C7E8-91E2-43AA-A735-18A944B40E5B}"/>
                      </a:ext>
                    </a:extLst>
                  </p:cNvPr>
                  <p:cNvSpPr/>
                  <p:nvPr/>
                </p:nvSpPr>
                <p:spPr>
                  <a:xfrm>
                    <a:off x="548559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4" name="Oval 103">
                    <a:extLst>
                      <a:ext uri="{FF2B5EF4-FFF2-40B4-BE49-F238E27FC236}">
                        <a16:creationId xmlns:a16="http://schemas.microsoft.com/office/drawing/2014/main" id="{909B70E5-6BAF-41CC-B59B-541B5E0AC267}"/>
                      </a:ext>
                    </a:extLst>
                  </p:cNvPr>
                  <p:cNvSpPr/>
                  <p:nvPr/>
                </p:nvSpPr>
                <p:spPr>
                  <a:xfrm>
                    <a:off x="5956704"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577D2842-E044-4C57-9FA4-4FDDD9D28DF1}"/>
                      </a:ext>
                    </a:extLst>
                  </p:cNvPr>
                  <p:cNvSpPr/>
                  <p:nvPr/>
                </p:nvSpPr>
                <p:spPr>
                  <a:xfrm>
                    <a:off x="644945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grpSp>
        <p:grpSp>
          <p:nvGrpSpPr>
            <p:cNvPr id="75" name="Group 74">
              <a:extLst>
                <a:ext uri="{FF2B5EF4-FFF2-40B4-BE49-F238E27FC236}">
                  <a16:creationId xmlns:a16="http://schemas.microsoft.com/office/drawing/2014/main" id="{F7214A52-7B22-44C8-B4FD-B62E2EAD402D}"/>
                </a:ext>
              </a:extLst>
            </p:cNvPr>
            <p:cNvGrpSpPr/>
            <p:nvPr/>
          </p:nvGrpSpPr>
          <p:grpSpPr>
            <a:xfrm>
              <a:off x="913484" y="5455102"/>
              <a:ext cx="1530866" cy="516386"/>
              <a:chOff x="1963373" y="5284242"/>
              <a:chExt cx="1777884" cy="718452"/>
            </a:xfrm>
          </p:grpSpPr>
          <p:sp>
            <p:nvSpPr>
              <p:cNvPr id="76" name="Rectangle 75">
                <a:extLst>
                  <a:ext uri="{FF2B5EF4-FFF2-40B4-BE49-F238E27FC236}">
                    <a16:creationId xmlns:a16="http://schemas.microsoft.com/office/drawing/2014/main" id="{478F4AD9-F894-4DEB-846D-FC86512DBB80}"/>
                  </a:ext>
                </a:extLst>
              </p:cNvPr>
              <p:cNvSpPr/>
              <p:nvPr/>
            </p:nvSpPr>
            <p:spPr>
              <a:xfrm>
                <a:off x="1963373" y="5284242"/>
                <a:ext cx="1777884" cy="7184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77" name="Group 76">
                <a:extLst>
                  <a:ext uri="{FF2B5EF4-FFF2-40B4-BE49-F238E27FC236}">
                    <a16:creationId xmlns:a16="http://schemas.microsoft.com/office/drawing/2014/main" id="{1AE1C7B0-B10A-4613-832C-011DA2896B8A}"/>
                  </a:ext>
                </a:extLst>
              </p:cNvPr>
              <p:cNvGrpSpPr/>
              <p:nvPr/>
            </p:nvGrpSpPr>
            <p:grpSpPr>
              <a:xfrm>
                <a:off x="2065342" y="5341157"/>
                <a:ext cx="1675914" cy="592452"/>
                <a:chOff x="-8229118" y="798040"/>
                <a:chExt cx="3075175" cy="846574"/>
              </a:xfrm>
            </p:grpSpPr>
            <p:grpSp>
              <p:nvGrpSpPr>
                <p:cNvPr id="78" name="Group 77">
                  <a:extLst>
                    <a:ext uri="{FF2B5EF4-FFF2-40B4-BE49-F238E27FC236}">
                      <a16:creationId xmlns:a16="http://schemas.microsoft.com/office/drawing/2014/main" id="{03664E27-6C55-496B-9EF7-D87C594F058E}"/>
                    </a:ext>
                  </a:extLst>
                </p:cNvPr>
                <p:cNvGrpSpPr/>
                <p:nvPr/>
              </p:nvGrpSpPr>
              <p:grpSpPr>
                <a:xfrm>
                  <a:off x="-8229118" y="798040"/>
                  <a:ext cx="2770375" cy="541774"/>
                  <a:chOff x="5028342" y="4896038"/>
                  <a:chExt cx="1763202" cy="349250"/>
                </a:xfrm>
              </p:grpSpPr>
              <p:sp>
                <p:nvSpPr>
                  <p:cNvPr id="89" name="Oval 88">
                    <a:extLst>
                      <a:ext uri="{FF2B5EF4-FFF2-40B4-BE49-F238E27FC236}">
                        <a16:creationId xmlns:a16="http://schemas.microsoft.com/office/drawing/2014/main" id="{E96C68FE-351B-40F1-8D0D-D5A6658A5928}"/>
                      </a:ext>
                    </a:extLst>
                  </p:cNvPr>
                  <p:cNvSpPr/>
                  <p:nvPr/>
                </p:nvSpPr>
                <p:spPr>
                  <a:xfrm>
                    <a:off x="502834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85E245CC-0E95-4683-A693-8B92BECB9A5F}"/>
                      </a:ext>
                    </a:extLst>
                  </p:cNvPr>
                  <p:cNvSpPr/>
                  <p:nvPr/>
                </p:nvSpPr>
                <p:spPr>
                  <a:xfrm>
                    <a:off x="548559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3" name="Oval 92">
                    <a:extLst>
                      <a:ext uri="{FF2B5EF4-FFF2-40B4-BE49-F238E27FC236}">
                        <a16:creationId xmlns:a16="http://schemas.microsoft.com/office/drawing/2014/main" id="{5AD0CB53-7281-44DC-A730-4690F0AA2205}"/>
                      </a:ext>
                    </a:extLst>
                  </p:cNvPr>
                  <p:cNvSpPr/>
                  <p:nvPr/>
                </p:nvSpPr>
                <p:spPr>
                  <a:xfrm>
                    <a:off x="5956704"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4" name="Oval 93">
                    <a:extLst>
                      <a:ext uri="{FF2B5EF4-FFF2-40B4-BE49-F238E27FC236}">
                        <a16:creationId xmlns:a16="http://schemas.microsoft.com/office/drawing/2014/main" id="{C2E27DC0-DE8E-4C49-B4CE-C573986AC599}"/>
                      </a:ext>
                    </a:extLst>
                  </p:cNvPr>
                  <p:cNvSpPr/>
                  <p:nvPr/>
                </p:nvSpPr>
                <p:spPr>
                  <a:xfrm>
                    <a:off x="644945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79" name="Group 78">
                  <a:extLst>
                    <a:ext uri="{FF2B5EF4-FFF2-40B4-BE49-F238E27FC236}">
                      <a16:creationId xmlns:a16="http://schemas.microsoft.com/office/drawing/2014/main" id="{75DC0349-A3D9-4679-AB95-C009FC7D0200}"/>
                    </a:ext>
                  </a:extLst>
                </p:cNvPr>
                <p:cNvGrpSpPr/>
                <p:nvPr/>
              </p:nvGrpSpPr>
              <p:grpSpPr>
                <a:xfrm>
                  <a:off x="-8076718" y="950440"/>
                  <a:ext cx="2770375" cy="541774"/>
                  <a:chOff x="5028342" y="4896038"/>
                  <a:chExt cx="1763202" cy="349250"/>
                </a:xfrm>
              </p:grpSpPr>
              <p:sp>
                <p:nvSpPr>
                  <p:cNvPr id="85" name="Oval 84">
                    <a:extLst>
                      <a:ext uri="{FF2B5EF4-FFF2-40B4-BE49-F238E27FC236}">
                        <a16:creationId xmlns:a16="http://schemas.microsoft.com/office/drawing/2014/main" id="{DFBE950A-9040-40A0-848D-AD5594BF9621}"/>
                      </a:ext>
                    </a:extLst>
                  </p:cNvPr>
                  <p:cNvSpPr/>
                  <p:nvPr/>
                </p:nvSpPr>
                <p:spPr>
                  <a:xfrm>
                    <a:off x="502834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6" name="Oval 85">
                    <a:extLst>
                      <a:ext uri="{FF2B5EF4-FFF2-40B4-BE49-F238E27FC236}">
                        <a16:creationId xmlns:a16="http://schemas.microsoft.com/office/drawing/2014/main" id="{823F389C-36C2-4681-ADB3-3FB3E9D3CFEA}"/>
                      </a:ext>
                    </a:extLst>
                  </p:cNvPr>
                  <p:cNvSpPr/>
                  <p:nvPr/>
                </p:nvSpPr>
                <p:spPr>
                  <a:xfrm>
                    <a:off x="548559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7" name="Oval 86">
                    <a:extLst>
                      <a:ext uri="{FF2B5EF4-FFF2-40B4-BE49-F238E27FC236}">
                        <a16:creationId xmlns:a16="http://schemas.microsoft.com/office/drawing/2014/main" id="{8328EB3D-BF17-4B42-94C2-BB0825F8468F}"/>
                      </a:ext>
                    </a:extLst>
                  </p:cNvPr>
                  <p:cNvSpPr/>
                  <p:nvPr/>
                </p:nvSpPr>
                <p:spPr>
                  <a:xfrm>
                    <a:off x="5956704"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8" name="Oval 87">
                    <a:extLst>
                      <a:ext uri="{FF2B5EF4-FFF2-40B4-BE49-F238E27FC236}">
                        <a16:creationId xmlns:a16="http://schemas.microsoft.com/office/drawing/2014/main" id="{76E96337-FA49-494E-8DED-C98BF1EE4BED}"/>
                      </a:ext>
                    </a:extLst>
                  </p:cNvPr>
                  <p:cNvSpPr/>
                  <p:nvPr/>
                </p:nvSpPr>
                <p:spPr>
                  <a:xfrm>
                    <a:off x="644945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80" name="Group 79">
                  <a:extLst>
                    <a:ext uri="{FF2B5EF4-FFF2-40B4-BE49-F238E27FC236}">
                      <a16:creationId xmlns:a16="http://schemas.microsoft.com/office/drawing/2014/main" id="{016FF7B2-CE5C-4087-84DC-16F441A38B6C}"/>
                    </a:ext>
                  </a:extLst>
                </p:cNvPr>
                <p:cNvGrpSpPr/>
                <p:nvPr/>
              </p:nvGrpSpPr>
              <p:grpSpPr>
                <a:xfrm>
                  <a:off x="-7924318" y="1102840"/>
                  <a:ext cx="2770375" cy="541774"/>
                  <a:chOff x="5028342" y="4896038"/>
                  <a:chExt cx="1763202" cy="349250"/>
                </a:xfrm>
              </p:grpSpPr>
              <p:sp>
                <p:nvSpPr>
                  <p:cNvPr id="81" name="Oval 80">
                    <a:extLst>
                      <a:ext uri="{FF2B5EF4-FFF2-40B4-BE49-F238E27FC236}">
                        <a16:creationId xmlns:a16="http://schemas.microsoft.com/office/drawing/2014/main" id="{15CA7B5A-80E4-4C0D-9381-CF6D0F93F50C}"/>
                      </a:ext>
                    </a:extLst>
                  </p:cNvPr>
                  <p:cNvSpPr/>
                  <p:nvPr/>
                </p:nvSpPr>
                <p:spPr>
                  <a:xfrm>
                    <a:off x="502834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2" name="Oval 81">
                    <a:extLst>
                      <a:ext uri="{FF2B5EF4-FFF2-40B4-BE49-F238E27FC236}">
                        <a16:creationId xmlns:a16="http://schemas.microsoft.com/office/drawing/2014/main" id="{CA45057C-99EC-4593-8E9D-5AB0BA5558BB}"/>
                      </a:ext>
                    </a:extLst>
                  </p:cNvPr>
                  <p:cNvSpPr/>
                  <p:nvPr/>
                </p:nvSpPr>
                <p:spPr>
                  <a:xfrm>
                    <a:off x="548559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3" name="Oval 82">
                    <a:extLst>
                      <a:ext uri="{FF2B5EF4-FFF2-40B4-BE49-F238E27FC236}">
                        <a16:creationId xmlns:a16="http://schemas.microsoft.com/office/drawing/2014/main" id="{CB87D3FB-A88C-4FD5-AF58-2091A95DEBF4}"/>
                      </a:ext>
                    </a:extLst>
                  </p:cNvPr>
                  <p:cNvSpPr/>
                  <p:nvPr/>
                </p:nvSpPr>
                <p:spPr>
                  <a:xfrm>
                    <a:off x="5956704"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4" name="Oval 83">
                    <a:extLst>
                      <a:ext uri="{FF2B5EF4-FFF2-40B4-BE49-F238E27FC236}">
                        <a16:creationId xmlns:a16="http://schemas.microsoft.com/office/drawing/2014/main" id="{BA989DF2-602B-469F-B4EB-4532ABE6FD3B}"/>
                      </a:ext>
                    </a:extLst>
                  </p:cNvPr>
                  <p:cNvSpPr/>
                  <p:nvPr/>
                </p:nvSpPr>
                <p:spPr>
                  <a:xfrm>
                    <a:off x="6449452" y="4896038"/>
                    <a:ext cx="342092" cy="3492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grpSp>
      </p:grpSp>
      <p:sp>
        <p:nvSpPr>
          <p:cNvPr id="118" name="Rectangle 117">
            <a:extLst>
              <a:ext uri="{FF2B5EF4-FFF2-40B4-BE49-F238E27FC236}">
                <a16:creationId xmlns:a16="http://schemas.microsoft.com/office/drawing/2014/main" id="{B3AFA295-148B-4ECE-A32B-1B0A4AC12CAB}"/>
              </a:ext>
            </a:extLst>
          </p:cNvPr>
          <p:cNvSpPr/>
          <p:nvPr/>
        </p:nvSpPr>
        <p:spPr>
          <a:xfrm>
            <a:off x="1896858" y="3614459"/>
            <a:ext cx="2861354" cy="15487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Quantum Processing Unit (QPU)</a:t>
            </a:r>
          </a:p>
        </p:txBody>
      </p:sp>
      <p:grpSp>
        <p:nvGrpSpPr>
          <p:cNvPr id="119" name="Group 118">
            <a:extLst>
              <a:ext uri="{FF2B5EF4-FFF2-40B4-BE49-F238E27FC236}">
                <a16:creationId xmlns:a16="http://schemas.microsoft.com/office/drawing/2014/main" id="{E40D7FF2-A3D7-4F0C-A98D-B9754F6677A6}"/>
              </a:ext>
            </a:extLst>
          </p:cNvPr>
          <p:cNvGrpSpPr/>
          <p:nvPr/>
        </p:nvGrpSpPr>
        <p:grpSpPr>
          <a:xfrm>
            <a:off x="383879" y="1038956"/>
            <a:ext cx="5569160" cy="1687679"/>
            <a:chOff x="4914005" y="1085809"/>
            <a:chExt cx="7425549" cy="2250236"/>
          </a:xfrm>
        </p:grpSpPr>
        <p:pic>
          <p:nvPicPr>
            <p:cNvPr id="120" name="Picture 119">
              <a:extLst>
                <a:ext uri="{FF2B5EF4-FFF2-40B4-BE49-F238E27FC236}">
                  <a16:creationId xmlns:a16="http://schemas.microsoft.com/office/drawing/2014/main" id="{454C186F-2D28-4EAF-BEFA-72A68C5A1B3E}"/>
                </a:ext>
              </a:extLst>
            </p:cNvPr>
            <p:cNvPicPr>
              <a:picLocks noChangeAspect="1"/>
            </p:cNvPicPr>
            <p:nvPr/>
          </p:nvPicPr>
          <p:blipFill>
            <a:blip r:embed="rId6"/>
            <a:stretch>
              <a:fillRect/>
            </a:stretch>
          </p:blipFill>
          <p:spPr>
            <a:xfrm>
              <a:off x="4952320" y="1877818"/>
              <a:ext cx="1366230" cy="1306505"/>
            </a:xfrm>
            <a:prstGeom prst="rect">
              <a:avLst/>
            </a:prstGeom>
          </p:spPr>
        </p:pic>
        <p:grpSp>
          <p:nvGrpSpPr>
            <p:cNvPr id="122" name="Group 121">
              <a:extLst>
                <a:ext uri="{FF2B5EF4-FFF2-40B4-BE49-F238E27FC236}">
                  <a16:creationId xmlns:a16="http://schemas.microsoft.com/office/drawing/2014/main" id="{DA1E304F-8540-495B-B8D5-37CBED966023}"/>
                </a:ext>
              </a:extLst>
            </p:cNvPr>
            <p:cNvGrpSpPr/>
            <p:nvPr/>
          </p:nvGrpSpPr>
          <p:grpSpPr>
            <a:xfrm>
              <a:off x="4914005" y="1085809"/>
              <a:ext cx="7425549" cy="2250236"/>
              <a:chOff x="4933838" y="1073466"/>
              <a:chExt cx="7782007" cy="2369607"/>
            </a:xfrm>
          </p:grpSpPr>
          <p:grpSp>
            <p:nvGrpSpPr>
              <p:cNvPr id="123" name="Group 122">
                <a:extLst>
                  <a:ext uri="{FF2B5EF4-FFF2-40B4-BE49-F238E27FC236}">
                    <a16:creationId xmlns:a16="http://schemas.microsoft.com/office/drawing/2014/main" id="{E56C91EA-A178-4502-A1B4-DB3404A99608}"/>
                  </a:ext>
                </a:extLst>
              </p:cNvPr>
              <p:cNvGrpSpPr/>
              <p:nvPr/>
            </p:nvGrpSpPr>
            <p:grpSpPr>
              <a:xfrm>
                <a:off x="11154219" y="1296881"/>
                <a:ext cx="1561626" cy="2146192"/>
                <a:chOff x="11154219" y="1296881"/>
                <a:chExt cx="1561626" cy="2146192"/>
              </a:xfrm>
            </p:grpSpPr>
            <p:pic>
              <p:nvPicPr>
                <p:cNvPr id="133" name="Picture 132">
                  <a:extLst>
                    <a:ext uri="{FF2B5EF4-FFF2-40B4-BE49-F238E27FC236}">
                      <a16:creationId xmlns:a16="http://schemas.microsoft.com/office/drawing/2014/main" id="{6A84BC2A-D23D-4AF7-BFC6-74456BD317C1}"/>
                    </a:ext>
                  </a:extLst>
                </p:cNvPr>
                <p:cNvPicPr>
                  <a:picLocks noChangeAspect="1"/>
                </p:cNvPicPr>
                <p:nvPr/>
              </p:nvPicPr>
              <p:blipFill>
                <a:blip r:embed="rId7"/>
                <a:stretch>
                  <a:fillRect/>
                </a:stretch>
              </p:blipFill>
              <p:spPr>
                <a:xfrm>
                  <a:off x="11180224" y="2094870"/>
                  <a:ext cx="1535621" cy="1348203"/>
                </a:xfrm>
                <a:prstGeom prst="rect">
                  <a:avLst/>
                </a:prstGeom>
              </p:spPr>
            </p:pic>
            <p:sp>
              <p:nvSpPr>
                <p:cNvPr id="134" name="TextBox 133">
                  <a:extLst>
                    <a:ext uri="{FF2B5EF4-FFF2-40B4-BE49-F238E27FC236}">
                      <a16:creationId xmlns:a16="http://schemas.microsoft.com/office/drawing/2014/main" id="{6FE6DD01-F897-40C0-8723-09EF780B6AD5}"/>
                    </a:ext>
                  </a:extLst>
                </p:cNvPr>
                <p:cNvSpPr txBox="1"/>
                <p:nvPr/>
              </p:nvSpPr>
              <p:spPr>
                <a:xfrm>
                  <a:off x="11154219" y="1296881"/>
                  <a:ext cx="1450494" cy="648207"/>
                </a:xfrm>
                <a:prstGeom prst="rect">
                  <a:avLst/>
                </a:prstGeom>
                <a:noFill/>
              </p:spPr>
              <p:txBody>
                <a:bodyPr wrap="none" rtlCol="0">
                  <a:spAutoFit/>
                </a:bodyPr>
                <a:lstStyle/>
                <a:p>
                  <a:r>
                    <a:rPr lang="en-US" sz="2400"/>
                    <a:t>Energy</a:t>
                  </a:r>
                </a:p>
              </p:txBody>
            </p:sp>
          </p:grpSp>
          <p:grpSp>
            <p:nvGrpSpPr>
              <p:cNvPr id="124" name="Group 123">
                <a:extLst>
                  <a:ext uri="{FF2B5EF4-FFF2-40B4-BE49-F238E27FC236}">
                    <a16:creationId xmlns:a16="http://schemas.microsoft.com/office/drawing/2014/main" id="{D56A057D-D4B4-4B3C-916D-F78122B7DAA6}"/>
                  </a:ext>
                </a:extLst>
              </p:cNvPr>
              <p:cNvGrpSpPr/>
              <p:nvPr/>
            </p:nvGrpSpPr>
            <p:grpSpPr>
              <a:xfrm>
                <a:off x="9080353" y="1073466"/>
                <a:ext cx="1971689" cy="2277745"/>
                <a:chOff x="9080353" y="1073466"/>
                <a:chExt cx="1971689" cy="2277745"/>
              </a:xfrm>
            </p:grpSpPr>
            <p:pic>
              <p:nvPicPr>
                <p:cNvPr id="131" name="Picture 130">
                  <a:extLst>
                    <a:ext uri="{FF2B5EF4-FFF2-40B4-BE49-F238E27FC236}">
                      <a16:creationId xmlns:a16="http://schemas.microsoft.com/office/drawing/2014/main" id="{456BE5BB-EC22-49A0-87A3-7552C380BE1D}"/>
                    </a:ext>
                  </a:extLst>
                </p:cNvPr>
                <p:cNvPicPr>
                  <a:picLocks noChangeAspect="1"/>
                </p:cNvPicPr>
                <p:nvPr/>
              </p:nvPicPr>
              <p:blipFill>
                <a:blip r:embed="rId8"/>
                <a:stretch>
                  <a:fillRect/>
                </a:stretch>
              </p:blipFill>
              <p:spPr>
                <a:xfrm>
                  <a:off x="9219776" y="2186732"/>
                  <a:ext cx="1154128" cy="1164479"/>
                </a:xfrm>
                <a:prstGeom prst="rect">
                  <a:avLst/>
                </a:prstGeom>
              </p:spPr>
            </p:pic>
            <p:sp>
              <p:nvSpPr>
                <p:cNvPr id="132" name="TextBox 131">
                  <a:extLst>
                    <a:ext uri="{FF2B5EF4-FFF2-40B4-BE49-F238E27FC236}">
                      <a16:creationId xmlns:a16="http://schemas.microsoft.com/office/drawing/2014/main" id="{E3656BBC-02CA-4973-9555-FB2C49C60316}"/>
                    </a:ext>
                  </a:extLst>
                </p:cNvPr>
                <p:cNvSpPr txBox="1"/>
                <p:nvPr/>
              </p:nvSpPr>
              <p:spPr>
                <a:xfrm>
                  <a:off x="9080353" y="1073466"/>
                  <a:ext cx="1971689" cy="1166771"/>
                </a:xfrm>
                <a:prstGeom prst="rect">
                  <a:avLst/>
                </a:prstGeom>
                <a:noFill/>
              </p:spPr>
              <p:txBody>
                <a:bodyPr wrap="square" rtlCol="0">
                  <a:spAutoFit/>
                </a:bodyPr>
                <a:lstStyle/>
                <a:p>
                  <a:r>
                    <a:rPr lang="en-US" sz="2400"/>
                    <a:t>Drug Discovery</a:t>
                  </a:r>
                </a:p>
              </p:txBody>
            </p:sp>
          </p:grpSp>
          <p:grpSp>
            <p:nvGrpSpPr>
              <p:cNvPr id="126" name="Group 125">
                <a:extLst>
                  <a:ext uri="{FF2B5EF4-FFF2-40B4-BE49-F238E27FC236}">
                    <a16:creationId xmlns:a16="http://schemas.microsoft.com/office/drawing/2014/main" id="{7343E41C-A407-41E4-80C0-AE26746AE4B2}"/>
                  </a:ext>
                </a:extLst>
              </p:cNvPr>
              <p:cNvGrpSpPr/>
              <p:nvPr/>
            </p:nvGrpSpPr>
            <p:grpSpPr>
              <a:xfrm>
                <a:off x="6865338" y="1091203"/>
                <a:ext cx="2082323" cy="2110907"/>
                <a:chOff x="6865338" y="1091203"/>
                <a:chExt cx="2082323" cy="2110907"/>
              </a:xfrm>
            </p:grpSpPr>
            <p:pic>
              <p:nvPicPr>
                <p:cNvPr id="129" name="Picture 10" descr="Image result for machine learning">
                  <a:extLst>
                    <a:ext uri="{FF2B5EF4-FFF2-40B4-BE49-F238E27FC236}">
                      <a16:creationId xmlns:a16="http://schemas.microsoft.com/office/drawing/2014/main" id="{D6DAAEEB-CCC9-441A-9F1E-1610E6E6F25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5454" t="9185" r="29359" b="32181"/>
                <a:stretch/>
              </p:blipFill>
              <p:spPr bwMode="auto">
                <a:xfrm>
                  <a:off x="7172836" y="2044499"/>
                  <a:ext cx="1085623" cy="1157611"/>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C45C4C55-AA52-4E78-9BD5-4B5CF52BDD65}"/>
                    </a:ext>
                  </a:extLst>
                </p:cNvPr>
                <p:cNvSpPr txBox="1"/>
                <p:nvPr/>
              </p:nvSpPr>
              <p:spPr>
                <a:xfrm>
                  <a:off x="6865338" y="1091203"/>
                  <a:ext cx="2082323" cy="1166772"/>
                </a:xfrm>
                <a:prstGeom prst="rect">
                  <a:avLst/>
                </a:prstGeom>
                <a:noFill/>
              </p:spPr>
              <p:txBody>
                <a:bodyPr wrap="square" rtlCol="0">
                  <a:spAutoFit/>
                </a:bodyPr>
                <a:lstStyle/>
                <a:p>
                  <a:r>
                    <a:rPr lang="en-US" sz="2400" dirty="0"/>
                    <a:t>Machine Learning</a:t>
                  </a:r>
                </a:p>
              </p:txBody>
            </p:sp>
          </p:grpSp>
          <p:sp>
            <p:nvSpPr>
              <p:cNvPr id="127" name="TextBox 126">
                <a:extLst>
                  <a:ext uri="{FF2B5EF4-FFF2-40B4-BE49-F238E27FC236}">
                    <a16:creationId xmlns:a16="http://schemas.microsoft.com/office/drawing/2014/main" id="{2FABB380-AAD5-42A9-9DE1-F6756CC5D2A7}"/>
                  </a:ext>
                </a:extLst>
              </p:cNvPr>
              <p:cNvSpPr txBox="1"/>
              <p:nvPr/>
            </p:nvSpPr>
            <p:spPr>
              <a:xfrm>
                <a:off x="4933838" y="1301538"/>
                <a:ext cx="1774173" cy="648207"/>
              </a:xfrm>
              <a:prstGeom prst="rect">
                <a:avLst/>
              </a:prstGeom>
              <a:noFill/>
            </p:spPr>
            <p:txBody>
              <a:bodyPr wrap="square" rtlCol="0">
                <a:spAutoFit/>
              </a:bodyPr>
              <a:lstStyle/>
              <a:p>
                <a:r>
                  <a:rPr lang="en-US" sz="2400" dirty="0"/>
                  <a:t>Logistics</a:t>
                </a:r>
              </a:p>
            </p:txBody>
          </p:sp>
        </p:grpSp>
      </p:grpSp>
      <p:sp>
        <p:nvSpPr>
          <p:cNvPr id="135" name="Lightning Bolt 134">
            <a:extLst>
              <a:ext uri="{FF2B5EF4-FFF2-40B4-BE49-F238E27FC236}">
                <a16:creationId xmlns:a16="http://schemas.microsoft.com/office/drawing/2014/main" id="{8CF59712-C7BB-4A47-8671-D55E1A083121}"/>
              </a:ext>
            </a:extLst>
          </p:cNvPr>
          <p:cNvSpPr/>
          <p:nvPr/>
        </p:nvSpPr>
        <p:spPr bwMode="auto">
          <a:xfrm rot="4700638">
            <a:off x="2433090" y="4016412"/>
            <a:ext cx="484395" cy="446005"/>
          </a:xfrm>
          <a:prstGeom prst="lightningBolt">
            <a:avLst/>
          </a:prstGeom>
          <a:solidFill>
            <a:srgbClr val="FFC000"/>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Calibri" panose="020F0502020204030204" pitchFamily="34" charset="0"/>
            </a:endParaRPr>
          </a:p>
        </p:txBody>
      </p:sp>
      <p:sp>
        <p:nvSpPr>
          <p:cNvPr id="136" name="Lightning Bolt 135">
            <a:extLst>
              <a:ext uri="{FF2B5EF4-FFF2-40B4-BE49-F238E27FC236}">
                <a16:creationId xmlns:a16="http://schemas.microsoft.com/office/drawing/2014/main" id="{F33D3C00-4D01-4E2D-916C-EA9BCC4E5CB7}"/>
              </a:ext>
            </a:extLst>
          </p:cNvPr>
          <p:cNvSpPr/>
          <p:nvPr/>
        </p:nvSpPr>
        <p:spPr bwMode="auto">
          <a:xfrm rot="4700638">
            <a:off x="4170771" y="4000158"/>
            <a:ext cx="484395" cy="446005"/>
          </a:xfrm>
          <a:prstGeom prst="lightningBolt">
            <a:avLst/>
          </a:prstGeom>
          <a:solidFill>
            <a:srgbClr val="FFC000"/>
          </a:solidFill>
          <a:ln w="9525" cap="flat" cmpd="sng" algn="ctr">
            <a:solidFill>
              <a:srgbClr val="D2D2D2">
                <a:lumMod val="1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Calibri" panose="020F0502020204030204" pitchFamily="34" charset="0"/>
            </a:endParaRPr>
          </a:p>
        </p:txBody>
      </p:sp>
      <p:sp>
        <p:nvSpPr>
          <p:cNvPr id="137" name="Rectangle: Rounded Corners 136">
            <a:extLst>
              <a:ext uri="{FF2B5EF4-FFF2-40B4-BE49-F238E27FC236}">
                <a16:creationId xmlns:a16="http://schemas.microsoft.com/office/drawing/2014/main" id="{88089134-45E0-4162-A7CB-BB872B8C1F79}"/>
              </a:ext>
            </a:extLst>
          </p:cNvPr>
          <p:cNvSpPr/>
          <p:nvPr/>
        </p:nvSpPr>
        <p:spPr>
          <a:xfrm>
            <a:off x="0" y="5865022"/>
            <a:ext cx="12192000" cy="548640"/>
          </a:xfrm>
          <a:prstGeom prst="roundRect">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Calibri" panose="020F0502020204030204" pitchFamily="34" charset="0"/>
              <a:cs typeface="Calibri" panose="020F0502020204030204" pitchFamily="34" charset="0"/>
            </a:endParaRPr>
          </a:p>
          <a:p>
            <a:pPr algn="ctr"/>
            <a:r>
              <a:rPr lang="en-US" sz="3200" b="1" dirty="0">
                <a:solidFill>
                  <a:schemeClr val="bg1"/>
                </a:solidFill>
                <a:latin typeface="Calibri" panose="020F0502020204030204" pitchFamily="34" charset="0"/>
                <a:cs typeface="Calibri" panose="020F0502020204030204" pitchFamily="34" charset="0"/>
              </a:rPr>
              <a:t>Quantum bits are susceptible to errors </a:t>
            </a:r>
          </a:p>
          <a:p>
            <a:pPr algn="ctr"/>
            <a:endParaRPr lang="en-US" sz="3200" dirty="0">
              <a:solidFill>
                <a:schemeClr val="bg1"/>
              </a:solidFill>
              <a:latin typeface="Calibri" panose="020F0502020204030204" pitchFamily="34" charset="0"/>
              <a:cs typeface="Calibri" panose="020F0502020204030204" pitchFamily="34" charset="0"/>
            </a:endParaRPr>
          </a:p>
        </p:txBody>
      </p:sp>
      <p:grpSp>
        <p:nvGrpSpPr>
          <p:cNvPr id="101" name="Group 100">
            <a:extLst>
              <a:ext uri="{FF2B5EF4-FFF2-40B4-BE49-F238E27FC236}">
                <a16:creationId xmlns:a16="http://schemas.microsoft.com/office/drawing/2014/main" id="{10C4B512-CE69-D646-A168-42642F1B3338}"/>
              </a:ext>
            </a:extLst>
          </p:cNvPr>
          <p:cNvGrpSpPr/>
          <p:nvPr/>
        </p:nvGrpSpPr>
        <p:grpSpPr>
          <a:xfrm>
            <a:off x="-883" y="-58200"/>
            <a:ext cx="12192883" cy="1119161"/>
            <a:chOff x="0" y="5033523"/>
            <a:chExt cx="10160736" cy="932634"/>
          </a:xfrm>
          <a:solidFill>
            <a:schemeClr val="tx1"/>
          </a:solidFill>
        </p:grpSpPr>
        <p:sp>
          <p:nvSpPr>
            <p:cNvPr id="102" name="Rectangle 101">
              <a:extLst>
                <a:ext uri="{FF2B5EF4-FFF2-40B4-BE49-F238E27FC236}">
                  <a16:creationId xmlns:a16="http://schemas.microsoft.com/office/drawing/2014/main" id="{7D6B4DAE-B46A-A542-B0A5-68B0B133BBEA}"/>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67C08647-6BFB-BE4B-B9DD-F5FC35CAF10B}"/>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dirty="0">
                  <a:ln>
                    <a:noFill/>
                  </a:ln>
                  <a:solidFill>
                    <a:prstClr val="white"/>
                  </a:solidFill>
                  <a:effectLst/>
                  <a:uLnTx/>
                  <a:uFillTx/>
                  <a:latin typeface="Calibri"/>
                  <a:ea typeface="+mn-ea"/>
                  <a:cs typeface="+mn-cs"/>
                </a:rPr>
                <a:t>Why Quantum Computers?</a:t>
              </a:r>
            </a:p>
          </p:txBody>
        </p:sp>
      </p:grpSp>
    </p:spTree>
    <p:custDataLst>
      <p:tags r:id="rId1"/>
    </p:custDataLst>
    <p:extLst>
      <p:ext uri="{BB962C8B-B14F-4D97-AF65-F5344CB8AC3E}">
        <p14:creationId xmlns:p14="http://schemas.microsoft.com/office/powerpoint/2010/main" val="2424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5" grpId="0" animBg="1"/>
      <p:bldP spid="136" grpId="0" animBg="1"/>
      <p:bldP spid="1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47D0-2088-4B9C-9D9A-45337846686D}"/>
              </a:ext>
            </a:extLst>
          </p:cNvPr>
          <p:cNvSpPr>
            <a:spLocks noGrp="1"/>
          </p:cNvSpPr>
          <p:nvPr>
            <p:ph type="title"/>
          </p:nvPr>
        </p:nvSpPr>
        <p:spPr/>
        <p:txBody>
          <a:bodyPr/>
          <a:lstStyle/>
          <a:p>
            <a:endParaRPr lang="en-US"/>
          </a:p>
        </p:txBody>
      </p:sp>
      <p:grpSp>
        <p:nvGrpSpPr>
          <p:cNvPr id="17" name="Group 16">
            <a:extLst>
              <a:ext uri="{FF2B5EF4-FFF2-40B4-BE49-F238E27FC236}">
                <a16:creationId xmlns:a16="http://schemas.microsoft.com/office/drawing/2014/main" id="{15249D47-BD6F-7949-9680-DAEA492925A0}"/>
              </a:ext>
            </a:extLst>
          </p:cNvPr>
          <p:cNvGrpSpPr/>
          <p:nvPr/>
        </p:nvGrpSpPr>
        <p:grpSpPr>
          <a:xfrm>
            <a:off x="-883" y="-13935"/>
            <a:ext cx="12192883" cy="1771648"/>
            <a:chOff x="0" y="5033523"/>
            <a:chExt cx="10160736" cy="1476373"/>
          </a:xfrm>
          <a:solidFill>
            <a:schemeClr val="tx1"/>
          </a:solidFill>
        </p:grpSpPr>
        <p:sp>
          <p:nvSpPr>
            <p:cNvPr id="18" name="Rectangle 17">
              <a:extLst>
                <a:ext uri="{FF2B5EF4-FFF2-40B4-BE49-F238E27FC236}">
                  <a16:creationId xmlns:a16="http://schemas.microsoft.com/office/drawing/2014/main" id="{B51D436D-8D03-2B47-AFE7-59B13EF4FCA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21E51FA-AC6F-AF45-AB44-84ED6E01754A}"/>
                </a:ext>
              </a:extLst>
            </p:cNvPr>
            <p:cNvSpPr txBox="1"/>
            <p:nvPr/>
          </p:nvSpPr>
          <p:spPr>
            <a:xfrm>
              <a:off x="737" y="5150550"/>
              <a:ext cx="10159999" cy="1359346"/>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Postprocessing Parameter Grid Search on Google QAOA Dataset</a:t>
              </a:r>
            </a:p>
          </p:txBody>
        </p:sp>
      </p:grpSp>
      <p:pic>
        <p:nvPicPr>
          <p:cNvPr id="7" name="Graphic 6">
            <a:extLst>
              <a:ext uri="{FF2B5EF4-FFF2-40B4-BE49-F238E27FC236}">
                <a16:creationId xmlns:a16="http://schemas.microsoft.com/office/drawing/2014/main" id="{ADFBAF23-524B-4F3D-B139-4EFF5BA59E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5214" y="2444254"/>
            <a:ext cx="10601325" cy="3171825"/>
          </a:xfrm>
          <a:prstGeom prst="rect">
            <a:avLst/>
          </a:prstGeom>
        </p:spPr>
      </p:pic>
      <p:sp>
        <p:nvSpPr>
          <p:cNvPr id="8" name="TextBox 7">
            <a:extLst>
              <a:ext uri="{FF2B5EF4-FFF2-40B4-BE49-F238E27FC236}">
                <a16:creationId xmlns:a16="http://schemas.microsoft.com/office/drawing/2014/main" id="{AF0EA58B-6E06-42CF-B482-1B51F428944D}"/>
              </a:ext>
            </a:extLst>
          </p:cNvPr>
          <p:cNvSpPr txBox="1"/>
          <p:nvPr/>
        </p:nvSpPr>
        <p:spPr>
          <a:xfrm>
            <a:off x="2873829" y="5686351"/>
            <a:ext cx="608628" cy="369332"/>
          </a:xfrm>
          <a:prstGeom prst="rect">
            <a:avLst/>
          </a:prstGeom>
          <a:noFill/>
        </p:spPr>
        <p:txBody>
          <a:bodyPr wrap="none" rtlCol="0">
            <a:spAutoFit/>
          </a:bodyPr>
          <a:lstStyle/>
          <a:p>
            <a:r>
              <a:rPr lang="en-US"/>
              <a:t>Beta</a:t>
            </a:r>
          </a:p>
        </p:txBody>
      </p:sp>
      <p:sp>
        <p:nvSpPr>
          <p:cNvPr id="12" name="TextBox 11">
            <a:extLst>
              <a:ext uri="{FF2B5EF4-FFF2-40B4-BE49-F238E27FC236}">
                <a16:creationId xmlns:a16="http://schemas.microsoft.com/office/drawing/2014/main" id="{14324C3F-1828-4FB5-BB1C-610A7BFF0B2F}"/>
              </a:ext>
            </a:extLst>
          </p:cNvPr>
          <p:cNvSpPr txBox="1"/>
          <p:nvPr/>
        </p:nvSpPr>
        <p:spPr>
          <a:xfrm>
            <a:off x="294769" y="3660834"/>
            <a:ext cx="920445" cy="369332"/>
          </a:xfrm>
          <a:prstGeom prst="rect">
            <a:avLst/>
          </a:prstGeom>
          <a:noFill/>
        </p:spPr>
        <p:txBody>
          <a:bodyPr wrap="none" rtlCol="0">
            <a:spAutoFit/>
          </a:bodyPr>
          <a:lstStyle/>
          <a:p>
            <a:r>
              <a:rPr lang="en-US"/>
              <a:t>Gamma</a:t>
            </a:r>
          </a:p>
        </p:txBody>
      </p:sp>
      <p:sp>
        <p:nvSpPr>
          <p:cNvPr id="13" name="TextBox 12">
            <a:extLst>
              <a:ext uri="{FF2B5EF4-FFF2-40B4-BE49-F238E27FC236}">
                <a16:creationId xmlns:a16="http://schemas.microsoft.com/office/drawing/2014/main" id="{9D4F33C0-A854-497B-A122-02AD4940B0CB}"/>
              </a:ext>
            </a:extLst>
          </p:cNvPr>
          <p:cNvSpPr txBox="1"/>
          <p:nvPr/>
        </p:nvSpPr>
        <p:spPr>
          <a:xfrm>
            <a:off x="8647827" y="5616079"/>
            <a:ext cx="608628" cy="369332"/>
          </a:xfrm>
          <a:prstGeom prst="rect">
            <a:avLst/>
          </a:prstGeom>
          <a:noFill/>
        </p:spPr>
        <p:txBody>
          <a:bodyPr wrap="none" rtlCol="0">
            <a:spAutoFit/>
          </a:bodyPr>
          <a:lstStyle/>
          <a:p>
            <a:r>
              <a:rPr lang="en-US"/>
              <a:t>Beta</a:t>
            </a:r>
          </a:p>
        </p:txBody>
      </p:sp>
      <p:sp>
        <p:nvSpPr>
          <p:cNvPr id="14" name="TextBox 13">
            <a:extLst>
              <a:ext uri="{FF2B5EF4-FFF2-40B4-BE49-F238E27FC236}">
                <a16:creationId xmlns:a16="http://schemas.microsoft.com/office/drawing/2014/main" id="{0B064084-E7F8-4924-A982-0EDBDE0510A5}"/>
              </a:ext>
            </a:extLst>
          </p:cNvPr>
          <p:cNvSpPr txBox="1"/>
          <p:nvPr/>
        </p:nvSpPr>
        <p:spPr>
          <a:xfrm>
            <a:off x="2334001" y="1929316"/>
            <a:ext cx="1688283" cy="369332"/>
          </a:xfrm>
          <a:prstGeom prst="rect">
            <a:avLst/>
          </a:prstGeom>
          <a:noFill/>
        </p:spPr>
        <p:txBody>
          <a:bodyPr wrap="none" rtlCol="0">
            <a:spAutoFit/>
          </a:bodyPr>
          <a:lstStyle/>
          <a:p>
            <a:r>
              <a:rPr lang="en-US"/>
              <a:t>Google Baseline</a:t>
            </a:r>
          </a:p>
        </p:txBody>
      </p:sp>
      <p:sp>
        <p:nvSpPr>
          <p:cNvPr id="15" name="TextBox 14">
            <a:extLst>
              <a:ext uri="{FF2B5EF4-FFF2-40B4-BE49-F238E27FC236}">
                <a16:creationId xmlns:a16="http://schemas.microsoft.com/office/drawing/2014/main" id="{4ED8D1AC-D067-4C08-97C6-26D854C055E5}"/>
              </a:ext>
            </a:extLst>
          </p:cNvPr>
          <p:cNvSpPr txBox="1"/>
          <p:nvPr/>
        </p:nvSpPr>
        <p:spPr>
          <a:xfrm>
            <a:off x="7469042" y="1929316"/>
            <a:ext cx="2966197" cy="369332"/>
          </a:xfrm>
          <a:prstGeom prst="rect">
            <a:avLst/>
          </a:prstGeom>
          <a:noFill/>
        </p:spPr>
        <p:txBody>
          <a:bodyPr wrap="none" rtlCol="0">
            <a:spAutoFit/>
          </a:bodyPr>
          <a:lstStyle/>
          <a:p>
            <a:r>
              <a:rPr lang="en-US"/>
              <a:t>Postprocessed with HAMMER</a:t>
            </a:r>
          </a:p>
        </p:txBody>
      </p:sp>
      <p:grpSp>
        <p:nvGrpSpPr>
          <p:cNvPr id="16" name="Group 15">
            <a:extLst>
              <a:ext uri="{FF2B5EF4-FFF2-40B4-BE49-F238E27FC236}">
                <a16:creationId xmlns:a16="http://schemas.microsoft.com/office/drawing/2014/main" id="{A3D8596D-0A4E-48DA-B6CC-DEBDE355B025}"/>
              </a:ext>
            </a:extLst>
          </p:cNvPr>
          <p:cNvGrpSpPr/>
          <p:nvPr/>
        </p:nvGrpSpPr>
        <p:grpSpPr>
          <a:xfrm>
            <a:off x="0" y="6289499"/>
            <a:ext cx="12192000" cy="606308"/>
            <a:chOff x="0" y="5241242"/>
            <a:chExt cx="10160000" cy="505256"/>
          </a:xfrm>
          <a:solidFill>
            <a:srgbClr val="333F50"/>
          </a:solidFill>
        </p:grpSpPr>
        <p:sp>
          <p:nvSpPr>
            <p:cNvPr id="20" name="Rectangle 19">
              <a:extLst>
                <a:ext uri="{FF2B5EF4-FFF2-40B4-BE49-F238E27FC236}">
                  <a16:creationId xmlns:a16="http://schemas.microsoft.com/office/drawing/2014/main" id="{AF1D142A-3876-48F0-9EFD-A673033CE1C9}"/>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8783872-ECCC-4837-AB82-4C992946166B}"/>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880" b="0" i="0" u="none" strike="noStrike" kern="0" cap="none" spc="0" normalizeH="0" baseline="0" noProof="0">
                  <a:ln>
                    <a:noFill/>
                  </a:ln>
                  <a:solidFill>
                    <a:prstClr val="white"/>
                  </a:solidFill>
                  <a:effectLst/>
                  <a:uLnTx/>
                  <a:uFillTx/>
                  <a:latin typeface="Calibri"/>
                  <a:ea typeface="+mn-ea"/>
                  <a:cs typeface="+mn-cs"/>
                </a:rPr>
                <a:t>HAMMER can sharpen the gradient on the cost function landscape </a:t>
              </a:r>
            </a:p>
          </p:txBody>
        </p:sp>
      </p:grpSp>
      <p:grpSp>
        <p:nvGrpSpPr>
          <p:cNvPr id="11" name="Group 10">
            <a:extLst>
              <a:ext uri="{FF2B5EF4-FFF2-40B4-BE49-F238E27FC236}">
                <a16:creationId xmlns:a16="http://schemas.microsoft.com/office/drawing/2014/main" id="{901969A5-1A85-4BAC-B7E1-632F2BEF7BBA}"/>
              </a:ext>
            </a:extLst>
          </p:cNvPr>
          <p:cNvGrpSpPr/>
          <p:nvPr/>
        </p:nvGrpSpPr>
        <p:grpSpPr>
          <a:xfrm>
            <a:off x="6095117" y="1929316"/>
            <a:ext cx="5950858" cy="4056095"/>
            <a:chOff x="6095117" y="1929316"/>
            <a:chExt cx="5950858" cy="4056095"/>
          </a:xfrm>
        </p:grpSpPr>
        <p:sp>
          <p:nvSpPr>
            <p:cNvPr id="9" name="Rectangle 8">
              <a:extLst>
                <a:ext uri="{FF2B5EF4-FFF2-40B4-BE49-F238E27FC236}">
                  <a16:creationId xmlns:a16="http://schemas.microsoft.com/office/drawing/2014/main" id="{A7F6B020-DB25-45C1-A84B-CA1938A8FABF}"/>
                </a:ext>
              </a:extLst>
            </p:cNvPr>
            <p:cNvSpPr/>
            <p:nvPr/>
          </p:nvSpPr>
          <p:spPr>
            <a:xfrm>
              <a:off x="6478672" y="1929316"/>
              <a:ext cx="5541014" cy="4056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1FB5FDD-1B9B-44CC-B801-80F8F14ED5F2}"/>
                </a:ext>
              </a:extLst>
            </p:cNvPr>
            <p:cNvSpPr txBox="1"/>
            <p:nvPr/>
          </p:nvSpPr>
          <p:spPr>
            <a:xfrm>
              <a:off x="6095117" y="3153002"/>
              <a:ext cx="5950858" cy="1384995"/>
            </a:xfrm>
            <a:prstGeom prst="rect">
              <a:avLst/>
            </a:prstGeom>
            <a:noFill/>
          </p:spPr>
          <p:txBody>
            <a:bodyPr wrap="square" rtlCol="0">
              <a:spAutoFit/>
            </a:bodyPr>
            <a:lstStyle/>
            <a:p>
              <a:pPr algn="ctr"/>
              <a:r>
                <a:rPr lang="en-US" sz="2800"/>
                <a:t>Challenge: Quality of solution become insensitive to changes in Beta and Gamma values due to noise</a:t>
              </a:r>
            </a:p>
          </p:txBody>
        </p:sp>
      </p:grpSp>
    </p:spTree>
    <p:extLst>
      <p:ext uri="{BB962C8B-B14F-4D97-AF65-F5344CB8AC3E}">
        <p14:creationId xmlns:p14="http://schemas.microsoft.com/office/powerpoint/2010/main" val="47368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40B146-8786-45D3-80BE-FEFECFAF8A6F}"/>
              </a:ext>
            </a:extLst>
          </p:cNvPr>
          <p:cNvSpPr>
            <a:spLocks noGrp="1"/>
          </p:cNvSpPr>
          <p:nvPr>
            <p:ph type="body" sz="quarter" idx="10"/>
          </p:nvPr>
        </p:nvSpPr>
        <p:spPr>
          <a:xfrm>
            <a:off x="178499" y="1142140"/>
            <a:ext cx="11875477" cy="5612342"/>
          </a:xfrm>
        </p:spPr>
        <p:txBody>
          <a:bodyPr>
            <a:normAutofit/>
          </a:bodyPr>
          <a:lstStyle/>
          <a:p>
            <a:r>
              <a:rPr lang="en-US" sz="2400" dirty="0"/>
              <a:t>Programs executed on NISQ Machines produce both correct and incorrect outcomes</a:t>
            </a:r>
            <a:endParaRPr lang="en-US" sz="2400" dirty="0">
              <a:solidFill>
                <a:srgbClr val="00B050"/>
              </a:solidFill>
            </a:endParaRPr>
          </a:p>
          <a:p>
            <a:endParaRPr lang="en-US" sz="2400" dirty="0"/>
          </a:p>
          <a:p>
            <a:endParaRPr lang="en-US" sz="2400" dirty="0"/>
          </a:p>
          <a:p>
            <a:r>
              <a:rPr lang="en-US" sz="2400" dirty="0"/>
              <a:t>Erroneous outcomes exhibit a close relationship with the correct answers in Hamming Space</a:t>
            </a:r>
          </a:p>
          <a:p>
            <a:pPr marL="0" indent="0">
              <a:buNone/>
            </a:pPr>
            <a:endParaRPr lang="en-US" sz="2400" dirty="0"/>
          </a:p>
          <a:p>
            <a:endParaRPr lang="en-US" sz="2400" dirty="0"/>
          </a:p>
          <a:p>
            <a:r>
              <a:rPr lang="en-US" sz="2400" dirty="0"/>
              <a:t>We propose HAMMER, a post-processing technique that leverages the structure of the erroneous outcomes to improve application fidelity</a:t>
            </a:r>
          </a:p>
          <a:p>
            <a:endParaRPr lang="en-US" sz="2400" dirty="0"/>
          </a:p>
          <a:p>
            <a:endParaRPr lang="en-US" sz="2400" dirty="0"/>
          </a:p>
          <a:p>
            <a:r>
              <a:rPr lang="en-US" sz="2400" dirty="0"/>
              <a:t>HAMMER improves the quality of solution by 1.37x on average and sharpens the gradient for variational quantum circuits</a:t>
            </a:r>
          </a:p>
        </p:txBody>
      </p:sp>
      <p:grpSp>
        <p:nvGrpSpPr>
          <p:cNvPr id="17" name="Group 16">
            <a:extLst>
              <a:ext uri="{FF2B5EF4-FFF2-40B4-BE49-F238E27FC236}">
                <a16:creationId xmlns:a16="http://schemas.microsoft.com/office/drawing/2014/main" id="{15249D47-BD6F-7949-9680-DAEA492925A0}"/>
              </a:ext>
            </a:extLst>
          </p:cNvPr>
          <p:cNvGrpSpPr/>
          <p:nvPr/>
        </p:nvGrpSpPr>
        <p:grpSpPr>
          <a:xfrm>
            <a:off x="0" y="-19878"/>
            <a:ext cx="12192883" cy="1119161"/>
            <a:chOff x="0" y="5033523"/>
            <a:chExt cx="10160736" cy="932634"/>
          </a:xfrm>
          <a:solidFill>
            <a:schemeClr val="tx1"/>
          </a:solidFill>
        </p:grpSpPr>
        <p:sp>
          <p:nvSpPr>
            <p:cNvPr id="18" name="Rectangle 17">
              <a:extLst>
                <a:ext uri="{FF2B5EF4-FFF2-40B4-BE49-F238E27FC236}">
                  <a16:creationId xmlns:a16="http://schemas.microsoft.com/office/drawing/2014/main" id="{B51D436D-8D03-2B47-AFE7-59B13EF4FCA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21E51FA-AC6F-AF45-AB44-84ED6E01754A}"/>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Conclusion</a:t>
              </a:r>
            </a:p>
          </p:txBody>
        </p:sp>
      </p:grpSp>
    </p:spTree>
    <p:extLst>
      <p:ext uri="{BB962C8B-B14F-4D97-AF65-F5344CB8AC3E}">
        <p14:creationId xmlns:p14="http://schemas.microsoft.com/office/powerpoint/2010/main" val="46474164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20A838-35CE-7440-ABC1-384D36D1E809}"/>
              </a:ext>
            </a:extLst>
          </p:cNvPr>
          <p:cNvSpPr txBox="1"/>
          <p:nvPr/>
        </p:nvSpPr>
        <p:spPr>
          <a:xfrm>
            <a:off x="4828056" y="2844225"/>
            <a:ext cx="2535887" cy="584775"/>
          </a:xfrm>
          <a:prstGeom prst="rect">
            <a:avLst/>
          </a:prstGeom>
          <a:noFill/>
        </p:spPr>
        <p:txBody>
          <a:bodyPr wrap="none" rtlCol="0">
            <a:spAutoFit/>
          </a:bodyPr>
          <a:lstStyle/>
          <a:p>
            <a:r>
              <a:rPr lang="en-US" sz="3200" dirty="0"/>
              <a:t>Backup Slides </a:t>
            </a:r>
          </a:p>
        </p:txBody>
      </p:sp>
    </p:spTree>
    <p:extLst>
      <p:ext uri="{BB962C8B-B14F-4D97-AF65-F5344CB8AC3E}">
        <p14:creationId xmlns:p14="http://schemas.microsoft.com/office/powerpoint/2010/main" val="84896443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40B146-8786-45D3-80BE-FEFECFAF8A6F}"/>
              </a:ext>
            </a:extLst>
          </p:cNvPr>
          <p:cNvSpPr>
            <a:spLocks noGrp="1"/>
          </p:cNvSpPr>
          <p:nvPr>
            <p:ph type="body" sz="quarter" idx="10"/>
          </p:nvPr>
        </p:nvSpPr>
        <p:spPr>
          <a:xfrm>
            <a:off x="5965371" y="2174310"/>
            <a:ext cx="5637348" cy="3789645"/>
          </a:xfrm>
        </p:spPr>
        <p:txBody>
          <a:bodyPr>
            <a:normAutofit/>
          </a:bodyPr>
          <a:lstStyle/>
          <a:p>
            <a:r>
              <a:rPr lang="en-US"/>
              <a:t>Algorithmic quality of solution improves with number of layers used in the QAOA circuit </a:t>
            </a:r>
          </a:p>
          <a:p>
            <a:endParaRPr lang="en-US"/>
          </a:p>
          <a:p>
            <a:r>
              <a:rPr lang="en-US"/>
              <a:t> Increasing number layers demand more gates which results in higher noise, degrading quality of solution </a:t>
            </a:r>
          </a:p>
        </p:txBody>
      </p:sp>
      <p:grpSp>
        <p:nvGrpSpPr>
          <p:cNvPr id="17" name="Group 16">
            <a:extLst>
              <a:ext uri="{FF2B5EF4-FFF2-40B4-BE49-F238E27FC236}">
                <a16:creationId xmlns:a16="http://schemas.microsoft.com/office/drawing/2014/main" id="{15249D47-BD6F-7949-9680-DAEA492925A0}"/>
              </a:ext>
            </a:extLst>
          </p:cNvPr>
          <p:cNvGrpSpPr/>
          <p:nvPr/>
        </p:nvGrpSpPr>
        <p:grpSpPr>
          <a:xfrm>
            <a:off x="-883" y="-13935"/>
            <a:ext cx="12192883" cy="1119161"/>
            <a:chOff x="0" y="5033523"/>
            <a:chExt cx="10160736" cy="932634"/>
          </a:xfrm>
          <a:solidFill>
            <a:schemeClr val="tx1"/>
          </a:solidFill>
        </p:grpSpPr>
        <p:sp>
          <p:nvSpPr>
            <p:cNvPr id="18" name="Rectangle 17">
              <a:extLst>
                <a:ext uri="{FF2B5EF4-FFF2-40B4-BE49-F238E27FC236}">
                  <a16:creationId xmlns:a16="http://schemas.microsoft.com/office/drawing/2014/main" id="{B51D436D-8D03-2B47-AFE7-59B13EF4FCA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21E51FA-AC6F-AF45-AB44-84ED6E01754A}"/>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Evaluation of HAMMER with QAOA</a:t>
              </a:r>
            </a:p>
          </p:txBody>
        </p:sp>
      </p:grpSp>
      <p:pic>
        <p:nvPicPr>
          <p:cNvPr id="7" name="Graphic 6">
            <a:extLst>
              <a:ext uri="{FF2B5EF4-FFF2-40B4-BE49-F238E27FC236}">
                <a16:creationId xmlns:a16="http://schemas.microsoft.com/office/drawing/2014/main" id="{2FC370DA-F677-47A9-9100-FB28D8535E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306355"/>
            <a:ext cx="5486400" cy="3657600"/>
          </a:xfrm>
          <a:prstGeom prst="rect">
            <a:avLst/>
          </a:prstGeom>
        </p:spPr>
      </p:pic>
      <p:grpSp>
        <p:nvGrpSpPr>
          <p:cNvPr id="8" name="Group 7">
            <a:extLst>
              <a:ext uri="{FF2B5EF4-FFF2-40B4-BE49-F238E27FC236}">
                <a16:creationId xmlns:a16="http://schemas.microsoft.com/office/drawing/2014/main" id="{F562F5E3-CBE7-4DEB-B30E-095FCDCC3F21}"/>
              </a:ext>
            </a:extLst>
          </p:cNvPr>
          <p:cNvGrpSpPr/>
          <p:nvPr/>
        </p:nvGrpSpPr>
        <p:grpSpPr>
          <a:xfrm>
            <a:off x="0" y="6289499"/>
            <a:ext cx="12192000" cy="606308"/>
            <a:chOff x="0" y="5241242"/>
            <a:chExt cx="10160000" cy="505256"/>
          </a:xfrm>
          <a:solidFill>
            <a:srgbClr val="333F50"/>
          </a:solidFill>
        </p:grpSpPr>
        <p:sp>
          <p:nvSpPr>
            <p:cNvPr id="9" name="Rectangle 8">
              <a:extLst>
                <a:ext uri="{FF2B5EF4-FFF2-40B4-BE49-F238E27FC236}">
                  <a16:creationId xmlns:a16="http://schemas.microsoft.com/office/drawing/2014/main" id="{CF091AC5-EA77-4B3A-99DE-4CCFEC310280}"/>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0B801E3D-F740-4BD1-97F4-A5F656D59C56}"/>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880" b="0" i="0" u="none" strike="noStrike" kern="0" cap="none" spc="0" normalizeH="0" baseline="0" noProof="0">
                  <a:ln>
                    <a:noFill/>
                  </a:ln>
                  <a:solidFill>
                    <a:prstClr val="white"/>
                  </a:solidFill>
                  <a:effectLst/>
                  <a:uLnTx/>
                  <a:uFillTx/>
                  <a:latin typeface="Calibri"/>
                  <a:ea typeface="+mn-ea"/>
                  <a:cs typeface="+mn-cs"/>
                </a:rPr>
                <a:t>HAMMER improves quality of solution by  attenuating spurious outcomes</a:t>
              </a:r>
            </a:p>
          </p:txBody>
        </p:sp>
      </p:grpSp>
    </p:spTree>
    <p:extLst>
      <p:ext uri="{BB962C8B-B14F-4D97-AF65-F5344CB8AC3E}">
        <p14:creationId xmlns:p14="http://schemas.microsoft.com/office/powerpoint/2010/main" val="1471008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13935"/>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HAMMER: Complexity </a:t>
              </a:r>
            </a:p>
          </p:txBody>
        </p:sp>
      </p:grpSp>
      <p:grpSp>
        <p:nvGrpSpPr>
          <p:cNvPr id="128" name="Group 127">
            <a:extLst>
              <a:ext uri="{FF2B5EF4-FFF2-40B4-BE49-F238E27FC236}">
                <a16:creationId xmlns:a16="http://schemas.microsoft.com/office/drawing/2014/main" id="{6AD32EAB-6B0F-4161-B8F0-D30F082EBD1C}"/>
              </a:ext>
            </a:extLst>
          </p:cNvPr>
          <p:cNvGrpSpPr/>
          <p:nvPr/>
        </p:nvGrpSpPr>
        <p:grpSpPr>
          <a:xfrm>
            <a:off x="9750266" y="1911660"/>
            <a:ext cx="2398169" cy="1589492"/>
            <a:chOff x="8511976" y="3198177"/>
            <a:chExt cx="2880782" cy="2491340"/>
          </a:xfrm>
        </p:grpSpPr>
        <p:sp>
          <p:nvSpPr>
            <p:cNvPr id="129" name="Rectangle 128">
              <a:extLst>
                <a:ext uri="{FF2B5EF4-FFF2-40B4-BE49-F238E27FC236}">
                  <a16:creationId xmlns:a16="http://schemas.microsoft.com/office/drawing/2014/main" id="{1DCD3825-8A1C-4D62-A8B7-9D597C16E424}"/>
                </a:ext>
              </a:extLst>
            </p:cNvPr>
            <p:cNvSpPr/>
            <p:nvPr/>
          </p:nvSpPr>
          <p:spPr>
            <a:xfrm>
              <a:off x="9186943" y="3439016"/>
              <a:ext cx="114716" cy="18515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DF96129-1919-41C3-B684-092656DEE3F0}"/>
                </a:ext>
              </a:extLst>
            </p:cNvPr>
            <p:cNvSpPr/>
            <p:nvPr/>
          </p:nvSpPr>
          <p:spPr>
            <a:xfrm>
              <a:off x="9415412" y="3970253"/>
              <a:ext cx="114716" cy="1320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F6740C45-C01F-4B9E-853A-8B1CA14EFE13}"/>
                </a:ext>
              </a:extLst>
            </p:cNvPr>
            <p:cNvSpPr/>
            <p:nvPr/>
          </p:nvSpPr>
          <p:spPr>
            <a:xfrm>
              <a:off x="9643881" y="3970255"/>
              <a:ext cx="106162" cy="13203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D497FE74-6187-4D4D-8D7B-7CAABF96F011}"/>
                </a:ext>
              </a:extLst>
            </p:cNvPr>
            <p:cNvSpPr/>
            <p:nvPr/>
          </p:nvSpPr>
          <p:spPr>
            <a:xfrm>
              <a:off x="9872352" y="3744764"/>
              <a:ext cx="107538" cy="1545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EC5EA1B-FA6B-4F99-A7D3-955FE7E74937}"/>
                </a:ext>
              </a:extLst>
            </p:cNvPr>
            <p:cNvSpPr/>
            <p:nvPr/>
          </p:nvSpPr>
          <p:spPr>
            <a:xfrm>
              <a:off x="10100822" y="4348414"/>
              <a:ext cx="106162" cy="9439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3EFFDE5-5030-43FD-B56F-D984006B87DF}"/>
                </a:ext>
              </a:extLst>
            </p:cNvPr>
            <p:cNvSpPr/>
            <p:nvPr/>
          </p:nvSpPr>
          <p:spPr>
            <a:xfrm>
              <a:off x="10329292" y="4555013"/>
              <a:ext cx="106162" cy="7355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D03FEA9-FE84-4611-A2A4-EFF401DC0D61}"/>
                </a:ext>
              </a:extLst>
            </p:cNvPr>
            <p:cNvSpPr/>
            <p:nvPr/>
          </p:nvSpPr>
          <p:spPr>
            <a:xfrm>
              <a:off x="10557762" y="4740672"/>
              <a:ext cx="86229" cy="5481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2960D3D2-786D-422F-8711-AD0F84AADBB8}"/>
                </a:ext>
              </a:extLst>
            </p:cNvPr>
            <p:cNvCxnSpPr>
              <a:cxnSpLocks/>
            </p:cNvCxnSpPr>
            <p:nvPr/>
          </p:nvCxnSpPr>
          <p:spPr>
            <a:xfrm flipV="1">
              <a:off x="8987859" y="3198177"/>
              <a:ext cx="0" cy="20905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A738923B-8D92-4893-9673-253E704BFF93}"/>
                </a:ext>
              </a:extLst>
            </p:cNvPr>
            <p:cNvCxnSpPr>
              <a:cxnSpLocks/>
            </p:cNvCxnSpPr>
            <p:nvPr/>
          </p:nvCxnSpPr>
          <p:spPr>
            <a:xfrm>
              <a:off x="8987859" y="5288776"/>
              <a:ext cx="24048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8" name="TextBox 137">
              <a:extLst>
                <a:ext uri="{FF2B5EF4-FFF2-40B4-BE49-F238E27FC236}">
                  <a16:creationId xmlns:a16="http://schemas.microsoft.com/office/drawing/2014/main" id="{7819CD30-B907-4141-A146-A6313440AA20}"/>
                </a:ext>
              </a:extLst>
            </p:cNvPr>
            <p:cNvSpPr txBox="1"/>
            <p:nvPr/>
          </p:nvSpPr>
          <p:spPr>
            <a:xfrm rot="16200000">
              <a:off x="8184669" y="4183002"/>
              <a:ext cx="1098272" cy="443657"/>
            </a:xfrm>
            <a:prstGeom prst="rect">
              <a:avLst/>
            </a:prstGeom>
            <a:noFill/>
          </p:spPr>
          <p:txBody>
            <a:bodyPr wrap="none" rtlCol="0">
              <a:spAutoFit/>
            </a:bodyPr>
            <a:lstStyle/>
            <a:p>
              <a:r>
                <a:rPr lang="en-US"/>
                <a:t>Score</a:t>
              </a:r>
            </a:p>
          </p:txBody>
        </p:sp>
        <p:sp>
          <p:nvSpPr>
            <p:cNvPr id="139" name="TextBox 138">
              <a:extLst>
                <a:ext uri="{FF2B5EF4-FFF2-40B4-BE49-F238E27FC236}">
                  <a16:creationId xmlns:a16="http://schemas.microsoft.com/office/drawing/2014/main" id="{4FAA784D-459A-4443-8F00-6480BB92B65C}"/>
                </a:ext>
              </a:extLst>
            </p:cNvPr>
            <p:cNvSpPr txBox="1"/>
            <p:nvPr/>
          </p:nvSpPr>
          <p:spPr>
            <a:xfrm>
              <a:off x="9186913" y="5320185"/>
              <a:ext cx="1545616" cy="369332"/>
            </a:xfrm>
            <a:prstGeom prst="rect">
              <a:avLst/>
            </a:prstGeom>
            <a:noFill/>
          </p:spPr>
          <p:txBody>
            <a:bodyPr wrap="none" rtlCol="0">
              <a:spAutoFit/>
            </a:bodyPr>
            <a:lstStyle/>
            <a:p>
              <a:r>
                <a:rPr lang="en-US"/>
                <a:t>Output Strings</a:t>
              </a:r>
            </a:p>
          </p:txBody>
        </p:sp>
      </p:grpSp>
      <p:cxnSp>
        <p:nvCxnSpPr>
          <p:cNvPr id="56" name="Straight Arrow Connector 55">
            <a:extLst>
              <a:ext uri="{FF2B5EF4-FFF2-40B4-BE49-F238E27FC236}">
                <a16:creationId xmlns:a16="http://schemas.microsoft.com/office/drawing/2014/main" id="{7E2B4DD8-F9CB-4DD1-ABC2-28F52D0C38BF}"/>
              </a:ext>
            </a:extLst>
          </p:cNvPr>
          <p:cNvCxnSpPr>
            <a:cxnSpLocks/>
          </p:cNvCxnSpPr>
          <p:nvPr/>
        </p:nvCxnSpPr>
        <p:spPr>
          <a:xfrm>
            <a:off x="9287296" y="2674117"/>
            <a:ext cx="462966" cy="1690"/>
          </a:xfrm>
          <a:prstGeom prst="straightConnector1">
            <a:avLst/>
          </a:prstGeom>
          <a:solidFill>
            <a:schemeClr val="tx1">
              <a:lumMod val="85000"/>
              <a:lumOff val="15000"/>
            </a:schemeClr>
          </a:solid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DCA52194-D9AA-401E-B9BA-91B2F9B9FDDD}"/>
                  </a:ext>
                </a:extLst>
              </p:cNvPr>
              <p:cNvSpPr txBox="1"/>
              <p:nvPr/>
            </p:nvSpPr>
            <p:spPr>
              <a:xfrm>
                <a:off x="11077852" y="1966983"/>
                <a:ext cx="694218" cy="369332"/>
              </a:xfrm>
              <a:prstGeom prst="rect">
                <a:avLst/>
              </a:prstGeom>
              <a:noFill/>
            </p:spPr>
            <p:txBody>
              <a:bodyPr wrap="square">
                <a:spAutoFit/>
              </a:bodyPr>
              <a:lstStyle/>
              <a:p>
                <a:r>
                  <a:rPr lang="en-US" b="0"/>
                  <a:t>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endParaRPr lang="en-US"/>
              </a:p>
            </p:txBody>
          </p:sp>
        </mc:Choice>
        <mc:Fallback xmlns="">
          <p:sp>
            <p:nvSpPr>
              <p:cNvPr id="148" name="TextBox 147">
                <a:extLst>
                  <a:ext uri="{FF2B5EF4-FFF2-40B4-BE49-F238E27FC236}">
                    <a16:creationId xmlns:a16="http://schemas.microsoft.com/office/drawing/2014/main" id="{DCA52194-D9AA-401E-B9BA-91B2F9B9FDDD}"/>
                  </a:ext>
                </a:extLst>
              </p:cNvPr>
              <p:cNvSpPr txBox="1">
                <a:spLocks noRot="1" noChangeAspect="1" noMove="1" noResize="1" noEditPoints="1" noAdjustHandles="1" noChangeArrowheads="1" noChangeShapeType="1" noTextEdit="1"/>
              </p:cNvSpPr>
              <p:nvPr/>
            </p:nvSpPr>
            <p:spPr>
              <a:xfrm>
                <a:off x="11077852" y="1966983"/>
                <a:ext cx="694218" cy="369332"/>
              </a:xfrm>
              <a:prstGeom prst="rect">
                <a:avLst/>
              </a:prstGeom>
              <a:blipFill>
                <a:blip r:embed="rId4"/>
                <a:stretch>
                  <a:fillRect l="-7018" t="-10000" b="-26667"/>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5937A91A-B764-ED45-9DAA-70DAEDA3C29B}"/>
              </a:ext>
            </a:extLst>
          </p:cNvPr>
          <p:cNvSpPr/>
          <p:nvPr/>
        </p:nvSpPr>
        <p:spPr>
          <a:xfrm>
            <a:off x="3285321" y="2008054"/>
            <a:ext cx="1362275" cy="1333816"/>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Filter</a:t>
            </a:r>
          </a:p>
        </p:txBody>
      </p:sp>
      <p:sp>
        <p:nvSpPr>
          <p:cNvPr id="68" name="Rectangle 67">
            <a:extLst>
              <a:ext uri="{FF2B5EF4-FFF2-40B4-BE49-F238E27FC236}">
                <a16:creationId xmlns:a16="http://schemas.microsoft.com/office/drawing/2014/main" id="{027314E2-6947-3642-8977-7395747E31B6}"/>
              </a:ext>
            </a:extLst>
          </p:cNvPr>
          <p:cNvSpPr/>
          <p:nvPr/>
        </p:nvSpPr>
        <p:spPr>
          <a:xfrm>
            <a:off x="7659855" y="2008055"/>
            <a:ext cx="1739142" cy="1333815"/>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Weight</a:t>
            </a:r>
          </a:p>
        </p:txBody>
      </p:sp>
      <p:grpSp>
        <p:nvGrpSpPr>
          <p:cNvPr id="71" name="Group 70">
            <a:extLst>
              <a:ext uri="{FF2B5EF4-FFF2-40B4-BE49-F238E27FC236}">
                <a16:creationId xmlns:a16="http://schemas.microsoft.com/office/drawing/2014/main" id="{3C23B725-97DA-4ABA-B4B7-8F23AE65595A}"/>
              </a:ext>
            </a:extLst>
          </p:cNvPr>
          <p:cNvGrpSpPr/>
          <p:nvPr/>
        </p:nvGrpSpPr>
        <p:grpSpPr>
          <a:xfrm>
            <a:off x="149146" y="1949725"/>
            <a:ext cx="2367224" cy="1589493"/>
            <a:chOff x="8549137" y="3198177"/>
            <a:chExt cx="2843621" cy="2491340"/>
          </a:xfrm>
        </p:grpSpPr>
        <p:sp>
          <p:nvSpPr>
            <p:cNvPr id="72" name="Rectangle 71">
              <a:extLst>
                <a:ext uri="{FF2B5EF4-FFF2-40B4-BE49-F238E27FC236}">
                  <a16:creationId xmlns:a16="http://schemas.microsoft.com/office/drawing/2014/main" id="{FAD88EF8-0031-4EBE-B3CE-EF166E708AA7}"/>
                </a:ext>
              </a:extLst>
            </p:cNvPr>
            <p:cNvSpPr/>
            <p:nvPr/>
          </p:nvSpPr>
          <p:spPr>
            <a:xfrm>
              <a:off x="9186942" y="3744765"/>
              <a:ext cx="107538" cy="15458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28C4308-AF96-436A-92D8-7A3FEB7DE37D}"/>
                </a:ext>
              </a:extLst>
            </p:cNvPr>
            <p:cNvSpPr/>
            <p:nvPr/>
          </p:nvSpPr>
          <p:spPr>
            <a:xfrm>
              <a:off x="9415412" y="3472381"/>
              <a:ext cx="107537" cy="18182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D5AA42C-6416-4476-A873-B33BC294FA9A}"/>
                </a:ext>
              </a:extLst>
            </p:cNvPr>
            <p:cNvSpPr/>
            <p:nvPr/>
          </p:nvSpPr>
          <p:spPr>
            <a:xfrm>
              <a:off x="9643881" y="3282055"/>
              <a:ext cx="114719" cy="20085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A0D4F61-51E5-46E9-965A-AEDEE7E6E071}"/>
                </a:ext>
              </a:extLst>
            </p:cNvPr>
            <p:cNvSpPr/>
            <p:nvPr/>
          </p:nvSpPr>
          <p:spPr>
            <a:xfrm>
              <a:off x="9872352" y="3744764"/>
              <a:ext cx="107538" cy="15458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AEA990A-AAF6-4D4A-A212-CC8D4209ECC5}"/>
                </a:ext>
              </a:extLst>
            </p:cNvPr>
            <p:cNvSpPr/>
            <p:nvPr/>
          </p:nvSpPr>
          <p:spPr>
            <a:xfrm>
              <a:off x="10100822" y="4348414"/>
              <a:ext cx="106162" cy="9439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330437F-52B2-43E6-A7BD-17B42AC31F1F}"/>
                </a:ext>
              </a:extLst>
            </p:cNvPr>
            <p:cNvSpPr/>
            <p:nvPr/>
          </p:nvSpPr>
          <p:spPr>
            <a:xfrm>
              <a:off x="10329292" y="4555013"/>
              <a:ext cx="106162" cy="7355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070A8EC-1AF5-4678-8344-CB830C1F1347}"/>
                </a:ext>
              </a:extLst>
            </p:cNvPr>
            <p:cNvSpPr/>
            <p:nvPr/>
          </p:nvSpPr>
          <p:spPr>
            <a:xfrm>
              <a:off x="10557762" y="4740672"/>
              <a:ext cx="86229" cy="5481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a:extLst>
                <a:ext uri="{FF2B5EF4-FFF2-40B4-BE49-F238E27FC236}">
                  <a16:creationId xmlns:a16="http://schemas.microsoft.com/office/drawing/2014/main" id="{858482E7-3A8B-4C51-9963-4DC0856B83C9}"/>
                </a:ext>
              </a:extLst>
            </p:cNvPr>
            <p:cNvCxnSpPr>
              <a:cxnSpLocks/>
            </p:cNvCxnSpPr>
            <p:nvPr/>
          </p:nvCxnSpPr>
          <p:spPr>
            <a:xfrm flipV="1">
              <a:off x="8987859" y="3198177"/>
              <a:ext cx="0" cy="209059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8F0AC5A3-0BD7-4226-A557-51A828EB05FD}"/>
                </a:ext>
              </a:extLst>
            </p:cNvPr>
            <p:cNvCxnSpPr>
              <a:cxnSpLocks/>
            </p:cNvCxnSpPr>
            <p:nvPr/>
          </p:nvCxnSpPr>
          <p:spPr>
            <a:xfrm>
              <a:off x="8987859" y="5288776"/>
              <a:ext cx="240489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04F59FBE-E19F-425C-8FEE-3865B9B11B6C}"/>
                </a:ext>
              </a:extLst>
            </p:cNvPr>
            <p:cNvSpPr txBox="1"/>
            <p:nvPr/>
          </p:nvSpPr>
          <p:spPr>
            <a:xfrm rot="16200000">
              <a:off x="8135979" y="4220164"/>
              <a:ext cx="1195648" cy="369332"/>
            </a:xfrm>
            <a:prstGeom prst="rect">
              <a:avLst/>
            </a:prstGeom>
            <a:noFill/>
          </p:spPr>
          <p:txBody>
            <a:bodyPr wrap="none" rtlCol="0">
              <a:spAutoFit/>
            </a:bodyPr>
            <a:lstStyle/>
            <a:p>
              <a:r>
                <a:rPr lang="en-US"/>
                <a:t>Probability</a:t>
              </a:r>
            </a:p>
          </p:txBody>
        </p:sp>
        <p:sp>
          <p:nvSpPr>
            <p:cNvPr id="89" name="TextBox 88">
              <a:extLst>
                <a:ext uri="{FF2B5EF4-FFF2-40B4-BE49-F238E27FC236}">
                  <a16:creationId xmlns:a16="http://schemas.microsoft.com/office/drawing/2014/main" id="{FDF3DF46-28EF-47D7-96DE-A1650B57EF98}"/>
                </a:ext>
              </a:extLst>
            </p:cNvPr>
            <p:cNvSpPr txBox="1"/>
            <p:nvPr/>
          </p:nvSpPr>
          <p:spPr>
            <a:xfrm>
              <a:off x="9186913" y="5320185"/>
              <a:ext cx="1545616" cy="369332"/>
            </a:xfrm>
            <a:prstGeom prst="rect">
              <a:avLst/>
            </a:prstGeom>
            <a:noFill/>
          </p:spPr>
          <p:txBody>
            <a:bodyPr wrap="none" rtlCol="0">
              <a:spAutoFit/>
            </a:bodyPr>
            <a:lstStyle/>
            <a:p>
              <a:r>
                <a:rPr lang="en-US"/>
                <a:t>Output Strings</a:t>
              </a:r>
            </a:p>
          </p:txBody>
        </p:sp>
      </p:grpSp>
      <p:cxnSp>
        <p:nvCxnSpPr>
          <p:cNvPr id="90" name="Straight Arrow Connector 89">
            <a:extLst>
              <a:ext uri="{FF2B5EF4-FFF2-40B4-BE49-F238E27FC236}">
                <a16:creationId xmlns:a16="http://schemas.microsoft.com/office/drawing/2014/main" id="{67614C49-EAC4-4624-A496-4C826E0B1162}"/>
              </a:ext>
            </a:extLst>
          </p:cNvPr>
          <p:cNvCxnSpPr>
            <a:cxnSpLocks/>
          </p:cNvCxnSpPr>
          <p:nvPr/>
        </p:nvCxnSpPr>
        <p:spPr>
          <a:xfrm>
            <a:off x="4658811" y="2679120"/>
            <a:ext cx="460261" cy="7997"/>
          </a:xfrm>
          <a:prstGeom prst="straightConnector1">
            <a:avLst/>
          </a:prstGeom>
          <a:solidFill>
            <a:schemeClr val="accent1">
              <a:lumMod val="75000"/>
            </a:schemeClr>
          </a:solid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9F9C7B9F-E818-440E-9CBB-845C9F7DFADD}"/>
              </a:ext>
            </a:extLst>
          </p:cNvPr>
          <p:cNvCxnSpPr>
            <a:cxnSpLocks/>
          </p:cNvCxnSpPr>
          <p:nvPr/>
        </p:nvCxnSpPr>
        <p:spPr>
          <a:xfrm>
            <a:off x="2516371" y="2674962"/>
            <a:ext cx="768950" cy="0"/>
          </a:xfrm>
          <a:prstGeom prst="straightConnector1">
            <a:avLst/>
          </a:prstGeom>
          <a:solidFill>
            <a:schemeClr val="accent1">
              <a:lumMod val="75000"/>
            </a:schemeClr>
          </a:solid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965658F-9E1E-4A21-9F54-B8A270B74950}"/>
              </a:ext>
            </a:extLst>
          </p:cNvPr>
          <p:cNvCxnSpPr>
            <a:cxnSpLocks/>
          </p:cNvCxnSpPr>
          <p:nvPr/>
        </p:nvCxnSpPr>
        <p:spPr>
          <a:xfrm>
            <a:off x="7213712" y="2674962"/>
            <a:ext cx="470878" cy="0"/>
          </a:xfrm>
          <a:prstGeom prst="straightConnector1">
            <a:avLst/>
          </a:prstGeom>
          <a:solidFill>
            <a:schemeClr val="accent1">
              <a:lumMod val="75000"/>
            </a:schemeClr>
          </a:solidFill>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AC461624-78F1-4D99-981F-DBA7308FED71}"/>
              </a:ext>
            </a:extLst>
          </p:cNvPr>
          <p:cNvSpPr/>
          <p:nvPr/>
        </p:nvSpPr>
        <p:spPr>
          <a:xfrm>
            <a:off x="5213768" y="1992365"/>
            <a:ext cx="2130188" cy="1365196"/>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Cumulative</a:t>
            </a:r>
          </a:p>
          <a:p>
            <a:pPr algn="ctr"/>
            <a:r>
              <a:rPr lang="en-US" sz="2800"/>
              <a:t>Hamming Spectrum </a:t>
            </a:r>
          </a:p>
        </p:txBody>
      </p:sp>
      <p:sp>
        <p:nvSpPr>
          <p:cNvPr id="5" name="Rectangle 4">
            <a:extLst>
              <a:ext uri="{FF2B5EF4-FFF2-40B4-BE49-F238E27FC236}">
                <a16:creationId xmlns:a16="http://schemas.microsoft.com/office/drawing/2014/main" id="{AD774EF5-FE35-DF44-987A-291520D0F167}"/>
              </a:ext>
            </a:extLst>
          </p:cNvPr>
          <p:cNvSpPr/>
          <p:nvPr/>
        </p:nvSpPr>
        <p:spPr>
          <a:xfrm>
            <a:off x="2900846" y="1768068"/>
            <a:ext cx="6617933" cy="1863361"/>
          </a:xfrm>
          <a:prstGeom prst="rect">
            <a:avLst/>
          </a:prstGeom>
          <a:noFill/>
          <a:ln w="508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CC912CB-6962-9340-B84E-495EC66FDD6A}"/>
              </a:ext>
            </a:extLst>
          </p:cNvPr>
          <p:cNvSpPr txBox="1"/>
          <p:nvPr/>
        </p:nvSpPr>
        <p:spPr>
          <a:xfrm>
            <a:off x="5579792" y="3630238"/>
            <a:ext cx="1398140" cy="461665"/>
          </a:xfrm>
          <a:prstGeom prst="rect">
            <a:avLst/>
          </a:prstGeom>
          <a:noFill/>
        </p:spPr>
        <p:txBody>
          <a:bodyPr wrap="none" rtlCol="0">
            <a:spAutoFit/>
          </a:bodyPr>
          <a:lstStyle/>
          <a:p>
            <a:r>
              <a:rPr lang="en-US" sz="2400"/>
              <a:t>HAMMER</a:t>
            </a:r>
            <a:endParaRPr lang="en-US" sz="3200"/>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D8E2827-8D3C-4A0B-B73D-B644D95B9B4F}"/>
                  </a:ext>
                </a:extLst>
              </p:cNvPr>
              <p:cNvSpPr txBox="1"/>
              <p:nvPr/>
            </p:nvSpPr>
            <p:spPr>
              <a:xfrm>
                <a:off x="1395316" y="1991389"/>
                <a:ext cx="694218" cy="369332"/>
              </a:xfrm>
              <a:prstGeom prst="rect">
                <a:avLst/>
              </a:prstGeom>
              <a:noFill/>
            </p:spPr>
            <p:txBody>
              <a:bodyPr wrap="square">
                <a:spAutoFit/>
              </a:bodyPr>
              <a:lstStyle/>
              <a:p>
                <a:r>
                  <a:rPr lang="en-US" b="0"/>
                  <a:t>P</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endParaRPr lang="en-US"/>
              </a:p>
            </p:txBody>
          </p:sp>
        </mc:Choice>
        <mc:Fallback xmlns="">
          <p:sp>
            <p:nvSpPr>
              <p:cNvPr id="93" name="TextBox 92">
                <a:extLst>
                  <a:ext uri="{FF2B5EF4-FFF2-40B4-BE49-F238E27FC236}">
                    <a16:creationId xmlns:a16="http://schemas.microsoft.com/office/drawing/2014/main" id="{2D8E2827-8D3C-4A0B-B73D-B644D95B9B4F}"/>
                  </a:ext>
                </a:extLst>
              </p:cNvPr>
              <p:cNvSpPr txBox="1">
                <a:spLocks noRot="1" noChangeAspect="1" noMove="1" noResize="1" noEditPoints="1" noAdjustHandles="1" noChangeArrowheads="1" noChangeShapeType="1" noTextEdit="1"/>
              </p:cNvSpPr>
              <p:nvPr/>
            </p:nvSpPr>
            <p:spPr>
              <a:xfrm>
                <a:off x="1395316" y="1991389"/>
                <a:ext cx="694218" cy="369332"/>
              </a:xfrm>
              <a:prstGeom prst="rect">
                <a:avLst/>
              </a:prstGeom>
              <a:blipFill>
                <a:blip r:embed="rId5"/>
                <a:stretch>
                  <a:fillRect l="-7895" t="-10000" b="-266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EDB3238-00E8-475B-ABC3-DC9EE7AB8952}"/>
              </a:ext>
            </a:extLst>
          </p:cNvPr>
          <p:cNvSpPr txBox="1"/>
          <p:nvPr/>
        </p:nvSpPr>
        <p:spPr>
          <a:xfrm>
            <a:off x="4850497" y="1546617"/>
            <a:ext cx="2718629" cy="369332"/>
          </a:xfrm>
          <a:prstGeom prst="rect">
            <a:avLst/>
          </a:prstGeom>
          <a:solidFill>
            <a:schemeClr val="accent5">
              <a:lumMod val="75000"/>
            </a:schemeClr>
          </a:solidFill>
          <a:ln>
            <a:solidFill>
              <a:schemeClr val="bg1"/>
            </a:solidFill>
          </a:ln>
        </p:spPr>
        <p:txBody>
          <a:bodyPr wrap="none" rtlCol="0">
            <a:spAutoFit/>
          </a:bodyPr>
          <a:lstStyle/>
          <a:p>
            <a:r>
              <a:rPr lang="en-US" i="1">
                <a:solidFill>
                  <a:schemeClr val="bg1"/>
                </a:solidFill>
              </a:rPr>
              <a:t>Computational Steps O (n</a:t>
            </a:r>
            <a:r>
              <a:rPr lang="en-US" i="1" baseline="30000">
                <a:solidFill>
                  <a:schemeClr val="bg1"/>
                </a:solidFill>
              </a:rPr>
              <a:t>2</a:t>
            </a:r>
            <a:r>
              <a:rPr lang="en-US" i="1">
                <a:solidFill>
                  <a:schemeClr val="bg1"/>
                </a:solidFill>
              </a:rPr>
              <a:t>)</a:t>
            </a:r>
          </a:p>
        </p:txBody>
      </p:sp>
      <p:graphicFrame>
        <p:nvGraphicFramePr>
          <p:cNvPr id="3" name="Table 7">
            <a:extLst>
              <a:ext uri="{FF2B5EF4-FFF2-40B4-BE49-F238E27FC236}">
                <a16:creationId xmlns:a16="http://schemas.microsoft.com/office/drawing/2014/main" id="{0F01ED64-531F-D643-AC40-1D5CD4847AF8}"/>
              </a:ext>
            </a:extLst>
          </p:cNvPr>
          <p:cNvGraphicFramePr>
            <a:graphicFrameLocks noGrp="1"/>
          </p:cNvGraphicFramePr>
          <p:nvPr/>
        </p:nvGraphicFramePr>
        <p:xfrm>
          <a:off x="2166507" y="4438597"/>
          <a:ext cx="7857220" cy="2194560"/>
        </p:xfrm>
        <a:graphic>
          <a:graphicData uri="http://schemas.openxmlformats.org/drawingml/2006/table">
            <a:tbl>
              <a:tblPr firstRow="1" bandRow="1">
                <a:tableStyleId>{5C22544A-7EE6-4342-B048-85BDC9FD1C3A}</a:tableStyleId>
              </a:tblPr>
              <a:tblGrid>
                <a:gridCol w="1964305">
                  <a:extLst>
                    <a:ext uri="{9D8B030D-6E8A-4147-A177-3AD203B41FA5}">
                      <a16:colId xmlns:a16="http://schemas.microsoft.com/office/drawing/2014/main" val="1650643753"/>
                    </a:ext>
                  </a:extLst>
                </a:gridCol>
                <a:gridCol w="1964305">
                  <a:extLst>
                    <a:ext uri="{9D8B030D-6E8A-4147-A177-3AD203B41FA5}">
                      <a16:colId xmlns:a16="http://schemas.microsoft.com/office/drawing/2014/main" val="926475657"/>
                    </a:ext>
                  </a:extLst>
                </a:gridCol>
                <a:gridCol w="1964305">
                  <a:extLst>
                    <a:ext uri="{9D8B030D-6E8A-4147-A177-3AD203B41FA5}">
                      <a16:colId xmlns:a16="http://schemas.microsoft.com/office/drawing/2014/main" val="1886653258"/>
                    </a:ext>
                  </a:extLst>
                </a:gridCol>
                <a:gridCol w="1964305">
                  <a:extLst>
                    <a:ext uri="{9D8B030D-6E8A-4147-A177-3AD203B41FA5}">
                      <a16:colId xmlns:a16="http://schemas.microsoft.com/office/drawing/2014/main" val="4146900900"/>
                    </a:ext>
                  </a:extLst>
                </a:gridCol>
              </a:tblGrid>
              <a:tr h="329665">
                <a:tc rowSpan="2">
                  <a:txBody>
                    <a:bodyPr/>
                    <a:lstStyle/>
                    <a:p>
                      <a:pPr algn="ctr"/>
                      <a:r>
                        <a:rPr lang="en-US"/>
                        <a:t>Trials (T)</a:t>
                      </a:r>
                    </a:p>
                  </a:txBody>
                  <a:tcPr anchor="ctr"/>
                </a:tc>
                <a:tc rowSpan="2">
                  <a:txBody>
                    <a:bodyPr/>
                    <a:lstStyle/>
                    <a:p>
                      <a:pPr algn="ctr"/>
                      <a:r>
                        <a:rPr lang="en-US"/>
                        <a:t>Unique Outcomes</a:t>
                      </a:r>
                    </a:p>
                  </a:txBody>
                  <a:tcPr anchor="ctr"/>
                </a:tc>
                <a:tc gridSpan="2">
                  <a:txBody>
                    <a:bodyPr/>
                    <a:lstStyle/>
                    <a:p>
                      <a:pPr algn="ctr"/>
                      <a:r>
                        <a:rPr lang="en-US"/>
                        <a:t>Operations in Billion</a:t>
                      </a:r>
                    </a:p>
                  </a:txBody>
                  <a:tcPr/>
                </a:tc>
                <a:tc hMerge="1">
                  <a:txBody>
                    <a:bodyPr/>
                    <a:lstStyle/>
                    <a:p>
                      <a:pPr algn="ctr"/>
                      <a:endParaRPr lang="en-US"/>
                    </a:p>
                  </a:txBody>
                  <a:tcPr/>
                </a:tc>
                <a:extLst>
                  <a:ext uri="{0D108BD9-81ED-4DB2-BD59-A6C34878D82A}">
                    <a16:rowId xmlns:a16="http://schemas.microsoft.com/office/drawing/2014/main" val="2214437860"/>
                  </a:ext>
                </a:extLst>
              </a:tr>
              <a:tr h="329665">
                <a:tc vMerge="1">
                  <a:txBody>
                    <a:bodyPr/>
                    <a:lstStyle/>
                    <a:p>
                      <a:pPr algn="ctr"/>
                      <a:endParaRPr lang="en-US"/>
                    </a:p>
                  </a:txBody>
                  <a:tcPr/>
                </a:tc>
                <a:tc vMerge="1">
                  <a:txBody>
                    <a:bodyPr/>
                    <a:lstStyle/>
                    <a:p>
                      <a:pPr algn="ctr"/>
                      <a:endParaRPr lang="en-US"/>
                    </a:p>
                  </a:txBody>
                  <a:tcPr/>
                </a:tc>
                <a:tc>
                  <a:txBody>
                    <a:bodyPr/>
                    <a:lstStyle/>
                    <a:p>
                      <a:pPr algn="ctr"/>
                      <a:r>
                        <a:rPr lang="en-US">
                          <a:solidFill>
                            <a:schemeClr val="bg1"/>
                          </a:solidFill>
                        </a:rPr>
                        <a:t>Qubits (n) = 100</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Qubits (n) = 500</a:t>
                      </a:r>
                    </a:p>
                  </a:txBody>
                  <a:tcPr>
                    <a:solidFill>
                      <a:schemeClr val="accent1"/>
                    </a:solidFill>
                  </a:tcPr>
                </a:tc>
                <a:extLst>
                  <a:ext uri="{0D108BD9-81ED-4DB2-BD59-A6C34878D82A}">
                    <a16:rowId xmlns:a16="http://schemas.microsoft.com/office/drawing/2014/main" val="4048819067"/>
                  </a:ext>
                </a:extLst>
              </a:tr>
              <a:tr h="329665">
                <a:tc rowSpan="2">
                  <a:txBody>
                    <a:bodyPr/>
                    <a:lstStyle/>
                    <a:p>
                      <a:pPr algn="ctr"/>
                      <a:r>
                        <a:rPr lang="en-US"/>
                        <a:t>32k</a:t>
                      </a:r>
                    </a:p>
                  </a:txBody>
                  <a:tcPr anchor="ctr"/>
                </a:tc>
                <a:tc>
                  <a:txBody>
                    <a:bodyPr/>
                    <a:lstStyle/>
                    <a:p>
                      <a:pPr algn="ctr"/>
                      <a:r>
                        <a:rPr lang="en-US"/>
                        <a:t>10%</a:t>
                      </a:r>
                    </a:p>
                  </a:txBody>
                  <a:tcPr/>
                </a:tc>
                <a:tc>
                  <a:txBody>
                    <a:bodyPr/>
                    <a:lstStyle/>
                    <a:p>
                      <a:pPr algn="ctr"/>
                      <a:r>
                        <a:rPr lang="en-US"/>
                        <a:t>0.001</a:t>
                      </a:r>
                    </a:p>
                  </a:txBody>
                  <a:tcPr/>
                </a:tc>
                <a:tc>
                  <a:txBody>
                    <a:bodyPr/>
                    <a:lstStyle/>
                    <a:p>
                      <a:pPr algn="ctr"/>
                      <a:r>
                        <a:rPr lang="en-US"/>
                        <a:t>0.001</a:t>
                      </a:r>
                    </a:p>
                  </a:txBody>
                  <a:tcPr/>
                </a:tc>
                <a:extLst>
                  <a:ext uri="{0D108BD9-81ED-4DB2-BD59-A6C34878D82A}">
                    <a16:rowId xmlns:a16="http://schemas.microsoft.com/office/drawing/2014/main" val="2647453303"/>
                  </a:ext>
                </a:extLst>
              </a:tr>
              <a:tr h="329665">
                <a:tc vMerge="1">
                  <a:txBody>
                    <a:bodyPr/>
                    <a:lstStyle/>
                    <a:p>
                      <a:pPr algn="ct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100%</a:t>
                      </a:r>
                    </a:p>
                  </a:txBody>
                  <a:tcPr/>
                </a:tc>
                <a:tc>
                  <a:txBody>
                    <a:bodyPr/>
                    <a:lstStyle/>
                    <a:p>
                      <a:pPr algn="ctr"/>
                      <a:r>
                        <a:rPr lang="en-US"/>
                        <a:t>1</a:t>
                      </a:r>
                    </a:p>
                  </a:txBody>
                  <a:tcPr/>
                </a:tc>
                <a:tc>
                  <a:txBody>
                    <a:bodyPr/>
                    <a:lstStyle/>
                    <a:p>
                      <a:pPr algn="ctr"/>
                      <a:r>
                        <a:rPr lang="en-US"/>
                        <a:t>1</a:t>
                      </a:r>
                    </a:p>
                  </a:txBody>
                  <a:tcPr/>
                </a:tc>
                <a:extLst>
                  <a:ext uri="{0D108BD9-81ED-4DB2-BD59-A6C34878D82A}">
                    <a16:rowId xmlns:a16="http://schemas.microsoft.com/office/drawing/2014/main" val="3900100387"/>
                  </a:ext>
                </a:extLst>
              </a:tr>
              <a:tr h="329665">
                <a:tc rowSpan="2">
                  <a:txBody>
                    <a:bodyPr/>
                    <a:lstStyle/>
                    <a:p>
                      <a:pPr algn="ctr"/>
                      <a:r>
                        <a:rPr lang="en-US"/>
                        <a:t>256k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10%</a:t>
                      </a:r>
                    </a:p>
                  </a:txBody>
                  <a:tcPr/>
                </a:tc>
                <a:tc>
                  <a:txBody>
                    <a:bodyPr/>
                    <a:lstStyle/>
                    <a:p>
                      <a:pPr algn="ctr"/>
                      <a:r>
                        <a:rPr lang="en-US"/>
                        <a:t>0.6</a:t>
                      </a:r>
                    </a:p>
                  </a:txBody>
                  <a:tcPr/>
                </a:tc>
                <a:tc>
                  <a:txBody>
                    <a:bodyPr/>
                    <a:lstStyle/>
                    <a:p>
                      <a:pPr algn="ctr"/>
                      <a:r>
                        <a:rPr lang="en-US"/>
                        <a:t>0.6</a:t>
                      </a:r>
                    </a:p>
                  </a:txBody>
                  <a:tcPr/>
                </a:tc>
                <a:extLst>
                  <a:ext uri="{0D108BD9-81ED-4DB2-BD59-A6C34878D82A}">
                    <a16:rowId xmlns:a16="http://schemas.microsoft.com/office/drawing/2014/main" val="3508761554"/>
                  </a:ext>
                </a:extLst>
              </a:tr>
              <a:tr h="329665">
                <a:tc vMerge="1">
                  <a:txBody>
                    <a:bodyPr/>
                    <a:lstStyle/>
                    <a:p>
                      <a:pPr algn="ct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100%</a:t>
                      </a:r>
                    </a:p>
                  </a:txBody>
                  <a:tcPr/>
                </a:tc>
                <a:tc>
                  <a:txBody>
                    <a:bodyPr/>
                    <a:lstStyle/>
                    <a:p>
                      <a:pPr algn="ctr"/>
                      <a:r>
                        <a:rPr lang="en-US"/>
                        <a:t>64</a:t>
                      </a:r>
                    </a:p>
                  </a:txBody>
                  <a:tcPr/>
                </a:tc>
                <a:tc>
                  <a:txBody>
                    <a:bodyPr/>
                    <a:lstStyle/>
                    <a:p>
                      <a:pPr algn="ctr"/>
                      <a:r>
                        <a:rPr lang="en-US"/>
                        <a:t>64</a:t>
                      </a:r>
                    </a:p>
                  </a:txBody>
                  <a:tcPr/>
                </a:tc>
                <a:extLst>
                  <a:ext uri="{0D108BD9-81ED-4DB2-BD59-A6C34878D82A}">
                    <a16:rowId xmlns:a16="http://schemas.microsoft.com/office/drawing/2014/main" val="2621602724"/>
                  </a:ext>
                </a:extLst>
              </a:tr>
            </a:tbl>
          </a:graphicData>
        </a:graphic>
      </p:graphicFrame>
    </p:spTree>
    <p:custDataLst>
      <p:tags r:id="rId1"/>
    </p:custDataLst>
    <p:extLst>
      <p:ext uri="{BB962C8B-B14F-4D97-AF65-F5344CB8AC3E}">
        <p14:creationId xmlns:p14="http://schemas.microsoft.com/office/powerpoint/2010/main" val="38542014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2080A5CF-E0DB-4109-96A1-65BF03FEFD24}"/>
              </a:ext>
            </a:extLst>
          </p:cNvPr>
          <p:cNvCxnSpPr>
            <a:cxnSpLocks/>
            <a:stCxn id="9222" idx="3"/>
          </p:cNvCxnSpPr>
          <p:nvPr/>
        </p:nvCxnSpPr>
        <p:spPr>
          <a:xfrm>
            <a:off x="1746509" y="3195238"/>
            <a:ext cx="634144" cy="3988"/>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D8DD88E-5CC2-4694-997D-7457EDB75F50}"/>
              </a:ext>
            </a:extLst>
          </p:cNvPr>
          <p:cNvSpPr txBox="1"/>
          <p:nvPr/>
        </p:nvSpPr>
        <p:spPr>
          <a:xfrm>
            <a:off x="4908458" y="2910468"/>
            <a:ext cx="915635" cy="523220"/>
          </a:xfrm>
          <a:prstGeom prst="rect">
            <a:avLst/>
          </a:prstGeom>
          <a:noFill/>
        </p:spPr>
        <p:txBody>
          <a:bodyPr wrap="none" rtlCol="0">
            <a:spAutoFit/>
          </a:bodyPr>
          <a:lstStyle/>
          <a:p>
            <a:r>
              <a:rPr lang="en-US" sz="2800">
                <a:solidFill>
                  <a:srgbClr val="00EF00"/>
                </a:solidFill>
              </a:rPr>
              <a:t>1111</a:t>
            </a:r>
          </a:p>
        </p:txBody>
      </p:sp>
      <p:sp>
        <p:nvSpPr>
          <p:cNvPr id="37" name="TextBox 36">
            <a:extLst>
              <a:ext uri="{FF2B5EF4-FFF2-40B4-BE49-F238E27FC236}">
                <a16:creationId xmlns:a16="http://schemas.microsoft.com/office/drawing/2014/main" id="{17132A19-6F07-4FC7-AD54-9FC355F44A34}"/>
              </a:ext>
            </a:extLst>
          </p:cNvPr>
          <p:cNvSpPr txBox="1"/>
          <p:nvPr/>
        </p:nvSpPr>
        <p:spPr>
          <a:xfrm>
            <a:off x="4852688" y="2946565"/>
            <a:ext cx="915635" cy="523220"/>
          </a:xfrm>
          <a:prstGeom prst="rect">
            <a:avLst/>
          </a:prstGeom>
          <a:solidFill>
            <a:schemeClr val="bg1"/>
          </a:solidFill>
        </p:spPr>
        <p:txBody>
          <a:bodyPr wrap="none" rtlCol="0">
            <a:spAutoFit/>
          </a:bodyPr>
          <a:lstStyle/>
          <a:p>
            <a:r>
              <a:rPr lang="en-US" sz="2800">
                <a:solidFill>
                  <a:srgbClr val="FF0000"/>
                </a:solidFill>
              </a:rPr>
              <a:t>1000</a:t>
            </a:r>
          </a:p>
        </p:txBody>
      </p:sp>
      <p:sp>
        <p:nvSpPr>
          <p:cNvPr id="58" name="TextBox 57">
            <a:extLst>
              <a:ext uri="{FF2B5EF4-FFF2-40B4-BE49-F238E27FC236}">
                <a16:creationId xmlns:a16="http://schemas.microsoft.com/office/drawing/2014/main" id="{F1B2B798-95CE-44E8-AC58-0F22FECE4FF1}"/>
              </a:ext>
            </a:extLst>
          </p:cNvPr>
          <p:cNvSpPr txBox="1"/>
          <p:nvPr/>
        </p:nvSpPr>
        <p:spPr>
          <a:xfrm>
            <a:off x="1346924" y="4151460"/>
            <a:ext cx="2614507" cy="1200329"/>
          </a:xfrm>
          <a:prstGeom prst="rect">
            <a:avLst/>
          </a:prstGeom>
          <a:noFill/>
          <a:effectLst/>
        </p:spPr>
        <p:txBody>
          <a:bodyPr wrap="square" rtlCol="0">
            <a:spAutoFit/>
          </a:bodyPr>
          <a:lstStyle/>
          <a:p>
            <a:pPr algn="ctr" defTabSz="914377" fontAlgn="base">
              <a:spcBef>
                <a:spcPct val="0"/>
              </a:spcBef>
              <a:spcAft>
                <a:spcPct val="0"/>
              </a:spcAft>
              <a:defRPr/>
            </a:pPr>
            <a:r>
              <a:rPr lang="en-US" sz="2400">
                <a:solidFill>
                  <a:prstClr val="black"/>
                </a:solidFill>
                <a:latin typeface="Arial Rounded MT Bold" panose="020F0704030504030204" pitchFamily="34" charset="0"/>
              </a:rPr>
              <a:t>Repeat Execution</a:t>
            </a:r>
          </a:p>
          <a:p>
            <a:pPr lvl="0" algn="ctr">
              <a:defRPr/>
            </a:pPr>
            <a:r>
              <a:rPr lang="en-US" sz="2400">
                <a:solidFill>
                  <a:prstClr val="black"/>
                </a:solidFill>
                <a:latin typeface="Arial Rounded MT Bold" panose="020F0704030504030204" pitchFamily="34" charset="0"/>
              </a:rPr>
              <a:t>for N Trials</a:t>
            </a:r>
          </a:p>
        </p:txBody>
      </p:sp>
      <p:cxnSp>
        <p:nvCxnSpPr>
          <p:cNvPr id="59" name="Straight Arrow Connector 58">
            <a:extLst>
              <a:ext uri="{FF2B5EF4-FFF2-40B4-BE49-F238E27FC236}">
                <a16:creationId xmlns:a16="http://schemas.microsoft.com/office/drawing/2014/main" id="{D828E8A6-4E39-42ED-9742-784C3B00185B}"/>
              </a:ext>
            </a:extLst>
          </p:cNvPr>
          <p:cNvCxnSpPr>
            <a:cxnSpLocks/>
          </p:cNvCxnSpPr>
          <p:nvPr/>
        </p:nvCxnSpPr>
        <p:spPr>
          <a:xfrm>
            <a:off x="3721208" y="3199225"/>
            <a:ext cx="956456"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6E3D5ED2-A923-4F85-BC9F-A011B9C64D88}"/>
              </a:ext>
            </a:extLst>
          </p:cNvPr>
          <p:cNvSpPr/>
          <p:nvPr/>
        </p:nvSpPr>
        <p:spPr>
          <a:xfrm>
            <a:off x="2007878" y="2578400"/>
            <a:ext cx="2059976" cy="124165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Quantum Computer</a:t>
            </a:r>
          </a:p>
        </p:txBody>
      </p:sp>
      <p:sp>
        <p:nvSpPr>
          <p:cNvPr id="19" name="Lightning Bolt 18">
            <a:extLst>
              <a:ext uri="{FF2B5EF4-FFF2-40B4-BE49-F238E27FC236}">
                <a16:creationId xmlns:a16="http://schemas.microsoft.com/office/drawing/2014/main" id="{F080B2A3-C5E5-4EF5-9094-06139127816A}"/>
              </a:ext>
            </a:extLst>
          </p:cNvPr>
          <p:cNvSpPr/>
          <p:nvPr/>
        </p:nvSpPr>
        <p:spPr>
          <a:xfrm rot="20567305">
            <a:off x="2564534" y="1984624"/>
            <a:ext cx="639507" cy="882036"/>
          </a:xfrm>
          <a:prstGeom prst="lightningBolt">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3" name="Group 122">
            <a:extLst>
              <a:ext uri="{FF2B5EF4-FFF2-40B4-BE49-F238E27FC236}">
                <a16:creationId xmlns:a16="http://schemas.microsoft.com/office/drawing/2014/main" id="{54DA8EC7-E251-44E4-9299-1B0AF07157C0}"/>
              </a:ext>
            </a:extLst>
          </p:cNvPr>
          <p:cNvGrpSpPr/>
          <p:nvPr/>
        </p:nvGrpSpPr>
        <p:grpSpPr>
          <a:xfrm>
            <a:off x="1075264" y="3172078"/>
            <a:ext cx="3187284" cy="1038146"/>
            <a:chOff x="4234631" y="3353466"/>
            <a:chExt cx="3187284" cy="1038146"/>
          </a:xfrm>
        </p:grpSpPr>
        <p:grpSp>
          <p:nvGrpSpPr>
            <p:cNvPr id="120" name="Group 119">
              <a:extLst>
                <a:ext uri="{FF2B5EF4-FFF2-40B4-BE49-F238E27FC236}">
                  <a16:creationId xmlns:a16="http://schemas.microsoft.com/office/drawing/2014/main" id="{A225D06E-84D5-4911-8AF4-95B0BA301E4E}"/>
                </a:ext>
              </a:extLst>
            </p:cNvPr>
            <p:cNvGrpSpPr/>
            <p:nvPr/>
          </p:nvGrpSpPr>
          <p:grpSpPr>
            <a:xfrm>
              <a:off x="4234631" y="3929198"/>
              <a:ext cx="3187284" cy="462414"/>
              <a:chOff x="4275730" y="3975435"/>
              <a:chExt cx="3187284" cy="462414"/>
            </a:xfrm>
          </p:grpSpPr>
          <p:cxnSp>
            <p:nvCxnSpPr>
              <p:cNvPr id="117" name="Straight Arrow Connector 116">
                <a:extLst>
                  <a:ext uri="{FF2B5EF4-FFF2-40B4-BE49-F238E27FC236}">
                    <a16:creationId xmlns:a16="http://schemas.microsoft.com/office/drawing/2014/main" id="{27E8C14A-1D18-4A38-9F27-726752DA1D67}"/>
                  </a:ext>
                </a:extLst>
              </p:cNvPr>
              <p:cNvCxnSpPr>
                <a:cxnSpLocks/>
              </p:cNvCxnSpPr>
              <p:nvPr/>
            </p:nvCxnSpPr>
            <p:spPr>
              <a:xfrm flipV="1">
                <a:off x="4275730" y="3975435"/>
                <a:ext cx="0" cy="46241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034EB90D-5F91-4AB8-B4E0-81B6E0EB3616}"/>
                  </a:ext>
                </a:extLst>
              </p:cNvPr>
              <p:cNvCxnSpPr>
                <a:cxnSpLocks/>
              </p:cNvCxnSpPr>
              <p:nvPr/>
            </p:nvCxnSpPr>
            <p:spPr>
              <a:xfrm>
                <a:off x="4275730" y="4409384"/>
                <a:ext cx="3187284"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19" name="Straight Connector 118">
              <a:extLst>
                <a:ext uri="{FF2B5EF4-FFF2-40B4-BE49-F238E27FC236}">
                  <a16:creationId xmlns:a16="http://schemas.microsoft.com/office/drawing/2014/main" id="{506815CB-A3B1-49FA-A731-EEF46E0C9ED6}"/>
                </a:ext>
              </a:extLst>
            </p:cNvPr>
            <p:cNvCxnSpPr>
              <a:cxnSpLocks/>
            </p:cNvCxnSpPr>
            <p:nvPr/>
          </p:nvCxnSpPr>
          <p:spPr>
            <a:xfrm flipV="1">
              <a:off x="7391894" y="3353466"/>
              <a:ext cx="0" cy="989675"/>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37" name="TextBox 136">
            <a:extLst>
              <a:ext uri="{FF2B5EF4-FFF2-40B4-BE49-F238E27FC236}">
                <a16:creationId xmlns:a16="http://schemas.microsoft.com/office/drawing/2014/main" id="{04077A32-F248-4FDD-B6D9-1EA469F44FBD}"/>
              </a:ext>
            </a:extLst>
          </p:cNvPr>
          <p:cNvSpPr txBox="1"/>
          <p:nvPr/>
        </p:nvSpPr>
        <p:spPr>
          <a:xfrm>
            <a:off x="4951665" y="3284650"/>
            <a:ext cx="708848" cy="307777"/>
          </a:xfrm>
          <a:prstGeom prst="rect">
            <a:avLst/>
          </a:prstGeom>
          <a:noFill/>
        </p:spPr>
        <p:txBody>
          <a:bodyPr wrap="none" rtlCol="0">
            <a:spAutoFit/>
          </a:bodyPr>
          <a:lstStyle/>
          <a:p>
            <a:pPr algn="ctr"/>
            <a:r>
              <a:rPr lang="en-US" sz="1400"/>
              <a:t>Output</a:t>
            </a:r>
          </a:p>
        </p:txBody>
      </p:sp>
      <p:sp>
        <p:nvSpPr>
          <p:cNvPr id="2" name="Rectangle 1">
            <a:extLst>
              <a:ext uri="{FF2B5EF4-FFF2-40B4-BE49-F238E27FC236}">
                <a16:creationId xmlns:a16="http://schemas.microsoft.com/office/drawing/2014/main" id="{5B01758D-FD9C-4B33-B487-309F0AF64365}"/>
              </a:ext>
            </a:extLst>
          </p:cNvPr>
          <p:cNvSpPr/>
          <p:nvPr/>
        </p:nvSpPr>
        <p:spPr>
          <a:xfrm>
            <a:off x="4861507" y="2958603"/>
            <a:ext cx="1117073" cy="839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DBA2386-6060-401C-BCF2-838FA181BE33}"/>
              </a:ext>
            </a:extLst>
          </p:cNvPr>
          <p:cNvGrpSpPr/>
          <p:nvPr/>
        </p:nvGrpSpPr>
        <p:grpSpPr>
          <a:xfrm>
            <a:off x="4728491" y="1714993"/>
            <a:ext cx="3725673" cy="3279041"/>
            <a:chOff x="7928540" y="2365571"/>
            <a:chExt cx="3725673" cy="3279041"/>
          </a:xfrm>
        </p:grpSpPr>
        <p:sp>
          <p:nvSpPr>
            <p:cNvPr id="54" name="TextBox 53">
              <a:extLst>
                <a:ext uri="{FF2B5EF4-FFF2-40B4-BE49-F238E27FC236}">
                  <a16:creationId xmlns:a16="http://schemas.microsoft.com/office/drawing/2014/main" id="{CC7DE33A-6222-4F54-844D-3F1BFCDB8540}"/>
                </a:ext>
              </a:extLst>
            </p:cNvPr>
            <p:cNvSpPr txBox="1"/>
            <p:nvPr/>
          </p:nvSpPr>
          <p:spPr>
            <a:xfrm>
              <a:off x="7928540" y="5182947"/>
              <a:ext cx="3725673" cy="461665"/>
            </a:xfrm>
            <a:prstGeom prst="rect">
              <a:avLst/>
            </a:prstGeom>
            <a:noFill/>
            <a:effectLst/>
          </p:spPr>
          <p:txBody>
            <a:bodyPr wrap="square" rtlCol="0">
              <a:spAutoFit/>
            </a:bodyPr>
            <a:lstStyle/>
            <a:p>
              <a:pPr algn="ctr" defTabSz="914377" fontAlgn="base">
                <a:spcBef>
                  <a:spcPct val="0"/>
                </a:spcBef>
                <a:spcAft>
                  <a:spcPct val="0"/>
                </a:spcAft>
                <a:defRPr/>
              </a:pPr>
              <a:r>
                <a:rPr lang="en-US" sz="2400" dirty="0">
                  <a:solidFill>
                    <a:prstClr val="black"/>
                  </a:solidFill>
                  <a:latin typeface="Arial Rounded MT Bold" panose="020F0704030504030204" pitchFamily="34" charset="0"/>
                </a:rPr>
                <a:t>Output Log of N trials</a:t>
              </a:r>
            </a:p>
          </p:txBody>
        </p:sp>
        <p:grpSp>
          <p:nvGrpSpPr>
            <p:cNvPr id="5" name="Group 4">
              <a:extLst>
                <a:ext uri="{FF2B5EF4-FFF2-40B4-BE49-F238E27FC236}">
                  <a16:creationId xmlns:a16="http://schemas.microsoft.com/office/drawing/2014/main" id="{38F58B7D-0163-4FB4-A8C6-DDE03AE80C38}"/>
                </a:ext>
              </a:extLst>
            </p:cNvPr>
            <p:cNvGrpSpPr/>
            <p:nvPr/>
          </p:nvGrpSpPr>
          <p:grpSpPr>
            <a:xfrm>
              <a:off x="8144807" y="2365571"/>
              <a:ext cx="3152701" cy="2897667"/>
              <a:chOff x="8979165" y="2314652"/>
              <a:chExt cx="3152701" cy="2897667"/>
            </a:xfrm>
          </p:grpSpPr>
          <p:grpSp>
            <p:nvGrpSpPr>
              <p:cNvPr id="96" name="Group 95">
                <a:extLst>
                  <a:ext uri="{FF2B5EF4-FFF2-40B4-BE49-F238E27FC236}">
                    <a16:creationId xmlns:a16="http://schemas.microsoft.com/office/drawing/2014/main" id="{F4861242-DE6E-47A6-838F-3D8B2B77AD60}"/>
                  </a:ext>
                </a:extLst>
              </p:cNvPr>
              <p:cNvGrpSpPr/>
              <p:nvPr/>
            </p:nvGrpSpPr>
            <p:grpSpPr>
              <a:xfrm>
                <a:off x="8979165" y="2772618"/>
                <a:ext cx="3075348" cy="1920206"/>
                <a:chOff x="2503328" y="1829100"/>
                <a:chExt cx="3244117" cy="1920206"/>
              </a:xfrm>
            </p:grpSpPr>
            <p:cxnSp>
              <p:nvCxnSpPr>
                <p:cNvPr id="64" name="Straight Arrow Connector 63">
                  <a:extLst>
                    <a:ext uri="{FF2B5EF4-FFF2-40B4-BE49-F238E27FC236}">
                      <a16:creationId xmlns:a16="http://schemas.microsoft.com/office/drawing/2014/main" id="{D637BEF1-3C44-4CDB-BFD8-62A831C0728E}"/>
                    </a:ext>
                  </a:extLst>
                </p:cNvPr>
                <p:cNvCxnSpPr/>
                <p:nvPr/>
              </p:nvCxnSpPr>
              <p:spPr>
                <a:xfrm>
                  <a:off x="2986776" y="3635158"/>
                  <a:ext cx="276066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F4B9DBD1-E391-43D4-BB84-A3CBD5C9C82E}"/>
                    </a:ext>
                  </a:extLst>
                </p:cNvPr>
                <p:cNvCxnSpPr>
                  <a:cxnSpLocks/>
                </p:cNvCxnSpPr>
                <p:nvPr/>
              </p:nvCxnSpPr>
              <p:spPr>
                <a:xfrm flipV="1">
                  <a:off x="2976159" y="1919693"/>
                  <a:ext cx="0" cy="17229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691A231A-BF91-4A9D-B690-C5D716538725}"/>
                    </a:ext>
                  </a:extLst>
                </p:cNvPr>
                <p:cNvSpPr txBox="1"/>
                <p:nvPr/>
              </p:nvSpPr>
              <p:spPr>
                <a:xfrm rot="16200000">
                  <a:off x="1738025" y="2594403"/>
                  <a:ext cx="1920206" cy="389600"/>
                </a:xfrm>
                <a:prstGeom prst="rect">
                  <a:avLst/>
                </a:prstGeom>
                <a:noFill/>
              </p:spPr>
              <p:txBody>
                <a:bodyPr wrap="none" rtlCol="0">
                  <a:spAutoFit/>
                </a:bodyPr>
                <a:lstStyle/>
                <a:p>
                  <a:r>
                    <a:rPr lang="en-US"/>
                    <a:t>Output Probability</a:t>
                  </a:r>
                </a:p>
              </p:txBody>
            </p:sp>
          </p:grpSp>
          <p:grpSp>
            <p:nvGrpSpPr>
              <p:cNvPr id="4" name="Group 3">
                <a:extLst>
                  <a:ext uri="{FF2B5EF4-FFF2-40B4-BE49-F238E27FC236}">
                    <a16:creationId xmlns:a16="http://schemas.microsoft.com/office/drawing/2014/main" id="{08041547-95FC-4102-8853-E0EBC6A84F0D}"/>
                  </a:ext>
                </a:extLst>
              </p:cNvPr>
              <p:cNvGrpSpPr/>
              <p:nvPr/>
            </p:nvGrpSpPr>
            <p:grpSpPr>
              <a:xfrm>
                <a:off x="9377093" y="2314652"/>
                <a:ext cx="2754773" cy="2897667"/>
                <a:chOff x="9377093" y="2314652"/>
                <a:chExt cx="2754773" cy="2897667"/>
              </a:xfrm>
            </p:grpSpPr>
            <p:pic>
              <p:nvPicPr>
                <p:cNvPr id="63" name="Picture 62">
                  <a:extLst>
                    <a:ext uri="{FF2B5EF4-FFF2-40B4-BE49-F238E27FC236}">
                      <a16:creationId xmlns:a16="http://schemas.microsoft.com/office/drawing/2014/main" id="{C60790D0-3654-43B6-84EF-9E7F6F102BE4}"/>
                    </a:ext>
                  </a:extLst>
                </p:cNvPr>
                <p:cNvPicPr>
                  <a:picLocks noChangeAspect="1"/>
                </p:cNvPicPr>
                <p:nvPr/>
              </p:nvPicPr>
              <p:blipFill>
                <a:blip r:embed="rId4"/>
                <a:stretch>
                  <a:fillRect/>
                </a:stretch>
              </p:blipFill>
              <p:spPr>
                <a:xfrm>
                  <a:off x="9451234" y="3351587"/>
                  <a:ext cx="2349002" cy="1296187"/>
                </a:xfrm>
                <a:prstGeom prst="rect">
                  <a:avLst/>
                </a:prstGeom>
              </p:spPr>
            </p:pic>
            <p:grpSp>
              <p:nvGrpSpPr>
                <p:cNvPr id="66" name="Group 65">
                  <a:extLst>
                    <a:ext uri="{FF2B5EF4-FFF2-40B4-BE49-F238E27FC236}">
                      <a16:creationId xmlns:a16="http://schemas.microsoft.com/office/drawing/2014/main" id="{09CFEDE3-ECC4-4BD8-9D81-353D7951DBE6}"/>
                    </a:ext>
                  </a:extLst>
                </p:cNvPr>
                <p:cNvGrpSpPr/>
                <p:nvPr/>
              </p:nvGrpSpPr>
              <p:grpSpPr>
                <a:xfrm>
                  <a:off x="9584980" y="2314652"/>
                  <a:ext cx="2546886" cy="804879"/>
                  <a:chOff x="9541518" y="2839724"/>
                  <a:chExt cx="2686653" cy="804879"/>
                </a:xfrm>
              </p:grpSpPr>
              <p:grpSp>
                <p:nvGrpSpPr>
                  <p:cNvPr id="67" name="Group 66">
                    <a:extLst>
                      <a:ext uri="{FF2B5EF4-FFF2-40B4-BE49-F238E27FC236}">
                        <a16:creationId xmlns:a16="http://schemas.microsoft.com/office/drawing/2014/main" id="{48CFB46D-86AD-4142-B8E5-021244DCA5E1}"/>
                      </a:ext>
                    </a:extLst>
                  </p:cNvPr>
                  <p:cNvGrpSpPr/>
                  <p:nvPr/>
                </p:nvGrpSpPr>
                <p:grpSpPr>
                  <a:xfrm>
                    <a:off x="9541518" y="2839724"/>
                    <a:ext cx="2591959" cy="369332"/>
                    <a:chOff x="8527432" y="3059668"/>
                    <a:chExt cx="2591959" cy="369332"/>
                  </a:xfrm>
                </p:grpSpPr>
                <p:sp>
                  <p:nvSpPr>
                    <p:cNvPr id="71" name="TextBox 70">
                      <a:extLst>
                        <a:ext uri="{FF2B5EF4-FFF2-40B4-BE49-F238E27FC236}">
                          <a16:creationId xmlns:a16="http://schemas.microsoft.com/office/drawing/2014/main" id="{6DE80BEB-93D6-45AE-8DFD-40DF14AA4752}"/>
                        </a:ext>
                      </a:extLst>
                    </p:cNvPr>
                    <p:cNvSpPr txBox="1"/>
                    <p:nvPr/>
                  </p:nvSpPr>
                  <p:spPr>
                    <a:xfrm>
                      <a:off x="8895425" y="3059668"/>
                      <a:ext cx="2223966" cy="369332"/>
                    </a:xfrm>
                    <a:prstGeom prst="rect">
                      <a:avLst/>
                    </a:prstGeom>
                    <a:noFill/>
                  </p:spPr>
                  <p:txBody>
                    <a:bodyPr wrap="none" rtlCol="0">
                      <a:spAutoFit/>
                    </a:bodyPr>
                    <a:lstStyle/>
                    <a:p>
                      <a:pPr defTabSz="914377" fontAlgn="base">
                        <a:spcBef>
                          <a:spcPct val="0"/>
                        </a:spcBef>
                        <a:spcAft>
                          <a:spcPct val="0"/>
                        </a:spcAft>
                        <a:defRPr/>
                      </a:pPr>
                      <a:r>
                        <a:rPr lang="en-US" dirty="0">
                          <a:solidFill>
                            <a:prstClr val="black"/>
                          </a:solidFill>
                          <a:latin typeface="Arial" charset="0"/>
                        </a:rPr>
                        <a:t>Error free outcome</a:t>
                      </a:r>
                    </a:p>
                  </p:txBody>
                </p:sp>
                <p:sp>
                  <p:nvSpPr>
                    <p:cNvPr id="72" name="Rectangle 71">
                      <a:extLst>
                        <a:ext uri="{FF2B5EF4-FFF2-40B4-BE49-F238E27FC236}">
                          <a16:creationId xmlns:a16="http://schemas.microsoft.com/office/drawing/2014/main" id="{067DC04A-1DE2-4E1D-AD07-771733CF887D}"/>
                        </a:ext>
                      </a:extLst>
                    </p:cNvPr>
                    <p:cNvSpPr/>
                    <p:nvPr/>
                  </p:nvSpPr>
                  <p:spPr>
                    <a:xfrm>
                      <a:off x="8527432" y="3133955"/>
                      <a:ext cx="366570" cy="17247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base">
                        <a:spcBef>
                          <a:spcPct val="0"/>
                        </a:spcBef>
                        <a:spcAft>
                          <a:spcPct val="0"/>
                        </a:spcAft>
                        <a:defRPr/>
                      </a:pPr>
                      <a:endParaRPr lang="en-US">
                        <a:solidFill>
                          <a:prstClr val="white"/>
                        </a:solidFill>
                        <a:latin typeface="Calibri"/>
                      </a:endParaRPr>
                    </a:p>
                  </p:txBody>
                </p:sp>
              </p:grpSp>
              <p:grpSp>
                <p:nvGrpSpPr>
                  <p:cNvPr id="68" name="Group 67">
                    <a:extLst>
                      <a:ext uri="{FF2B5EF4-FFF2-40B4-BE49-F238E27FC236}">
                        <a16:creationId xmlns:a16="http://schemas.microsoft.com/office/drawing/2014/main" id="{7444C482-144A-4447-9BE7-FFC86B1BCD95}"/>
                      </a:ext>
                    </a:extLst>
                  </p:cNvPr>
                  <p:cNvGrpSpPr/>
                  <p:nvPr/>
                </p:nvGrpSpPr>
                <p:grpSpPr>
                  <a:xfrm>
                    <a:off x="9541527" y="3275271"/>
                    <a:ext cx="2686644" cy="369332"/>
                    <a:chOff x="8527441" y="3059668"/>
                    <a:chExt cx="2686644" cy="369332"/>
                  </a:xfrm>
                </p:grpSpPr>
                <p:sp>
                  <p:nvSpPr>
                    <p:cNvPr id="69" name="TextBox 68">
                      <a:extLst>
                        <a:ext uri="{FF2B5EF4-FFF2-40B4-BE49-F238E27FC236}">
                          <a16:creationId xmlns:a16="http://schemas.microsoft.com/office/drawing/2014/main" id="{586A03A7-78C9-4C70-83D0-BC70D191B90F}"/>
                        </a:ext>
                      </a:extLst>
                    </p:cNvPr>
                    <p:cNvSpPr txBox="1"/>
                    <p:nvPr/>
                  </p:nvSpPr>
                  <p:spPr>
                    <a:xfrm>
                      <a:off x="8895424" y="3059668"/>
                      <a:ext cx="2318661" cy="369332"/>
                    </a:xfrm>
                    <a:prstGeom prst="rect">
                      <a:avLst/>
                    </a:prstGeom>
                    <a:noFill/>
                  </p:spPr>
                  <p:txBody>
                    <a:bodyPr wrap="none" rtlCol="0">
                      <a:spAutoFit/>
                    </a:bodyPr>
                    <a:lstStyle/>
                    <a:p>
                      <a:pPr defTabSz="914377" fontAlgn="base">
                        <a:spcBef>
                          <a:spcPct val="0"/>
                        </a:spcBef>
                        <a:spcAft>
                          <a:spcPct val="0"/>
                        </a:spcAft>
                        <a:defRPr/>
                      </a:pPr>
                      <a:r>
                        <a:rPr lang="en-US">
                          <a:solidFill>
                            <a:prstClr val="black"/>
                          </a:solidFill>
                          <a:latin typeface="Arial" charset="0"/>
                        </a:rPr>
                        <a:t>Erroneous outcome</a:t>
                      </a:r>
                    </a:p>
                  </p:txBody>
                </p:sp>
                <p:sp>
                  <p:nvSpPr>
                    <p:cNvPr id="70" name="Rectangle 69">
                      <a:extLst>
                        <a:ext uri="{FF2B5EF4-FFF2-40B4-BE49-F238E27FC236}">
                          <a16:creationId xmlns:a16="http://schemas.microsoft.com/office/drawing/2014/main" id="{75E7D144-1A37-48BA-AC6A-AF6810BAF338}"/>
                        </a:ext>
                      </a:extLst>
                    </p:cNvPr>
                    <p:cNvSpPr/>
                    <p:nvPr/>
                  </p:nvSpPr>
                  <p:spPr>
                    <a:xfrm>
                      <a:off x="8527441" y="3127852"/>
                      <a:ext cx="366561" cy="19238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base">
                        <a:spcBef>
                          <a:spcPct val="0"/>
                        </a:spcBef>
                        <a:spcAft>
                          <a:spcPct val="0"/>
                        </a:spcAft>
                        <a:defRPr/>
                      </a:pPr>
                      <a:endParaRPr lang="en-US">
                        <a:solidFill>
                          <a:prstClr val="white"/>
                        </a:solidFill>
                        <a:latin typeface="Calibri"/>
                      </a:endParaRPr>
                    </a:p>
                  </p:txBody>
                </p:sp>
              </p:grpSp>
            </p:grpSp>
            <p:grpSp>
              <p:nvGrpSpPr>
                <p:cNvPr id="89" name="Group 88">
                  <a:extLst>
                    <a:ext uri="{FF2B5EF4-FFF2-40B4-BE49-F238E27FC236}">
                      <a16:creationId xmlns:a16="http://schemas.microsoft.com/office/drawing/2014/main" id="{0CD64FF3-0A4E-41C6-9B07-81F7F683EEBC}"/>
                    </a:ext>
                  </a:extLst>
                </p:cNvPr>
                <p:cNvGrpSpPr/>
                <p:nvPr/>
              </p:nvGrpSpPr>
              <p:grpSpPr>
                <a:xfrm>
                  <a:off x="9377093" y="4534567"/>
                  <a:ext cx="2338110" cy="623774"/>
                  <a:chOff x="8988969" y="4655470"/>
                  <a:chExt cx="2466420" cy="623774"/>
                </a:xfrm>
              </p:grpSpPr>
              <p:sp>
                <p:nvSpPr>
                  <p:cNvPr id="90" name="TextBox 89">
                    <a:extLst>
                      <a:ext uri="{FF2B5EF4-FFF2-40B4-BE49-F238E27FC236}">
                        <a16:creationId xmlns:a16="http://schemas.microsoft.com/office/drawing/2014/main" id="{25265945-0789-4557-B8DE-2D943FE0AAE8}"/>
                      </a:ext>
                    </a:extLst>
                  </p:cNvPr>
                  <p:cNvSpPr txBox="1"/>
                  <p:nvPr/>
                </p:nvSpPr>
                <p:spPr>
                  <a:xfrm rot="18894122">
                    <a:off x="8866812" y="4799954"/>
                    <a:ext cx="601447" cy="357133"/>
                  </a:xfrm>
                  <a:prstGeom prst="rect">
                    <a:avLst/>
                  </a:prstGeom>
                  <a:noFill/>
                </p:spPr>
                <p:txBody>
                  <a:bodyPr wrap="none" rtlCol="0">
                    <a:spAutoFit/>
                  </a:bodyPr>
                  <a:lstStyle/>
                  <a:p>
                    <a:r>
                      <a:rPr lang="en-US" sz="1600"/>
                      <a:t>1000</a:t>
                    </a:r>
                  </a:p>
                </p:txBody>
              </p:sp>
              <p:sp>
                <p:nvSpPr>
                  <p:cNvPr id="91" name="TextBox 90">
                    <a:extLst>
                      <a:ext uri="{FF2B5EF4-FFF2-40B4-BE49-F238E27FC236}">
                        <a16:creationId xmlns:a16="http://schemas.microsoft.com/office/drawing/2014/main" id="{A1700D57-D73A-488E-BF8F-47D6B788AED9}"/>
                      </a:ext>
                    </a:extLst>
                  </p:cNvPr>
                  <p:cNvSpPr txBox="1"/>
                  <p:nvPr/>
                </p:nvSpPr>
                <p:spPr>
                  <a:xfrm rot="18894122">
                    <a:off x="9292156" y="4777627"/>
                    <a:ext cx="601447" cy="357133"/>
                  </a:xfrm>
                  <a:prstGeom prst="rect">
                    <a:avLst/>
                  </a:prstGeom>
                  <a:noFill/>
                </p:spPr>
                <p:txBody>
                  <a:bodyPr wrap="none" rtlCol="0">
                    <a:spAutoFit/>
                  </a:bodyPr>
                  <a:lstStyle/>
                  <a:p>
                    <a:r>
                      <a:rPr lang="en-US" sz="1600"/>
                      <a:t>1110</a:t>
                    </a:r>
                  </a:p>
                </p:txBody>
              </p:sp>
              <p:sp>
                <p:nvSpPr>
                  <p:cNvPr id="92" name="TextBox 91">
                    <a:extLst>
                      <a:ext uri="{FF2B5EF4-FFF2-40B4-BE49-F238E27FC236}">
                        <a16:creationId xmlns:a16="http://schemas.microsoft.com/office/drawing/2014/main" id="{C5C15011-47A0-4D78-8E3B-DE109931EF3A}"/>
                      </a:ext>
                    </a:extLst>
                  </p:cNvPr>
                  <p:cNvSpPr txBox="1"/>
                  <p:nvPr/>
                </p:nvSpPr>
                <p:spPr>
                  <a:xfrm rot="18894122">
                    <a:off x="10099980" y="4794936"/>
                    <a:ext cx="601447" cy="357133"/>
                  </a:xfrm>
                  <a:prstGeom prst="rect">
                    <a:avLst/>
                  </a:prstGeom>
                  <a:noFill/>
                </p:spPr>
                <p:txBody>
                  <a:bodyPr wrap="none" rtlCol="0">
                    <a:spAutoFit/>
                  </a:bodyPr>
                  <a:lstStyle/>
                  <a:p>
                    <a:r>
                      <a:rPr lang="en-US" sz="1600"/>
                      <a:t>1011</a:t>
                    </a:r>
                  </a:p>
                </p:txBody>
              </p:sp>
              <p:sp>
                <p:nvSpPr>
                  <p:cNvPr id="93" name="TextBox 92">
                    <a:extLst>
                      <a:ext uri="{FF2B5EF4-FFF2-40B4-BE49-F238E27FC236}">
                        <a16:creationId xmlns:a16="http://schemas.microsoft.com/office/drawing/2014/main" id="{5F667479-1130-4D6F-8BB2-9889960F044F}"/>
                      </a:ext>
                    </a:extLst>
                  </p:cNvPr>
                  <p:cNvSpPr txBox="1"/>
                  <p:nvPr/>
                </p:nvSpPr>
                <p:spPr>
                  <a:xfrm rot="18894122">
                    <a:off x="10533342" y="4783346"/>
                    <a:ext cx="601447" cy="357133"/>
                  </a:xfrm>
                  <a:prstGeom prst="rect">
                    <a:avLst/>
                  </a:prstGeom>
                  <a:noFill/>
                </p:spPr>
                <p:txBody>
                  <a:bodyPr wrap="none" rtlCol="0">
                    <a:spAutoFit/>
                  </a:bodyPr>
                  <a:lstStyle/>
                  <a:p>
                    <a:r>
                      <a:rPr lang="en-US" sz="1600"/>
                      <a:t>0000</a:t>
                    </a:r>
                  </a:p>
                </p:txBody>
              </p:sp>
              <p:sp>
                <p:nvSpPr>
                  <p:cNvPr id="94" name="TextBox 93">
                    <a:extLst>
                      <a:ext uri="{FF2B5EF4-FFF2-40B4-BE49-F238E27FC236}">
                        <a16:creationId xmlns:a16="http://schemas.microsoft.com/office/drawing/2014/main" id="{EB40BB64-48CE-40A7-AE58-7438FEA8B4C5}"/>
                      </a:ext>
                    </a:extLst>
                  </p:cNvPr>
                  <p:cNvSpPr txBox="1"/>
                  <p:nvPr/>
                </p:nvSpPr>
                <p:spPr>
                  <a:xfrm rot="18894122">
                    <a:off x="10976099" y="4795409"/>
                    <a:ext cx="601447" cy="357133"/>
                  </a:xfrm>
                  <a:prstGeom prst="rect">
                    <a:avLst/>
                  </a:prstGeom>
                  <a:noFill/>
                </p:spPr>
                <p:txBody>
                  <a:bodyPr wrap="none" rtlCol="0">
                    <a:spAutoFit/>
                  </a:bodyPr>
                  <a:lstStyle/>
                  <a:p>
                    <a:r>
                      <a:rPr lang="en-US" sz="1600"/>
                      <a:t>1100</a:t>
                    </a:r>
                  </a:p>
                </p:txBody>
              </p:sp>
            </p:grpSp>
            <p:sp>
              <p:nvSpPr>
                <p:cNvPr id="95" name="TextBox 94">
                  <a:extLst>
                    <a:ext uri="{FF2B5EF4-FFF2-40B4-BE49-F238E27FC236}">
                      <a16:creationId xmlns:a16="http://schemas.microsoft.com/office/drawing/2014/main" id="{4349A2A2-5BE1-40B9-AB12-15DCB0286CD1}"/>
                    </a:ext>
                  </a:extLst>
                </p:cNvPr>
                <p:cNvSpPr txBox="1"/>
                <p:nvPr/>
              </p:nvSpPr>
              <p:spPr>
                <a:xfrm rot="18894122">
                  <a:off x="10036497" y="4742319"/>
                  <a:ext cx="601447" cy="338554"/>
                </a:xfrm>
                <a:prstGeom prst="rect">
                  <a:avLst/>
                </a:prstGeom>
                <a:noFill/>
              </p:spPr>
              <p:txBody>
                <a:bodyPr wrap="none" rtlCol="0">
                  <a:spAutoFit/>
                </a:bodyPr>
                <a:lstStyle/>
                <a:p>
                  <a:r>
                    <a:rPr lang="en-US" sz="1600"/>
                    <a:t>1111</a:t>
                  </a:r>
                </a:p>
              </p:txBody>
            </p:sp>
          </p:grpSp>
        </p:grpSp>
      </p:grpSp>
      <p:grpSp>
        <p:nvGrpSpPr>
          <p:cNvPr id="7" name="Group 6">
            <a:extLst>
              <a:ext uri="{FF2B5EF4-FFF2-40B4-BE49-F238E27FC236}">
                <a16:creationId xmlns:a16="http://schemas.microsoft.com/office/drawing/2014/main" id="{3C45E459-569C-47D9-86FF-45A5A2168276}"/>
              </a:ext>
            </a:extLst>
          </p:cNvPr>
          <p:cNvGrpSpPr/>
          <p:nvPr/>
        </p:nvGrpSpPr>
        <p:grpSpPr>
          <a:xfrm>
            <a:off x="124115" y="1885550"/>
            <a:ext cx="1958805" cy="1940889"/>
            <a:chOff x="3242789" y="1888953"/>
            <a:chExt cx="1958805" cy="1940888"/>
          </a:xfrm>
        </p:grpSpPr>
        <p:grpSp>
          <p:nvGrpSpPr>
            <p:cNvPr id="112" name="Group 111">
              <a:extLst>
                <a:ext uri="{FF2B5EF4-FFF2-40B4-BE49-F238E27FC236}">
                  <a16:creationId xmlns:a16="http://schemas.microsoft.com/office/drawing/2014/main" id="{6D416647-9C48-4D43-9C86-2925C5957081}"/>
                </a:ext>
              </a:extLst>
            </p:cNvPr>
            <p:cNvGrpSpPr/>
            <p:nvPr/>
          </p:nvGrpSpPr>
          <p:grpSpPr>
            <a:xfrm>
              <a:off x="3587419" y="2567439"/>
              <a:ext cx="1277765" cy="1262402"/>
              <a:chOff x="4347297" y="5034249"/>
              <a:chExt cx="1283152" cy="1283152"/>
            </a:xfrm>
          </p:grpSpPr>
          <p:pic>
            <p:nvPicPr>
              <p:cNvPr id="9222" name="Picture 6" descr="Image result for executable  file icon">
                <a:extLst>
                  <a:ext uri="{FF2B5EF4-FFF2-40B4-BE49-F238E27FC236}">
                    <a16:creationId xmlns:a16="http://schemas.microsoft.com/office/drawing/2014/main" id="{C2A75A16-E140-4E9C-94DB-984E68125D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7297" y="5034249"/>
                <a:ext cx="1283152" cy="1283152"/>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575C7CDD-EC32-4303-BFC3-37512061DABB}"/>
                  </a:ext>
                </a:extLst>
              </p:cNvPr>
              <p:cNvSpPr txBox="1"/>
              <p:nvPr/>
            </p:nvSpPr>
            <p:spPr>
              <a:xfrm>
                <a:off x="4553211" y="5704764"/>
                <a:ext cx="581389" cy="265910"/>
              </a:xfrm>
              <a:prstGeom prst="rect">
                <a:avLst/>
              </a:prstGeom>
              <a:solidFill>
                <a:srgbClr val="0478ED"/>
              </a:solidFill>
            </p:spPr>
            <p:txBody>
              <a:bodyPr wrap="square" rtlCol="0">
                <a:spAutoFit/>
              </a:bodyPr>
              <a:lstStyle/>
              <a:p>
                <a:pPr algn="ctr"/>
                <a:r>
                  <a:rPr lang="en-US" sz="1100">
                    <a:solidFill>
                      <a:schemeClr val="bg1"/>
                    </a:solidFill>
                  </a:rPr>
                  <a:t>QEXE</a:t>
                </a:r>
              </a:p>
            </p:txBody>
          </p:sp>
        </p:grpSp>
        <p:sp>
          <p:nvSpPr>
            <p:cNvPr id="60" name="TextBox 59">
              <a:extLst>
                <a:ext uri="{FF2B5EF4-FFF2-40B4-BE49-F238E27FC236}">
                  <a16:creationId xmlns:a16="http://schemas.microsoft.com/office/drawing/2014/main" id="{E7A48483-FDBB-4861-8AB7-AA7890780DC8}"/>
                </a:ext>
              </a:extLst>
            </p:cNvPr>
            <p:cNvSpPr txBox="1"/>
            <p:nvPr/>
          </p:nvSpPr>
          <p:spPr>
            <a:xfrm>
              <a:off x="3242789" y="1888953"/>
              <a:ext cx="1958805" cy="646331"/>
            </a:xfrm>
            <a:prstGeom prst="rect">
              <a:avLst/>
            </a:prstGeom>
            <a:noFill/>
          </p:spPr>
          <p:txBody>
            <a:bodyPr wrap="none" rtlCol="0">
              <a:spAutoFit/>
            </a:bodyPr>
            <a:lstStyle/>
            <a:p>
              <a:pPr algn="ctr"/>
              <a:r>
                <a:rPr lang="en-US" b="1"/>
                <a:t>Four Qubit </a:t>
              </a:r>
            </a:p>
            <a:p>
              <a:pPr algn="ctr"/>
              <a:r>
                <a:rPr lang="en-US" b="1"/>
                <a:t>Quantum Program</a:t>
              </a:r>
            </a:p>
          </p:txBody>
        </p:sp>
      </p:grpSp>
      <p:sp>
        <p:nvSpPr>
          <p:cNvPr id="61" name="Rectangle: Rounded Corners 60">
            <a:extLst>
              <a:ext uri="{FF2B5EF4-FFF2-40B4-BE49-F238E27FC236}">
                <a16:creationId xmlns:a16="http://schemas.microsoft.com/office/drawing/2014/main" id="{6ACEA9CB-02CD-4F2B-B91F-23CE5A12778E}"/>
              </a:ext>
            </a:extLst>
          </p:cNvPr>
          <p:cNvSpPr/>
          <p:nvPr/>
        </p:nvSpPr>
        <p:spPr>
          <a:xfrm>
            <a:off x="0" y="5865022"/>
            <a:ext cx="12192000" cy="973218"/>
          </a:xfrm>
          <a:prstGeom prst="roundRect">
            <a:avLst>
              <a:gd name="adj" fmla="val 0"/>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The program solution is inferred from the output distribution</a:t>
            </a:r>
            <a:endParaRPr lang="en-US" sz="3200"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B179EF5-332B-4D65-8038-8059FCBD9D8D}"/>
              </a:ext>
            </a:extLst>
          </p:cNvPr>
          <p:cNvSpPr txBox="1"/>
          <p:nvPr/>
        </p:nvSpPr>
        <p:spPr>
          <a:xfrm>
            <a:off x="2265624" y="1618411"/>
            <a:ext cx="1237326" cy="369332"/>
          </a:xfrm>
          <a:prstGeom prst="rect">
            <a:avLst/>
          </a:prstGeom>
          <a:noFill/>
        </p:spPr>
        <p:txBody>
          <a:bodyPr wrap="none" rtlCol="0">
            <a:spAutoFit/>
          </a:bodyPr>
          <a:lstStyle/>
          <a:p>
            <a:r>
              <a:rPr lang="en-US"/>
              <a:t>Qubit Error</a:t>
            </a:r>
          </a:p>
        </p:txBody>
      </p:sp>
      <p:grpSp>
        <p:nvGrpSpPr>
          <p:cNvPr id="31" name="Group 30">
            <a:extLst>
              <a:ext uri="{FF2B5EF4-FFF2-40B4-BE49-F238E27FC236}">
                <a16:creationId xmlns:a16="http://schemas.microsoft.com/office/drawing/2014/main" id="{1953A3AD-B647-479C-AAFA-9B37E68AA689}"/>
              </a:ext>
            </a:extLst>
          </p:cNvPr>
          <p:cNvGrpSpPr/>
          <p:nvPr/>
        </p:nvGrpSpPr>
        <p:grpSpPr>
          <a:xfrm>
            <a:off x="8195795" y="2692221"/>
            <a:ext cx="2249696" cy="981867"/>
            <a:chOff x="8321174" y="1960647"/>
            <a:chExt cx="2798279" cy="1241653"/>
          </a:xfrm>
        </p:grpSpPr>
        <p:cxnSp>
          <p:nvCxnSpPr>
            <p:cNvPr id="77" name="Straight Arrow Connector 76">
              <a:extLst>
                <a:ext uri="{FF2B5EF4-FFF2-40B4-BE49-F238E27FC236}">
                  <a16:creationId xmlns:a16="http://schemas.microsoft.com/office/drawing/2014/main" id="{310C01B3-AB49-48D0-87AA-618414DADBDC}"/>
                </a:ext>
              </a:extLst>
            </p:cNvPr>
            <p:cNvCxnSpPr>
              <a:cxnSpLocks/>
            </p:cNvCxnSpPr>
            <p:nvPr/>
          </p:nvCxnSpPr>
          <p:spPr>
            <a:xfrm>
              <a:off x="10162997" y="2581473"/>
              <a:ext cx="956456"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1DFF381E-0B11-4D47-AB42-48E47ABB9E0F}"/>
                </a:ext>
              </a:extLst>
            </p:cNvPr>
            <p:cNvCxnSpPr>
              <a:cxnSpLocks/>
            </p:cNvCxnSpPr>
            <p:nvPr/>
          </p:nvCxnSpPr>
          <p:spPr>
            <a:xfrm>
              <a:off x="8321174" y="2581473"/>
              <a:ext cx="655388"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916A4EDA-0C63-4BD2-8E68-98E81A73F034}"/>
                </a:ext>
              </a:extLst>
            </p:cNvPr>
            <p:cNvSpPr/>
            <p:nvPr/>
          </p:nvSpPr>
          <p:spPr>
            <a:xfrm>
              <a:off x="8581249" y="1960647"/>
              <a:ext cx="2059976" cy="124165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t>Statistical </a:t>
              </a:r>
            </a:p>
            <a:p>
              <a:pPr algn="ctr"/>
              <a:r>
                <a:rPr lang="en-US" sz="2800"/>
                <a:t>Inference</a:t>
              </a:r>
            </a:p>
          </p:txBody>
        </p:sp>
      </p:grpSp>
      <p:sp>
        <p:nvSpPr>
          <p:cNvPr id="80" name="TextBox 79">
            <a:extLst>
              <a:ext uri="{FF2B5EF4-FFF2-40B4-BE49-F238E27FC236}">
                <a16:creationId xmlns:a16="http://schemas.microsoft.com/office/drawing/2014/main" id="{5CC47E5A-E57E-4530-9B76-F3D6229849AD}"/>
              </a:ext>
            </a:extLst>
          </p:cNvPr>
          <p:cNvSpPr txBox="1"/>
          <p:nvPr/>
        </p:nvSpPr>
        <p:spPr>
          <a:xfrm>
            <a:off x="10472621" y="2916473"/>
            <a:ext cx="1566979" cy="461665"/>
          </a:xfrm>
          <a:prstGeom prst="rect">
            <a:avLst/>
          </a:prstGeom>
          <a:noFill/>
          <a:effectLst/>
        </p:spPr>
        <p:txBody>
          <a:bodyPr wrap="square" rtlCol="0">
            <a:spAutoFit/>
          </a:bodyPr>
          <a:lstStyle/>
          <a:p>
            <a:pPr algn="ctr" defTabSz="914377" fontAlgn="base">
              <a:spcBef>
                <a:spcPct val="0"/>
              </a:spcBef>
              <a:spcAft>
                <a:spcPct val="0"/>
              </a:spcAft>
              <a:defRPr/>
            </a:pPr>
            <a:r>
              <a:rPr lang="en-US" sz="2400">
                <a:solidFill>
                  <a:prstClr val="black"/>
                </a:solidFill>
                <a:latin typeface="Arial Rounded MT Bold" panose="020F0704030504030204" pitchFamily="34" charset="0"/>
              </a:rPr>
              <a:t>Solution</a:t>
            </a:r>
          </a:p>
        </p:txBody>
      </p:sp>
      <p:grpSp>
        <p:nvGrpSpPr>
          <p:cNvPr id="52" name="Group 51">
            <a:extLst>
              <a:ext uri="{FF2B5EF4-FFF2-40B4-BE49-F238E27FC236}">
                <a16:creationId xmlns:a16="http://schemas.microsoft.com/office/drawing/2014/main" id="{3C62F3CB-D9C1-8D42-B41D-9765D6A0BFA9}"/>
              </a:ext>
            </a:extLst>
          </p:cNvPr>
          <p:cNvGrpSpPr/>
          <p:nvPr/>
        </p:nvGrpSpPr>
        <p:grpSpPr>
          <a:xfrm>
            <a:off x="-883" y="-58200"/>
            <a:ext cx="12192883" cy="1119161"/>
            <a:chOff x="0" y="5033523"/>
            <a:chExt cx="10160736" cy="932634"/>
          </a:xfrm>
          <a:solidFill>
            <a:schemeClr val="tx1"/>
          </a:solidFill>
        </p:grpSpPr>
        <p:sp>
          <p:nvSpPr>
            <p:cNvPr id="53" name="Rectangle 52">
              <a:extLst>
                <a:ext uri="{FF2B5EF4-FFF2-40B4-BE49-F238E27FC236}">
                  <a16:creationId xmlns:a16="http://schemas.microsoft.com/office/drawing/2014/main" id="{4ABF313F-44B2-3B48-ADFC-31DEA287682B}"/>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D7761C54-217B-4C4F-9734-9AC1E1BBFE4F}"/>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dirty="0">
                  <a:ln>
                    <a:noFill/>
                  </a:ln>
                  <a:solidFill>
                    <a:prstClr val="white"/>
                  </a:solidFill>
                  <a:effectLst/>
                  <a:uLnTx/>
                  <a:uFillTx/>
                  <a:latin typeface="Calibri"/>
                  <a:ea typeface="+mn-ea"/>
                  <a:cs typeface="+mn-cs"/>
                </a:rPr>
                <a:t>NISQ Era of Computing</a:t>
              </a:r>
            </a:p>
          </p:txBody>
        </p:sp>
      </p:grpSp>
      <p:grpSp>
        <p:nvGrpSpPr>
          <p:cNvPr id="10" name="Group 9">
            <a:extLst>
              <a:ext uri="{FF2B5EF4-FFF2-40B4-BE49-F238E27FC236}">
                <a16:creationId xmlns:a16="http://schemas.microsoft.com/office/drawing/2014/main" id="{D3892B99-A7A5-5847-AA4B-51F0C72E3707}"/>
              </a:ext>
            </a:extLst>
          </p:cNvPr>
          <p:cNvGrpSpPr/>
          <p:nvPr/>
        </p:nvGrpSpPr>
        <p:grpSpPr>
          <a:xfrm>
            <a:off x="5470838" y="2778600"/>
            <a:ext cx="2311739" cy="1205184"/>
            <a:chOff x="5470838" y="2778600"/>
            <a:chExt cx="2311739" cy="1205184"/>
          </a:xfrm>
        </p:grpSpPr>
        <p:sp>
          <p:nvSpPr>
            <p:cNvPr id="8" name="Rectangle 7">
              <a:extLst>
                <a:ext uri="{FF2B5EF4-FFF2-40B4-BE49-F238E27FC236}">
                  <a16:creationId xmlns:a16="http://schemas.microsoft.com/office/drawing/2014/main" id="{02E7911C-5225-A84B-9735-09A859279872}"/>
                </a:ext>
              </a:extLst>
            </p:cNvPr>
            <p:cNvSpPr/>
            <p:nvPr/>
          </p:nvSpPr>
          <p:spPr>
            <a:xfrm>
              <a:off x="5470838" y="3575243"/>
              <a:ext cx="386228" cy="39900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A549E3D-49BD-2042-8A67-8C1B9BAEF896}"/>
                </a:ext>
              </a:extLst>
            </p:cNvPr>
            <p:cNvSpPr/>
            <p:nvPr/>
          </p:nvSpPr>
          <p:spPr>
            <a:xfrm>
              <a:off x="5847168" y="3178881"/>
              <a:ext cx="386228" cy="79537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273B38E-171F-7044-880F-B6548A9AFC18}"/>
                </a:ext>
              </a:extLst>
            </p:cNvPr>
            <p:cNvSpPr/>
            <p:nvPr/>
          </p:nvSpPr>
          <p:spPr>
            <a:xfrm>
              <a:off x="6232520" y="2778600"/>
              <a:ext cx="386228" cy="119471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E87216F-FC0C-D74F-81DB-92FD391355DC}"/>
                </a:ext>
              </a:extLst>
            </p:cNvPr>
            <p:cNvSpPr/>
            <p:nvPr/>
          </p:nvSpPr>
          <p:spPr>
            <a:xfrm>
              <a:off x="6623124" y="3172737"/>
              <a:ext cx="386228" cy="81104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12B07A0-D6B5-A14B-8801-C4AF3EBC4623}"/>
                </a:ext>
              </a:extLst>
            </p:cNvPr>
            <p:cNvSpPr/>
            <p:nvPr/>
          </p:nvSpPr>
          <p:spPr>
            <a:xfrm>
              <a:off x="7013728" y="3363146"/>
              <a:ext cx="386228" cy="6206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3C677D0-6111-B749-8204-0026B77F7EF2}"/>
                </a:ext>
              </a:extLst>
            </p:cNvPr>
            <p:cNvSpPr/>
            <p:nvPr/>
          </p:nvSpPr>
          <p:spPr>
            <a:xfrm>
              <a:off x="7396349" y="3767587"/>
              <a:ext cx="386228" cy="20835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A76E1E36-F1C7-A245-8B1A-5B3D90DC60D2}"/>
              </a:ext>
            </a:extLst>
          </p:cNvPr>
          <p:cNvSpPr/>
          <p:nvPr/>
        </p:nvSpPr>
        <p:spPr>
          <a:xfrm>
            <a:off x="5534244" y="1322614"/>
            <a:ext cx="2903591" cy="119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94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58" grpId="0"/>
      <p:bldP spid="100" grpId="0" animBg="1"/>
      <p:bldP spid="19" grpId="0" animBg="1"/>
      <p:bldP spid="137" grpId="0"/>
      <p:bldP spid="2" grpId="0" animBg="1"/>
      <p:bldP spid="61" grpId="0" animBg="1"/>
      <p:bldP spid="13"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7D8DD88E-5CC2-4694-997D-7457EDB75F50}"/>
              </a:ext>
            </a:extLst>
          </p:cNvPr>
          <p:cNvSpPr txBox="1"/>
          <p:nvPr/>
        </p:nvSpPr>
        <p:spPr>
          <a:xfrm>
            <a:off x="4908458" y="2910468"/>
            <a:ext cx="915635" cy="523220"/>
          </a:xfrm>
          <a:prstGeom prst="rect">
            <a:avLst/>
          </a:prstGeom>
          <a:noFill/>
        </p:spPr>
        <p:txBody>
          <a:bodyPr wrap="none" rtlCol="0">
            <a:spAutoFit/>
          </a:bodyPr>
          <a:lstStyle/>
          <a:p>
            <a:r>
              <a:rPr lang="en-US" sz="2800">
                <a:solidFill>
                  <a:srgbClr val="00EF00"/>
                </a:solidFill>
              </a:rPr>
              <a:t>1111</a:t>
            </a:r>
          </a:p>
        </p:txBody>
      </p:sp>
      <p:sp>
        <p:nvSpPr>
          <p:cNvPr id="37" name="TextBox 36">
            <a:extLst>
              <a:ext uri="{FF2B5EF4-FFF2-40B4-BE49-F238E27FC236}">
                <a16:creationId xmlns:a16="http://schemas.microsoft.com/office/drawing/2014/main" id="{17132A19-6F07-4FC7-AD54-9FC355F44A34}"/>
              </a:ext>
            </a:extLst>
          </p:cNvPr>
          <p:cNvSpPr txBox="1"/>
          <p:nvPr/>
        </p:nvSpPr>
        <p:spPr>
          <a:xfrm>
            <a:off x="4852688" y="2946565"/>
            <a:ext cx="915635" cy="523220"/>
          </a:xfrm>
          <a:prstGeom prst="rect">
            <a:avLst/>
          </a:prstGeom>
          <a:solidFill>
            <a:schemeClr val="bg1"/>
          </a:solidFill>
        </p:spPr>
        <p:txBody>
          <a:bodyPr wrap="none" rtlCol="0">
            <a:spAutoFit/>
          </a:bodyPr>
          <a:lstStyle/>
          <a:p>
            <a:r>
              <a:rPr lang="en-US" sz="2800">
                <a:solidFill>
                  <a:srgbClr val="FF0000"/>
                </a:solidFill>
              </a:rPr>
              <a:t>1000</a:t>
            </a:r>
          </a:p>
        </p:txBody>
      </p:sp>
      <p:sp>
        <p:nvSpPr>
          <p:cNvPr id="137" name="TextBox 136">
            <a:extLst>
              <a:ext uri="{FF2B5EF4-FFF2-40B4-BE49-F238E27FC236}">
                <a16:creationId xmlns:a16="http://schemas.microsoft.com/office/drawing/2014/main" id="{04077A32-F248-4FDD-B6D9-1EA469F44FBD}"/>
              </a:ext>
            </a:extLst>
          </p:cNvPr>
          <p:cNvSpPr txBox="1"/>
          <p:nvPr/>
        </p:nvSpPr>
        <p:spPr>
          <a:xfrm>
            <a:off x="4951665" y="3284650"/>
            <a:ext cx="708848" cy="307777"/>
          </a:xfrm>
          <a:prstGeom prst="rect">
            <a:avLst/>
          </a:prstGeom>
          <a:noFill/>
        </p:spPr>
        <p:txBody>
          <a:bodyPr wrap="none" rtlCol="0">
            <a:spAutoFit/>
          </a:bodyPr>
          <a:lstStyle/>
          <a:p>
            <a:pPr algn="ctr"/>
            <a:r>
              <a:rPr lang="en-US" sz="1400"/>
              <a:t>Output</a:t>
            </a:r>
          </a:p>
        </p:txBody>
      </p:sp>
      <p:sp>
        <p:nvSpPr>
          <p:cNvPr id="2" name="Rectangle 1">
            <a:extLst>
              <a:ext uri="{FF2B5EF4-FFF2-40B4-BE49-F238E27FC236}">
                <a16:creationId xmlns:a16="http://schemas.microsoft.com/office/drawing/2014/main" id="{5B01758D-FD9C-4B33-B487-309F0AF64365}"/>
              </a:ext>
            </a:extLst>
          </p:cNvPr>
          <p:cNvSpPr/>
          <p:nvPr/>
        </p:nvSpPr>
        <p:spPr>
          <a:xfrm>
            <a:off x="4861507" y="2958603"/>
            <a:ext cx="1117073" cy="839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DBA2386-6060-401C-BCF2-838FA181BE33}"/>
              </a:ext>
            </a:extLst>
          </p:cNvPr>
          <p:cNvGrpSpPr/>
          <p:nvPr/>
        </p:nvGrpSpPr>
        <p:grpSpPr>
          <a:xfrm>
            <a:off x="-124373" y="1399309"/>
            <a:ext cx="7107065" cy="4652531"/>
            <a:chOff x="7928540" y="2365571"/>
            <a:chExt cx="3725673" cy="3279041"/>
          </a:xfrm>
        </p:grpSpPr>
        <p:sp>
          <p:nvSpPr>
            <p:cNvPr id="54" name="TextBox 53">
              <a:extLst>
                <a:ext uri="{FF2B5EF4-FFF2-40B4-BE49-F238E27FC236}">
                  <a16:creationId xmlns:a16="http://schemas.microsoft.com/office/drawing/2014/main" id="{CC7DE33A-6222-4F54-844D-3F1BFCDB8540}"/>
                </a:ext>
              </a:extLst>
            </p:cNvPr>
            <p:cNvSpPr txBox="1"/>
            <p:nvPr/>
          </p:nvSpPr>
          <p:spPr>
            <a:xfrm>
              <a:off x="7928540" y="5182947"/>
              <a:ext cx="3725673" cy="461665"/>
            </a:xfrm>
            <a:prstGeom prst="rect">
              <a:avLst/>
            </a:prstGeom>
            <a:noFill/>
            <a:effectLst/>
          </p:spPr>
          <p:txBody>
            <a:bodyPr wrap="square" rtlCol="0">
              <a:spAutoFit/>
            </a:bodyPr>
            <a:lstStyle/>
            <a:p>
              <a:pPr algn="ctr" defTabSz="914377" fontAlgn="base">
                <a:spcBef>
                  <a:spcPct val="0"/>
                </a:spcBef>
                <a:spcAft>
                  <a:spcPct val="0"/>
                </a:spcAft>
                <a:defRPr/>
              </a:pPr>
              <a:r>
                <a:rPr lang="en-US" sz="2400" dirty="0">
                  <a:solidFill>
                    <a:prstClr val="black"/>
                  </a:solidFill>
                  <a:latin typeface="Arial Rounded MT Bold" panose="020F0704030504030204" pitchFamily="34" charset="0"/>
                </a:rPr>
                <a:t>Output Log of N trials</a:t>
              </a:r>
            </a:p>
          </p:txBody>
        </p:sp>
        <p:grpSp>
          <p:nvGrpSpPr>
            <p:cNvPr id="5" name="Group 4">
              <a:extLst>
                <a:ext uri="{FF2B5EF4-FFF2-40B4-BE49-F238E27FC236}">
                  <a16:creationId xmlns:a16="http://schemas.microsoft.com/office/drawing/2014/main" id="{38F58B7D-0163-4FB4-A8C6-DDE03AE80C38}"/>
                </a:ext>
              </a:extLst>
            </p:cNvPr>
            <p:cNvGrpSpPr/>
            <p:nvPr/>
          </p:nvGrpSpPr>
          <p:grpSpPr>
            <a:xfrm>
              <a:off x="8208467" y="2365571"/>
              <a:ext cx="3011689" cy="2881195"/>
              <a:chOff x="9042825" y="2314652"/>
              <a:chExt cx="3011689" cy="2881195"/>
            </a:xfrm>
          </p:grpSpPr>
          <p:grpSp>
            <p:nvGrpSpPr>
              <p:cNvPr id="96" name="Group 95">
                <a:extLst>
                  <a:ext uri="{FF2B5EF4-FFF2-40B4-BE49-F238E27FC236}">
                    <a16:creationId xmlns:a16="http://schemas.microsoft.com/office/drawing/2014/main" id="{F4861242-DE6E-47A6-838F-3D8B2B77AD60}"/>
                  </a:ext>
                </a:extLst>
              </p:cNvPr>
              <p:cNvGrpSpPr/>
              <p:nvPr/>
            </p:nvGrpSpPr>
            <p:grpSpPr>
              <a:xfrm>
                <a:off x="9042825" y="2853123"/>
                <a:ext cx="3011689" cy="1759195"/>
                <a:chOff x="2570481" y="1909605"/>
                <a:chExt cx="3176964" cy="1759195"/>
              </a:xfrm>
            </p:grpSpPr>
            <p:cxnSp>
              <p:nvCxnSpPr>
                <p:cNvPr id="64" name="Straight Arrow Connector 63">
                  <a:extLst>
                    <a:ext uri="{FF2B5EF4-FFF2-40B4-BE49-F238E27FC236}">
                      <a16:creationId xmlns:a16="http://schemas.microsoft.com/office/drawing/2014/main" id="{D637BEF1-3C44-4CDB-BFD8-62A831C0728E}"/>
                    </a:ext>
                  </a:extLst>
                </p:cNvPr>
                <p:cNvCxnSpPr/>
                <p:nvPr/>
              </p:nvCxnSpPr>
              <p:spPr>
                <a:xfrm>
                  <a:off x="2986776" y="3635158"/>
                  <a:ext cx="276066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F4B9DBD1-E391-43D4-BB84-A3CBD5C9C82E}"/>
                    </a:ext>
                  </a:extLst>
                </p:cNvPr>
                <p:cNvCxnSpPr>
                  <a:cxnSpLocks/>
                </p:cNvCxnSpPr>
                <p:nvPr/>
              </p:nvCxnSpPr>
              <p:spPr>
                <a:xfrm flipV="1">
                  <a:off x="2976159" y="1919693"/>
                  <a:ext cx="0" cy="17229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691A231A-BF91-4A9D-B690-C5D716538725}"/>
                    </a:ext>
                  </a:extLst>
                </p:cNvPr>
                <p:cNvSpPr txBox="1"/>
                <p:nvPr/>
              </p:nvSpPr>
              <p:spPr>
                <a:xfrm rot="16200000">
                  <a:off x="1818531" y="2661555"/>
                  <a:ext cx="1759195" cy="255296"/>
                </a:xfrm>
                <a:prstGeom prst="rect">
                  <a:avLst/>
                </a:prstGeom>
                <a:noFill/>
              </p:spPr>
              <p:txBody>
                <a:bodyPr wrap="none" rtlCol="0">
                  <a:spAutoFit/>
                </a:bodyPr>
                <a:lstStyle/>
                <a:p>
                  <a:r>
                    <a:rPr lang="en-US" sz="2400" dirty="0"/>
                    <a:t>Output Probability</a:t>
                  </a:r>
                </a:p>
              </p:txBody>
            </p:sp>
          </p:grpSp>
          <p:grpSp>
            <p:nvGrpSpPr>
              <p:cNvPr id="4" name="Group 3">
                <a:extLst>
                  <a:ext uri="{FF2B5EF4-FFF2-40B4-BE49-F238E27FC236}">
                    <a16:creationId xmlns:a16="http://schemas.microsoft.com/office/drawing/2014/main" id="{08041547-95FC-4102-8853-E0EBC6A84F0D}"/>
                  </a:ext>
                </a:extLst>
              </p:cNvPr>
              <p:cNvGrpSpPr/>
              <p:nvPr/>
            </p:nvGrpSpPr>
            <p:grpSpPr>
              <a:xfrm>
                <a:off x="9425363" y="2314652"/>
                <a:ext cx="2374873" cy="2881195"/>
                <a:chOff x="9425363" y="2314652"/>
                <a:chExt cx="2374873" cy="2881195"/>
              </a:xfrm>
            </p:grpSpPr>
            <p:pic>
              <p:nvPicPr>
                <p:cNvPr id="63" name="Picture 62">
                  <a:extLst>
                    <a:ext uri="{FF2B5EF4-FFF2-40B4-BE49-F238E27FC236}">
                      <a16:creationId xmlns:a16="http://schemas.microsoft.com/office/drawing/2014/main" id="{C60790D0-3654-43B6-84EF-9E7F6F102BE4}"/>
                    </a:ext>
                  </a:extLst>
                </p:cNvPr>
                <p:cNvPicPr>
                  <a:picLocks noChangeAspect="1"/>
                </p:cNvPicPr>
                <p:nvPr/>
              </p:nvPicPr>
              <p:blipFill>
                <a:blip r:embed="rId4"/>
                <a:stretch>
                  <a:fillRect/>
                </a:stretch>
              </p:blipFill>
              <p:spPr>
                <a:xfrm>
                  <a:off x="9451234" y="3351587"/>
                  <a:ext cx="2349002" cy="1296187"/>
                </a:xfrm>
                <a:prstGeom prst="rect">
                  <a:avLst/>
                </a:prstGeom>
              </p:spPr>
            </p:pic>
            <p:grpSp>
              <p:nvGrpSpPr>
                <p:cNvPr id="66" name="Group 65">
                  <a:extLst>
                    <a:ext uri="{FF2B5EF4-FFF2-40B4-BE49-F238E27FC236}">
                      <a16:creationId xmlns:a16="http://schemas.microsoft.com/office/drawing/2014/main" id="{09CFEDE3-ECC4-4BD8-9D81-353D7951DBE6}"/>
                    </a:ext>
                  </a:extLst>
                </p:cNvPr>
                <p:cNvGrpSpPr/>
                <p:nvPr/>
              </p:nvGrpSpPr>
              <p:grpSpPr>
                <a:xfrm>
                  <a:off x="9584978" y="2314652"/>
                  <a:ext cx="1854883" cy="760922"/>
                  <a:chOff x="9541518" y="2839724"/>
                  <a:chExt cx="1956675" cy="760922"/>
                </a:xfrm>
              </p:grpSpPr>
              <p:grpSp>
                <p:nvGrpSpPr>
                  <p:cNvPr id="67" name="Group 66">
                    <a:extLst>
                      <a:ext uri="{FF2B5EF4-FFF2-40B4-BE49-F238E27FC236}">
                        <a16:creationId xmlns:a16="http://schemas.microsoft.com/office/drawing/2014/main" id="{48CFB46D-86AD-4142-B8E5-021244DCA5E1}"/>
                      </a:ext>
                    </a:extLst>
                  </p:cNvPr>
                  <p:cNvGrpSpPr/>
                  <p:nvPr/>
                </p:nvGrpSpPr>
                <p:grpSpPr>
                  <a:xfrm>
                    <a:off x="9541518" y="2839724"/>
                    <a:ext cx="1889307" cy="325375"/>
                    <a:chOff x="8527432" y="3059668"/>
                    <a:chExt cx="1889307" cy="325375"/>
                  </a:xfrm>
                </p:grpSpPr>
                <p:sp>
                  <p:nvSpPr>
                    <p:cNvPr id="71" name="TextBox 70">
                      <a:extLst>
                        <a:ext uri="{FF2B5EF4-FFF2-40B4-BE49-F238E27FC236}">
                          <a16:creationId xmlns:a16="http://schemas.microsoft.com/office/drawing/2014/main" id="{6DE80BEB-93D6-45AE-8DFD-40DF14AA4752}"/>
                        </a:ext>
                      </a:extLst>
                    </p:cNvPr>
                    <p:cNvSpPr txBox="1"/>
                    <p:nvPr/>
                  </p:nvSpPr>
                  <p:spPr>
                    <a:xfrm>
                      <a:off x="8895425" y="3059668"/>
                      <a:ext cx="1521314" cy="325375"/>
                    </a:xfrm>
                    <a:prstGeom prst="rect">
                      <a:avLst/>
                    </a:prstGeom>
                    <a:noFill/>
                  </p:spPr>
                  <p:txBody>
                    <a:bodyPr wrap="none" rtlCol="0">
                      <a:spAutoFit/>
                    </a:bodyPr>
                    <a:lstStyle/>
                    <a:p>
                      <a:pPr defTabSz="914377" fontAlgn="base">
                        <a:spcBef>
                          <a:spcPct val="0"/>
                        </a:spcBef>
                        <a:spcAft>
                          <a:spcPct val="0"/>
                        </a:spcAft>
                        <a:defRPr/>
                      </a:pPr>
                      <a:r>
                        <a:rPr lang="en-US" sz="2400" dirty="0">
                          <a:solidFill>
                            <a:prstClr val="black"/>
                          </a:solidFill>
                          <a:latin typeface="Arial" charset="0"/>
                        </a:rPr>
                        <a:t>Error free outcome</a:t>
                      </a:r>
                    </a:p>
                  </p:txBody>
                </p:sp>
                <p:sp>
                  <p:nvSpPr>
                    <p:cNvPr id="72" name="Rectangle 71">
                      <a:extLst>
                        <a:ext uri="{FF2B5EF4-FFF2-40B4-BE49-F238E27FC236}">
                          <a16:creationId xmlns:a16="http://schemas.microsoft.com/office/drawing/2014/main" id="{067DC04A-1DE2-4E1D-AD07-771733CF887D}"/>
                        </a:ext>
                      </a:extLst>
                    </p:cNvPr>
                    <p:cNvSpPr/>
                    <p:nvPr/>
                  </p:nvSpPr>
                  <p:spPr>
                    <a:xfrm>
                      <a:off x="8527432" y="3133955"/>
                      <a:ext cx="366570" cy="17247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base">
                        <a:spcBef>
                          <a:spcPct val="0"/>
                        </a:spcBef>
                        <a:spcAft>
                          <a:spcPct val="0"/>
                        </a:spcAft>
                        <a:defRPr/>
                      </a:pPr>
                      <a:endParaRPr lang="en-US">
                        <a:solidFill>
                          <a:prstClr val="white"/>
                        </a:solidFill>
                        <a:latin typeface="Calibri"/>
                      </a:endParaRPr>
                    </a:p>
                  </p:txBody>
                </p:sp>
              </p:grpSp>
              <p:grpSp>
                <p:nvGrpSpPr>
                  <p:cNvPr id="68" name="Group 67">
                    <a:extLst>
                      <a:ext uri="{FF2B5EF4-FFF2-40B4-BE49-F238E27FC236}">
                        <a16:creationId xmlns:a16="http://schemas.microsoft.com/office/drawing/2014/main" id="{7444C482-144A-4447-9BE7-FFC86B1BCD95}"/>
                      </a:ext>
                    </a:extLst>
                  </p:cNvPr>
                  <p:cNvGrpSpPr/>
                  <p:nvPr/>
                </p:nvGrpSpPr>
                <p:grpSpPr>
                  <a:xfrm>
                    <a:off x="9541527" y="3275271"/>
                    <a:ext cx="1956666" cy="325375"/>
                    <a:chOff x="8527441" y="3059668"/>
                    <a:chExt cx="1956666" cy="325375"/>
                  </a:xfrm>
                </p:grpSpPr>
                <p:sp>
                  <p:nvSpPr>
                    <p:cNvPr id="69" name="TextBox 68">
                      <a:extLst>
                        <a:ext uri="{FF2B5EF4-FFF2-40B4-BE49-F238E27FC236}">
                          <a16:creationId xmlns:a16="http://schemas.microsoft.com/office/drawing/2014/main" id="{586A03A7-78C9-4C70-83D0-BC70D191B90F}"/>
                        </a:ext>
                      </a:extLst>
                    </p:cNvPr>
                    <p:cNvSpPr txBox="1"/>
                    <p:nvPr/>
                  </p:nvSpPr>
                  <p:spPr>
                    <a:xfrm>
                      <a:off x="8895424" y="3059668"/>
                      <a:ext cx="1588683" cy="325375"/>
                    </a:xfrm>
                    <a:prstGeom prst="rect">
                      <a:avLst/>
                    </a:prstGeom>
                    <a:noFill/>
                  </p:spPr>
                  <p:txBody>
                    <a:bodyPr wrap="none" rtlCol="0">
                      <a:spAutoFit/>
                    </a:bodyPr>
                    <a:lstStyle/>
                    <a:p>
                      <a:pPr defTabSz="914377" fontAlgn="base">
                        <a:spcBef>
                          <a:spcPct val="0"/>
                        </a:spcBef>
                        <a:spcAft>
                          <a:spcPct val="0"/>
                        </a:spcAft>
                        <a:defRPr/>
                      </a:pPr>
                      <a:r>
                        <a:rPr lang="en-US" sz="2400">
                          <a:solidFill>
                            <a:prstClr val="black"/>
                          </a:solidFill>
                          <a:latin typeface="Arial" charset="0"/>
                        </a:rPr>
                        <a:t>Erroneous outcome</a:t>
                      </a:r>
                    </a:p>
                  </p:txBody>
                </p:sp>
                <p:sp>
                  <p:nvSpPr>
                    <p:cNvPr id="70" name="Rectangle 69">
                      <a:extLst>
                        <a:ext uri="{FF2B5EF4-FFF2-40B4-BE49-F238E27FC236}">
                          <a16:creationId xmlns:a16="http://schemas.microsoft.com/office/drawing/2014/main" id="{75E7D144-1A37-48BA-AC6A-AF6810BAF338}"/>
                        </a:ext>
                      </a:extLst>
                    </p:cNvPr>
                    <p:cNvSpPr/>
                    <p:nvPr/>
                  </p:nvSpPr>
                  <p:spPr>
                    <a:xfrm>
                      <a:off x="8527441" y="3127852"/>
                      <a:ext cx="366561" cy="19238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fontAlgn="base">
                        <a:spcBef>
                          <a:spcPct val="0"/>
                        </a:spcBef>
                        <a:spcAft>
                          <a:spcPct val="0"/>
                        </a:spcAft>
                        <a:defRPr/>
                      </a:pPr>
                      <a:endParaRPr lang="en-US">
                        <a:solidFill>
                          <a:prstClr val="white"/>
                        </a:solidFill>
                        <a:latin typeface="Calibri"/>
                      </a:endParaRPr>
                    </a:p>
                  </p:txBody>
                </p:sp>
              </p:grpSp>
            </p:grpSp>
            <p:grpSp>
              <p:nvGrpSpPr>
                <p:cNvPr id="89" name="Group 88">
                  <a:extLst>
                    <a:ext uri="{FF2B5EF4-FFF2-40B4-BE49-F238E27FC236}">
                      <a16:creationId xmlns:a16="http://schemas.microsoft.com/office/drawing/2014/main" id="{0CD64FF3-0A4E-41C6-9B07-81F7F683EEBC}"/>
                    </a:ext>
                  </a:extLst>
                </p:cNvPr>
                <p:cNvGrpSpPr/>
                <p:nvPr/>
              </p:nvGrpSpPr>
              <p:grpSpPr>
                <a:xfrm>
                  <a:off x="9425363" y="4551039"/>
                  <a:ext cx="2241570" cy="590830"/>
                  <a:chOff x="9039888" y="4671942"/>
                  <a:chExt cx="2364582" cy="590830"/>
                </a:xfrm>
              </p:grpSpPr>
              <p:sp>
                <p:nvSpPr>
                  <p:cNvPr id="90" name="TextBox 89">
                    <a:extLst>
                      <a:ext uri="{FF2B5EF4-FFF2-40B4-BE49-F238E27FC236}">
                        <a16:creationId xmlns:a16="http://schemas.microsoft.com/office/drawing/2014/main" id="{25265945-0789-4557-B8DE-2D943FE0AAE8}"/>
                      </a:ext>
                    </a:extLst>
                  </p:cNvPr>
                  <p:cNvSpPr txBox="1"/>
                  <p:nvPr/>
                </p:nvSpPr>
                <p:spPr>
                  <a:xfrm rot="18894122">
                    <a:off x="8883284" y="4850873"/>
                    <a:ext cx="568503" cy="255296"/>
                  </a:xfrm>
                  <a:prstGeom prst="rect">
                    <a:avLst/>
                  </a:prstGeom>
                  <a:noFill/>
                </p:spPr>
                <p:txBody>
                  <a:bodyPr wrap="none" rtlCol="0">
                    <a:spAutoFit/>
                  </a:bodyPr>
                  <a:lstStyle/>
                  <a:p>
                    <a:r>
                      <a:rPr lang="en-US" sz="2400" dirty="0"/>
                      <a:t>1000</a:t>
                    </a:r>
                  </a:p>
                </p:txBody>
              </p:sp>
              <p:sp>
                <p:nvSpPr>
                  <p:cNvPr id="91" name="TextBox 90">
                    <a:extLst>
                      <a:ext uri="{FF2B5EF4-FFF2-40B4-BE49-F238E27FC236}">
                        <a16:creationId xmlns:a16="http://schemas.microsoft.com/office/drawing/2014/main" id="{A1700D57-D73A-488E-BF8F-47D6B788AED9}"/>
                      </a:ext>
                    </a:extLst>
                  </p:cNvPr>
                  <p:cNvSpPr txBox="1"/>
                  <p:nvPr/>
                </p:nvSpPr>
                <p:spPr>
                  <a:xfrm rot="18894122">
                    <a:off x="9308628" y="4828546"/>
                    <a:ext cx="568503" cy="255296"/>
                  </a:xfrm>
                  <a:prstGeom prst="rect">
                    <a:avLst/>
                  </a:prstGeom>
                  <a:noFill/>
                </p:spPr>
                <p:txBody>
                  <a:bodyPr wrap="none" rtlCol="0">
                    <a:spAutoFit/>
                  </a:bodyPr>
                  <a:lstStyle/>
                  <a:p>
                    <a:r>
                      <a:rPr lang="en-US" sz="2400"/>
                      <a:t>1110</a:t>
                    </a:r>
                  </a:p>
                </p:txBody>
              </p:sp>
              <p:sp>
                <p:nvSpPr>
                  <p:cNvPr id="92" name="TextBox 91">
                    <a:extLst>
                      <a:ext uri="{FF2B5EF4-FFF2-40B4-BE49-F238E27FC236}">
                        <a16:creationId xmlns:a16="http://schemas.microsoft.com/office/drawing/2014/main" id="{C5C15011-47A0-4D78-8E3B-DE109931EF3A}"/>
                      </a:ext>
                    </a:extLst>
                  </p:cNvPr>
                  <p:cNvSpPr txBox="1"/>
                  <p:nvPr/>
                </p:nvSpPr>
                <p:spPr>
                  <a:xfrm rot="18894122">
                    <a:off x="10116452" y="4845854"/>
                    <a:ext cx="568503" cy="255296"/>
                  </a:xfrm>
                  <a:prstGeom prst="rect">
                    <a:avLst/>
                  </a:prstGeom>
                  <a:noFill/>
                </p:spPr>
                <p:txBody>
                  <a:bodyPr wrap="none" rtlCol="0">
                    <a:spAutoFit/>
                  </a:bodyPr>
                  <a:lstStyle/>
                  <a:p>
                    <a:r>
                      <a:rPr lang="en-US" sz="2400"/>
                      <a:t>1011</a:t>
                    </a:r>
                  </a:p>
                </p:txBody>
              </p:sp>
              <p:sp>
                <p:nvSpPr>
                  <p:cNvPr id="93" name="TextBox 92">
                    <a:extLst>
                      <a:ext uri="{FF2B5EF4-FFF2-40B4-BE49-F238E27FC236}">
                        <a16:creationId xmlns:a16="http://schemas.microsoft.com/office/drawing/2014/main" id="{5F667479-1130-4D6F-8BB2-9889960F044F}"/>
                      </a:ext>
                    </a:extLst>
                  </p:cNvPr>
                  <p:cNvSpPr txBox="1"/>
                  <p:nvPr/>
                </p:nvSpPr>
                <p:spPr>
                  <a:xfrm rot="18894122">
                    <a:off x="10549814" y="4834265"/>
                    <a:ext cx="568503" cy="255296"/>
                  </a:xfrm>
                  <a:prstGeom prst="rect">
                    <a:avLst/>
                  </a:prstGeom>
                  <a:noFill/>
                </p:spPr>
                <p:txBody>
                  <a:bodyPr wrap="none" rtlCol="0">
                    <a:spAutoFit/>
                  </a:bodyPr>
                  <a:lstStyle/>
                  <a:p>
                    <a:r>
                      <a:rPr lang="en-US" sz="2400"/>
                      <a:t>0000</a:t>
                    </a:r>
                  </a:p>
                </p:txBody>
              </p:sp>
              <p:sp>
                <p:nvSpPr>
                  <p:cNvPr id="94" name="TextBox 93">
                    <a:extLst>
                      <a:ext uri="{FF2B5EF4-FFF2-40B4-BE49-F238E27FC236}">
                        <a16:creationId xmlns:a16="http://schemas.microsoft.com/office/drawing/2014/main" id="{EB40BB64-48CE-40A7-AE58-7438FEA8B4C5}"/>
                      </a:ext>
                    </a:extLst>
                  </p:cNvPr>
                  <p:cNvSpPr txBox="1"/>
                  <p:nvPr/>
                </p:nvSpPr>
                <p:spPr>
                  <a:xfrm rot="18894122">
                    <a:off x="10992570" y="4846327"/>
                    <a:ext cx="568503" cy="255296"/>
                  </a:xfrm>
                  <a:prstGeom prst="rect">
                    <a:avLst/>
                  </a:prstGeom>
                  <a:noFill/>
                </p:spPr>
                <p:txBody>
                  <a:bodyPr wrap="none" rtlCol="0">
                    <a:spAutoFit/>
                  </a:bodyPr>
                  <a:lstStyle/>
                  <a:p>
                    <a:r>
                      <a:rPr lang="en-US" sz="2400"/>
                      <a:t>1100</a:t>
                    </a:r>
                  </a:p>
                </p:txBody>
              </p:sp>
            </p:grpSp>
            <p:sp>
              <p:nvSpPr>
                <p:cNvPr id="95" name="TextBox 94">
                  <a:extLst>
                    <a:ext uri="{FF2B5EF4-FFF2-40B4-BE49-F238E27FC236}">
                      <a16:creationId xmlns:a16="http://schemas.microsoft.com/office/drawing/2014/main" id="{4349A2A2-5BE1-40B9-AB12-15DCB0286CD1}"/>
                    </a:ext>
                  </a:extLst>
                </p:cNvPr>
                <p:cNvSpPr txBox="1"/>
                <p:nvPr/>
              </p:nvSpPr>
              <p:spPr>
                <a:xfrm rot="18894122">
                  <a:off x="10052969" y="4790589"/>
                  <a:ext cx="568503" cy="242014"/>
                </a:xfrm>
                <a:prstGeom prst="rect">
                  <a:avLst/>
                </a:prstGeom>
                <a:noFill/>
              </p:spPr>
              <p:txBody>
                <a:bodyPr wrap="none" rtlCol="0">
                  <a:spAutoFit/>
                </a:bodyPr>
                <a:lstStyle/>
                <a:p>
                  <a:r>
                    <a:rPr lang="en-US" sz="2400"/>
                    <a:t>1111</a:t>
                  </a:r>
                </a:p>
              </p:txBody>
            </p:sp>
          </p:grpSp>
        </p:grpSp>
      </p:grpSp>
      <p:sp>
        <p:nvSpPr>
          <p:cNvPr id="61" name="Rectangle: Rounded Corners 60">
            <a:extLst>
              <a:ext uri="{FF2B5EF4-FFF2-40B4-BE49-F238E27FC236}">
                <a16:creationId xmlns:a16="http://schemas.microsoft.com/office/drawing/2014/main" id="{6ACEA9CB-02CD-4F2B-B91F-23CE5A12778E}"/>
              </a:ext>
            </a:extLst>
          </p:cNvPr>
          <p:cNvSpPr/>
          <p:nvPr/>
        </p:nvSpPr>
        <p:spPr>
          <a:xfrm>
            <a:off x="0" y="5865022"/>
            <a:ext cx="12192000" cy="973218"/>
          </a:xfrm>
          <a:prstGeom prst="roundRect">
            <a:avLst>
              <a:gd name="adj" fmla="val 0"/>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Can we use the wrong answers to improve Application Fidelity?</a:t>
            </a:r>
          </a:p>
        </p:txBody>
      </p:sp>
      <p:grpSp>
        <p:nvGrpSpPr>
          <p:cNvPr id="52" name="Group 51">
            <a:extLst>
              <a:ext uri="{FF2B5EF4-FFF2-40B4-BE49-F238E27FC236}">
                <a16:creationId xmlns:a16="http://schemas.microsoft.com/office/drawing/2014/main" id="{3C62F3CB-D9C1-8D42-B41D-9765D6A0BFA9}"/>
              </a:ext>
            </a:extLst>
          </p:cNvPr>
          <p:cNvGrpSpPr/>
          <p:nvPr/>
        </p:nvGrpSpPr>
        <p:grpSpPr>
          <a:xfrm>
            <a:off x="-883" y="-58200"/>
            <a:ext cx="12192883" cy="1119161"/>
            <a:chOff x="0" y="5033523"/>
            <a:chExt cx="10160736" cy="932634"/>
          </a:xfrm>
          <a:solidFill>
            <a:schemeClr val="tx1"/>
          </a:solidFill>
        </p:grpSpPr>
        <p:sp>
          <p:nvSpPr>
            <p:cNvPr id="53" name="Rectangle 52">
              <a:extLst>
                <a:ext uri="{FF2B5EF4-FFF2-40B4-BE49-F238E27FC236}">
                  <a16:creationId xmlns:a16="http://schemas.microsoft.com/office/drawing/2014/main" id="{4ABF313F-44B2-3B48-ADFC-31DEA287682B}"/>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D7761C54-217B-4C4F-9734-9AC1E1BBFE4F}"/>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dirty="0">
                  <a:ln>
                    <a:noFill/>
                  </a:ln>
                  <a:solidFill>
                    <a:prstClr val="white"/>
                  </a:solidFill>
                  <a:effectLst/>
                  <a:uLnTx/>
                  <a:uFillTx/>
                  <a:latin typeface="Calibri"/>
                  <a:ea typeface="+mn-ea"/>
                  <a:cs typeface="+mn-cs"/>
                </a:rPr>
                <a:t>Focus on the Wrong to Make it Right?</a:t>
              </a:r>
            </a:p>
          </p:txBody>
        </p:sp>
      </p:grpSp>
      <p:sp>
        <p:nvSpPr>
          <p:cNvPr id="81" name="TextBox 80">
            <a:extLst>
              <a:ext uri="{FF2B5EF4-FFF2-40B4-BE49-F238E27FC236}">
                <a16:creationId xmlns:a16="http://schemas.microsoft.com/office/drawing/2014/main" id="{A3CCE45E-CD09-D549-A9DE-638C1CA90A49}"/>
              </a:ext>
            </a:extLst>
          </p:cNvPr>
          <p:cNvSpPr txBox="1"/>
          <p:nvPr/>
        </p:nvSpPr>
        <p:spPr>
          <a:xfrm>
            <a:off x="6162588" y="1445475"/>
            <a:ext cx="5399999" cy="830997"/>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72C6">
                    <a:lumMod val="50000"/>
                  </a:srgbClr>
                </a:solidFill>
                <a:effectLst/>
                <a:uLnTx/>
                <a:uFillTx/>
                <a:latin typeface="Calibri" panose="020F0502020204030204" pitchFamily="34" charset="0"/>
                <a:cs typeface="Calibri" panose="020F0502020204030204" pitchFamily="34" charset="0"/>
              </a:rPr>
              <a:t>Software Mitigation of Hardware Errors is important in NISQ Era</a:t>
            </a:r>
          </a:p>
        </p:txBody>
      </p:sp>
      <p:sp>
        <p:nvSpPr>
          <p:cNvPr id="82" name="TextBox 81">
            <a:extLst>
              <a:ext uri="{FF2B5EF4-FFF2-40B4-BE49-F238E27FC236}">
                <a16:creationId xmlns:a16="http://schemas.microsoft.com/office/drawing/2014/main" id="{76464512-CAA1-614A-A724-7C15A5B58E61}"/>
              </a:ext>
            </a:extLst>
          </p:cNvPr>
          <p:cNvSpPr txBox="1"/>
          <p:nvPr/>
        </p:nvSpPr>
        <p:spPr>
          <a:xfrm>
            <a:off x="6628538" y="2377178"/>
            <a:ext cx="5399999" cy="830997"/>
          </a:xfrm>
          <a:prstGeom prst="rect">
            <a:avLst/>
          </a:prstGeom>
          <a:noFill/>
        </p:spPr>
        <p:txBody>
          <a:bodyPr wrap="square" rtlCol="0">
            <a:spAutoFit/>
          </a:bodyPr>
          <a:lstStyle/>
          <a:p>
            <a:pPr marL="342900" marR="0" lvl="0" indent="-342900" algn="l" defTabSz="1091246"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1" u="none" strike="noStrike" kern="1200" cap="none" spc="0" normalizeH="0" baseline="0" noProof="0" dirty="0">
                <a:ln>
                  <a:noFill/>
                </a:ln>
                <a:solidFill>
                  <a:srgbClr val="0072C6">
                    <a:lumMod val="50000"/>
                  </a:srgbClr>
                </a:solidFill>
                <a:effectLst/>
                <a:uLnTx/>
                <a:uFillTx/>
                <a:latin typeface="Calibri" panose="020F0502020204030204" pitchFamily="34" charset="0"/>
                <a:cs typeface="Calibri" panose="020F0502020204030204" pitchFamily="34" charset="0"/>
              </a:rPr>
              <a:t>Maximize the probabilities of the correct solutions</a:t>
            </a:r>
          </a:p>
        </p:txBody>
      </p:sp>
    </p:spTree>
    <p:custDataLst>
      <p:tags r:id="rId1"/>
    </p:custDataLst>
    <p:extLst>
      <p:ext uri="{BB962C8B-B14F-4D97-AF65-F5344CB8AC3E}">
        <p14:creationId xmlns:p14="http://schemas.microsoft.com/office/powerpoint/2010/main" val="178031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13935"/>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Not All Errors Are Equally Likely</a:t>
              </a:r>
            </a:p>
          </p:txBody>
        </p:sp>
      </p:grpSp>
      <p:graphicFrame>
        <p:nvGraphicFramePr>
          <p:cNvPr id="61" name="Chart 60">
            <a:extLst>
              <a:ext uri="{FF2B5EF4-FFF2-40B4-BE49-F238E27FC236}">
                <a16:creationId xmlns:a16="http://schemas.microsoft.com/office/drawing/2014/main" id="{312D75CA-7881-5045-8885-052496BCD5BC}"/>
              </a:ext>
            </a:extLst>
          </p:cNvPr>
          <p:cNvGraphicFramePr>
            <a:graphicFrameLocks/>
          </p:cNvGraphicFramePr>
          <p:nvPr>
            <p:extLst>
              <p:ext uri="{D42A27DB-BD31-4B8C-83A1-F6EECF244321}">
                <p14:modId xmlns:p14="http://schemas.microsoft.com/office/powerpoint/2010/main" val="132893837"/>
              </p:ext>
            </p:extLst>
          </p:nvPr>
        </p:nvGraphicFramePr>
        <p:xfrm>
          <a:off x="-55545" y="2503295"/>
          <a:ext cx="582827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62" name="Rounded Rectangular Callout 10">
            <a:extLst>
              <a:ext uri="{FF2B5EF4-FFF2-40B4-BE49-F238E27FC236}">
                <a16:creationId xmlns:a16="http://schemas.microsoft.com/office/drawing/2014/main" id="{1AB5B5E8-2CE1-7A4B-A885-091448ADB641}"/>
              </a:ext>
            </a:extLst>
          </p:cNvPr>
          <p:cNvSpPr/>
          <p:nvPr/>
        </p:nvSpPr>
        <p:spPr>
          <a:xfrm>
            <a:off x="1562363" y="1753720"/>
            <a:ext cx="3333034" cy="83700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kern="0">
                <a:solidFill>
                  <a:schemeClr val="accent1">
                    <a:lumMod val="50000"/>
                  </a:schemeClr>
                </a:solidFill>
                <a:latin typeface="Calibri"/>
              </a:rPr>
              <a:t>4-qubit Bernstein Vazirani Program</a:t>
            </a:r>
          </a:p>
        </p:txBody>
      </p:sp>
      <p:sp>
        <p:nvSpPr>
          <p:cNvPr id="63" name="Rectangle 62">
            <a:extLst>
              <a:ext uri="{FF2B5EF4-FFF2-40B4-BE49-F238E27FC236}">
                <a16:creationId xmlns:a16="http://schemas.microsoft.com/office/drawing/2014/main" id="{1A4B5E97-B995-9942-B648-E9982238ACB1}"/>
              </a:ext>
            </a:extLst>
          </p:cNvPr>
          <p:cNvSpPr/>
          <p:nvPr/>
        </p:nvSpPr>
        <p:spPr>
          <a:xfrm>
            <a:off x="5439092" y="2984921"/>
            <a:ext cx="86497" cy="1394632"/>
          </a:xfrm>
          <a:prstGeom prst="rect">
            <a:avLst/>
          </a:prstGeom>
          <a:solidFill>
            <a:srgbClr val="386641"/>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sp>
        <p:nvSpPr>
          <p:cNvPr id="65" name="Donut 64">
            <a:extLst>
              <a:ext uri="{FF2B5EF4-FFF2-40B4-BE49-F238E27FC236}">
                <a16:creationId xmlns:a16="http://schemas.microsoft.com/office/drawing/2014/main" id="{C8EA6E02-6498-C64F-BA15-FE13346657B6}"/>
              </a:ext>
            </a:extLst>
          </p:cNvPr>
          <p:cNvSpPr/>
          <p:nvPr/>
        </p:nvSpPr>
        <p:spPr bwMode="auto">
          <a:xfrm>
            <a:off x="706454" y="3204829"/>
            <a:ext cx="4819135" cy="1712031"/>
          </a:xfrm>
          <a:prstGeom prst="donut">
            <a:avLst>
              <a:gd name="adj" fmla="val 4079"/>
            </a:avLst>
          </a:prstGeom>
          <a:solidFill>
            <a:srgbClr val="FFC000"/>
          </a:solidFill>
          <a:ln>
            <a:solidFill>
              <a:schemeClr val="bg2">
                <a:lumMod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66" name="Picture 10" descr="❌ Cross Mark Emoji — Meaning In Texting, Copy &amp;amp; Paste 📚">
            <a:extLst>
              <a:ext uri="{FF2B5EF4-FFF2-40B4-BE49-F238E27FC236}">
                <a16:creationId xmlns:a16="http://schemas.microsoft.com/office/drawing/2014/main" id="{E8DEED8E-56C6-DC4C-B08D-725D8CE11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056" y="2786388"/>
            <a:ext cx="424936" cy="330715"/>
          </a:xfrm>
          <a:prstGeom prst="rect">
            <a:avLst/>
          </a:prstGeom>
          <a:noFill/>
          <a:extLst>
            <a:ext uri="{909E8E84-426E-40DD-AFC4-6F175D3DCCD1}">
              <a14:hiddenFill xmlns:a14="http://schemas.microsoft.com/office/drawing/2010/main">
                <a:solidFill>
                  <a:srgbClr val="FFFFFF"/>
                </a:solidFill>
              </a14:hiddenFill>
            </a:ext>
          </a:extLst>
        </p:spPr>
      </p:pic>
      <p:sp>
        <p:nvSpPr>
          <p:cNvPr id="67" name="Rounded Rectangular Callout 10">
            <a:extLst>
              <a:ext uri="{FF2B5EF4-FFF2-40B4-BE49-F238E27FC236}">
                <a16:creationId xmlns:a16="http://schemas.microsoft.com/office/drawing/2014/main" id="{B5B957A7-FC6D-2245-8902-1D9E7735B2E7}"/>
              </a:ext>
            </a:extLst>
          </p:cNvPr>
          <p:cNvSpPr/>
          <p:nvPr/>
        </p:nvSpPr>
        <p:spPr>
          <a:xfrm>
            <a:off x="2616798" y="2733266"/>
            <a:ext cx="1509560" cy="427700"/>
          </a:xfrm>
          <a:prstGeom prst="wedgeRoundRectCallout">
            <a:avLst>
              <a:gd name="adj1" fmla="val -41475"/>
              <a:gd name="adj2" fmla="val -49150"/>
              <a:gd name="adj3" fmla="val 16667"/>
            </a:avLst>
          </a:prstGeom>
          <a:solidFill>
            <a:srgbClr val="C00000"/>
          </a:solidFill>
          <a:ln w="25400" cap="flat" cmpd="sng" algn="ctr">
            <a:solidFill>
              <a:sysClr val="windowText" lastClr="000000"/>
            </a:solidFill>
            <a:prstDash val="solid"/>
          </a:ln>
          <a:effectLst/>
        </p:spPr>
        <p:txBody>
          <a:bodyPr lIns="0" rIns="0" rtlCol="0" anchor="ctr"/>
          <a:lstStyle/>
          <a:p>
            <a:pPr algn="ctr"/>
            <a:r>
              <a:rPr lang="en-US" sz="2400" kern="0">
                <a:solidFill>
                  <a:schemeClr val="bg1"/>
                </a:solidFill>
                <a:latin typeface="Calibri"/>
              </a:rPr>
              <a:t>Incorrect</a:t>
            </a:r>
          </a:p>
        </p:txBody>
      </p:sp>
      <p:sp>
        <p:nvSpPr>
          <p:cNvPr id="68" name="Rounded Rectangular Callout 10">
            <a:extLst>
              <a:ext uri="{FF2B5EF4-FFF2-40B4-BE49-F238E27FC236}">
                <a16:creationId xmlns:a16="http://schemas.microsoft.com/office/drawing/2014/main" id="{2782384D-78BE-9E40-BBD8-D47A355E231A}"/>
              </a:ext>
            </a:extLst>
          </p:cNvPr>
          <p:cNvSpPr/>
          <p:nvPr/>
        </p:nvSpPr>
        <p:spPr>
          <a:xfrm>
            <a:off x="3369027" y="2731924"/>
            <a:ext cx="1980757" cy="42770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kern="0">
                <a:solidFill>
                  <a:schemeClr val="accent1">
                    <a:lumMod val="50000"/>
                  </a:schemeClr>
                </a:solidFill>
                <a:latin typeface="Calibri"/>
              </a:rPr>
              <a:t>More likely</a:t>
            </a:r>
          </a:p>
        </p:txBody>
      </p:sp>
      <p:cxnSp>
        <p:nvCxnSpPr>
          <p:cNvPr id="79" name="Straight Connector 78">
            <a:extLst>
              <a:ext uri="{FF2B5EF4-FFF2-40B4-BE49-F238E27FC236}">
                <a16:creationId xmlns:a16="http://schemas.microsoft.com/office/drawing/2014/main" id="{7372B63C-7F87-6441-A56B-8C1341EEB85C}"/>
              </a:ext>
            </a:extLst>
          </p:cNvPr>
          <p:cNvCxnSpPr>
            <a:cxnSpLocks/>
            <a:stCxn id="123" idx="2"/>
          </p:cNvCxnSpPr>
          <p:nvPr/>
        </p:nvCxnSpPr>
        <p:spPr>
          <a:xfrm flipH="1">
            <a:off x="1965528" y="3155847"/>
            <a:ext cx="2287" cy="1134311"/>
          </a:xfrm>
          <a:prstGeom prst="line">
            <a:avLst/>
          </a:prstGeom>
          <a:ln w="19050">
            <a:solidFill>
              <a:schemeClr val="accent1">
                <a:lumMod val="50000"/>
              </a:schemeClr>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E60E147-84A6-4B44-BE3F-5C3C7E61C236}"/>
              </a:ext>
            </a:extLst>
          </p:cNvPr>
          <p:cNvCxnSpPr>
            <a:cxnSpLocks/>
            <a:stCxn id="68" idx="2"/>
          </p:cNvCxnSpPr>
          <p:nvPr/>
        </p:nvCxnSpPr>
        <p:spPr>
          <a:xfrm>
            <a:off x="4359406" y="3159624"/>
            <a:ext cx="832550" cy="659013"/>
          </a:xfrm>
          <a:prstGeom prst="line">
            <a:avLst/>
          </a:prstGeom>
          <a:ln w="19050">
            <a:solidFill>
              <a:schemeClr val="accent1">
                <a:lumMod val="50000"/>
              </a:schemeClr>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80663C1-593E-2644-B606-63E1A06978BB}"/>
              </a:ext>
            </a:extLst>
          </p:cNvPr>
          <p:cNvCxnSpPr>
            <a:cxnSpLocks/>
            <a:stCxn id="68" idx="2"/>
          </p:cNvCxnSpPr>
          <p:nvPr/>
        </p:nvCxnSpPr>
        <p:spPr>
          <a:xfrm>
            <a:off x="4359406" y="3159624"/>
            <a:ext cx="535991" cy="863270"/>
          </a:xfrm>
          <a:prstGeom prst="line">
            <a:avLst/>
          </a:prstGeom>
          <a:ln w="19050">
            <a:solidFill>
              <a:schemeClr val="accent1">
                <a:lumMod val="50000"/>
              </a:schemeClr>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286912-0FAE-4548-B35E-A93C0178B61D}"/>
              </a:ext>
            </a:extLst>
          </p:cNvPr>
          <p:cNvCxnSpPr>
            <a:cxnSpLocks/>
            <a:stCxn id="68" idx="2"/>
          </p:cNvCxnSpPr>
          <p:nvPr/>
        </p:nvCxnSpPr>
        <p:spPr>
          <a:xfrm>
            <a:off x="4359406" y="3159624"/>
            <a:ext cx="233048" cy="1018133"/>
          </a:xfrm>
          <a:prstGeom prst="line">
            <a:avLst/>
          </a:prstGeom>
          <a:ln w="19050">
            <a:solidFill>
              <a:schemeClr val="accent1">
                <a:lumMod val="50000"/>
              </a:schemeClr>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89145C-9F31-6B46-AA42-6606CF8AC86C}"/>
              </a:ext>
            </a:extLst>
          </p:cNvPr>
          <p:cNvCxnSpPr>
            <a:cxnSpLocks/>
            <a:stCxn id="68" idx="2"/>
          </p:cNvCxnSpPr>
          <p:nvPr/>
        </p:nvCxnSpPr>
        <p:spPr>
          <a:xfrm flipH="1">
            <a:off x="4294668" y="3159624"/>
            <a:ext cx="64738" cy="1039483"/>
          </a:xfrm>
          <a:prstGeom prst="line">
            <a:avLst/>
          </a:prstGeom>
          <a:ln w="19050">
            <a:solidFill>
              <a:schemeClr val="accent1">
                <a:lumMod val="50000"/>
              </a:schemeClr>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52117D9-0E3E-8149-844A-36F0D86C712C}"/>
              </a:ext>
            </a:extLst>
          </p:cNvPr>
          <p:cNvCxnSpPr>
            <a:cxnSpLocks/>
          </p:cNvCxnSpPr>
          <p:nvPr/>
        </p:nvCxnSpPr>
        <p:spPr>
          <a:xfrm flipH="1">
            <a:off x="900836" y="4267230"/>
            <a:ext cx="4741984" cy="0"/>
          </a:xfrm>
          <a:prstGeom prst="line">
            <a:avLst/>
          </a:prstGeom>
          <a:ln w="31750">
            <a:solidFill>
              <a:schemeClr val="accent1">
                <a:lumMod val="50000"/>
              </a:schemeClr>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sp>
        <p:nvSpPr>
          <p:cNvPr id="123" name="Rounded Rectangular Callout 10">
            <a:extLst>
              <a:ext uri="{FF2B5EF4-FFF2-40B4-BE49-F238E27FC236}">
                <a16:creationId xmlns:a16="http://schemas.microsoft.com/office/drawing/2014/main" id="{D0084521-E6C0-704E-95EA-B8335D552A66}"/>
              </a:ext>
            </a:extLst>
          </p:cNvPr>
          <p:cNvSpPr/>
          <p:nvPr/>
        </p:nvSpPr>
        <p:spPr>
          <a:xfrm>
            <a:off x="977436" y="2728147"/>
            <a:ext cx="1980757" cy="42770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kern="0">
                <a:solidFill>
                  <a:schemeClr val="accent1">
                    <a:lumMod val="50000"/>
                  </a:schemeClr>
                </a:solidFill>
                <a:latin typeface="Calibri"/>
              </a:rPr>
              <a:t>Uniform</a:t>
            </a:r>
          </a:p>
        </p:txBody>
      </p:sp>
      <p:cxnSp>
        <p:nvCxnSpPr>
          <p:cNvPr id="124" name="Straight Connector 123">
            <a:extLst>
              <a:ext uri="{FF2B5EF4-FFF2-40B4-BE49-F238E27FC236}">
                <a16:creationId xmlns:a16="http://schemas.microsoft.com/office/drawing/2014/main" id="{F8A54B5C-4090-684A-AD7B-D269F1CD8376}"/>
              </a:ext>
            </a:extLst>
          </p:cNvPr>
          <p:cNvCxnSpPr>
            <a:cxnSpLocks/>
          </p:cNvCxnSpPr>
          <p:nvPr/>
        </p:nvCxnSpPr>
        <p:spPr>
          <a:xfrm flipH="1">
            <a:off x="3116020" y="3175876"/>
            <a:ext cx="1243385" cy="1036829"/>
          </a:xfrm>
          <a:prstGeom prst="line">
            <a:avLst/>
          </a:prstGeom>
          <a:ln w="19050">
            <a:solidFill>
              <a:schemeClr val="accent1">
                <a:lumMod val="50000"/>
              </a:schemeClr>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1D21F8A9-25FD-9542-9B99-2652B7F0BCC8}"/>
              </a:ext>
            </a:extLst>
          </p:cNvPr>
          <p:cNvCxnSpPr>
            <a:cxnSpLocks/>
          </p:cNvCxnSpPr>
          <p:nvPr/>
        </p:nvCxnSpPr>
        <p:spPr>
          <a:xfrm>
            <a:off x="5919135" y="3684355"/>
            <a:ext cx="534839" cy="0"/>
          </a:xfrm>
          <a:prstGeom prst="straightConnector1">
            <a:avLst/>
          </a:prstGeom>
          <a:noFill/>
          <a:ln w="88900" cap="flat" cmpd="sng" algn="ctr">
            <a:solidFill>
              <a:srgbClr val="002050"/>
            </a:solidFill>
            <a:prstDash val="solid"/>
            <a:headEnd type="none"/>
            <a:tailEnd type="triangle"/>
          </a:ln>
          <a:effectLst/>
        </p:spPr>
      </p:cxnSp>
      <p:sp>
        <p:nvSpPr>
          <p:cNvPr id="31" name="Rectangle 30">
            <a:extLst>
              <a:ext uri="{FF2B5EF4-FFF2-40B4-BE49-F238E27FC236}">
                <a16:creationId xmlns:a16="http://schemas.microsoft.com/office/drawing/2014/main" id="{CC04FEAB-C5DF-9F4A-98B5-2BCAC8A1F2BE}"/>
              </a:ext>
            </a:extLst>
          </p:cNvPr>
          <p:cNvSpPr/>
          <p:nvPr/>
        </p:nvSpPr>
        <p:spPr>
          <a:xfrm>
            <a:off x="10498933" y="2652501"/>
            <a:ext cx="1201782" cy="1691640"/>
          </a:xfrm>
          <a:prstGeom prst="rect">
            <a:avLst/>
          </a:prstGeom>
          <a:solidFill>
            <a:srgbClr val="D3DEDC">
              <a:alpha val="34000"/>
            </a:srgb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0376962-1FF9-AA45-9602-A0130F698E76}"/>
              </a:ext>
            </a:extLst>
          </p:cNvPr>
          <p:cNvSpPr/>
          <p:nvPr/>
        </p:nvSpPr>
        <p:spPr>
          <a:xfrm>
            <a:off x="8738364" y="2652501"/>
            <a:ext cx="1749301" cy="1691640"/>
          </a:xfrm>
          <a:prstGeom prst="rect">
            <a:avLst/>
          </a:prstGeom>
          <a:solidFill>
            <a:schemeClr val="accent6">
              <a:lumMod val="20000"/>
              <a:lumOff val="80000"/>
              <a:alpha val="34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1C769344-F758-4245-993C-6D0C431F80B3}"/>
              </a:ext>
            </a:extLst>
          </p:cNvPr>
          <p:cNvSpPr/>
          <p:nvPr/>
        </p:nvSpPr>
        <p:spPr>
          <a:xfrm>
            <a:off x="7575791" y="2652501"/>
            <a:ext cx="1151305" cy="1691640"/>
          </a:xfrm>
          <a:prstGeom prst="rect">
            <a:avLst/>
          </a:prstGeom>
          <a:solidFill>
            <a:schemeClr val="accent2">
              <a:lumMod val="20000"/>
              <a:lumOff val="80000"/>
              <a:alpha val="34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0C28671C-4BFD-FC41-80CB-3958C9F7E5B0}"/>
              </a:ext>
            </a:extLst>
          </p:cNvPr>
          <p:cNvSpPr/>
          <p:nvPr/>
        </p:nvSpPr>
        <p:spPr>
          <a:xfrm>
            <a:off x="7261315" y="2650185"/>
            <a:ext cx="299097" cy="1691640"/>
          </a:xfrm>
          <a:prstGeom prst="rect">
            <a:avLst/>
          </a:prstGeom>
          <a:solidFill>
            <a:schemeClr val="bg1">
              <a:lumMod val="95000"/>
              <a:alpha val="34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ular Callout 10">
            <a:extLst>
              <a:ext uri="{FF2B5EF4-FFF2-40B4-BE49-F238E27FC236}">
                <a16:creationId xmlns:a16="http://schemas.microsoft.com/office/drawing/2014/main" id="{25E3C776-C68F-5045-958D-704114FC32DF}"/>
              </a:ext>
            </a:extLst>
          </p:cNvPr>
          <p:cNvSpPr/>
          <p:nvPr/>
        </p:nvSpPr>
        <p:spPr>
          <a:xfrm>
            <a:off x="10610268" y="2728147"/>
            <a:ext cx="979111" cy="313315"/>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HD=1</a:t>
            </a:r>
          </a:p>
        </p:txBody>
      </p:sp>
      <p:sp>
        <p:nvSpPr>
          <p:cNvPr id="132" name="Rounded Rectangular Callout 10">
            <a:extLst>
              <a:ext uri="{FF2B5EF4-FFF2-40B4-BE49-F238E27FC236}">
                <a16:creationId xmlns:a16="http://schemas.microsoft.com/office/drawing/2014/main" id="{50BEAEFA-2C0E-964E-B997-698EDFECC926}"/>
              </a:ext>
            </a:extLst>
          </p:cNvPr>
          <p:cNvSpPr/>
          <p:nvPr/>
        </p:nvSpPr>
        <p:spPr>
          <a:xfrm>
            <a:off x="9123458" y="2751320"/>
            <a:ext cx="979111" cy="29014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HD=2</a:t>
            </a:r>
          </a:p>
        </p:txBody>
      </p:sp>
      <p:sp>
        <p:nvSpPr>
          <p:cNvPr id="133" name="Rounded Rectangular Callout 10">
            <a:extLst>
              <a:ext uri="{FF2B5EF4-FFF2-40B4-BE49-F238E27FC236}">
                <a16:creationId xmlns:a16="http://schemas.microsoft.com/office/drawing/2014/main" id="{5A0FBF11-4F0F-1848-88DF-19C42605C60E}"/>
              </a:ext>
            </a:extLst>
          </p:cNvPr>
          <p:cNvSpPr/>
          <p:nvPr/>
        </p:nvSpPr>
        <p:spPr>
          <a:xfrm>
            <a:off x="7661887" y="2751320"/>
            <a:ext cx="979111" cy="29014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HD=3</a:t>
            </a:r>
          </a:p>
        </p:txBody>
      </p:sp>
      <p:sp>
        <p:nvSpPr>
          <p:cNvPr id="134" name="Rounded Rectangular Callout 10">
            <a:extLst>
              <a:ext uri="{FF2B5EF4-FFF2-40B4-BE49-F238E27FC236}">
                <a16:creationId xmlns:a16="http://schemas.microsoft.com/office/drawing/2014/main" id="{F3EF1046-B309-F94A-8836-EDC02E63F456}"/>
              </a:ext>
            </a:extLst>
          </p:cNvPr>
          <p:cNvSpPr/>
          <p:nvPr/>
        </p:nvSpPr>
        <p:spPr>
          <a:xfrm rot="16200000">
            <a:off x="6935530" y="3095538"/>
            <a:ext cx="979111" cy="29014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HD=4</a:t>
            </a:r>
          </a:p>
        </p:txBody>
      </p:sp>
      <p:grpSp>
        <p:nvGrpSpPr>
          <p:cNvPr id="36" name="Group 35">
            <a:extLst>
              <a:ext uri="{FF2B5EF4-FFF2-40B4-BE49-F238E27FC236}">
                <a16:creationId xmlns:a16="http://schemas.microsoft.com/office/drawing/2014/main" id="{14BB3359-DBA6-BF4A-8577-7E39B60FF071}"/>
              </a:ext>
            </a:extLst>
          </p:cNvPr>
          <p:cNvGrpSpPr/>
          <p:nvPr/>
        </p:nvGrpSpPr>
        <p:grpSpPr>
          <a:xfrm>
            <a:off x="134186" y="5136036"/>
            <a:ext cx="4868779" cy="1185675"/>
            <a:chOff x="134186" y="5136036"/>
            <a:chExt cx="4868779" cy="1185675"/>
          </a:xfrm>
        </p:grpSpPr>
        <p:pic>
          <p:nvPicPr>
            <p:cNvPr id="33" name="Graphic 32" descr="Thought outline">
              <a:extLst>
                <a:ext uri="{FF2B5EF4-FFF2-40B4-BE49-F238E27FC236}">
                  <a16:creationId xmlns:a16="http://schemas.microsoft.com/office/drawing/2014/main" id="{957F525F-0ABE-E74E-8AE1-FCE5D76732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186" y="5136036"/>
              <a:ext cx="1185675" cy="1185675"/>
            </a:xfrm>
            <a:prstGeom prst="rect">
              <a:avLst/>
            </a:prstGeom>
          </p:spPr>
        </p:pic>
        <p:pic>
          <p:nvPicPr>
            <p:cNvPr id="35" name="Graphic 34" descr="Question Mark with solid fill">
              <a:extLst>
                <a:ext uri="{FF2B5EF4-FFF2-40B4-BE49-F238E27FC236}">
                  <a16:creationId xmlns:a16="http://schemas.microsoft.com/office/drawing/2014/main" id="{AF4E2E82-A362-5B40-A1AE-6BE142B56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47" y="5260086"/>
              <a:ext cx="433162" cy="433162"/>
            </a:xfrm>
            <a:prstGeom prst="rect">
              <a:avLst/>
            </a:prstGeom>
          </p:spPr>
        </p:pic>
        <p:sp>
          <p:nvSpPr>
            <p:cNvPr id="135" name="TextBox 134">
              <a:extLst>
                <a:ext uri="{FF2B5EF4-FFF2-40B4-BE49-F238E27FC236}">
                  <a16:creationId xmlns:a16="http://schemas.microsoft.com/office/drawing/2014/main" id="{CE3A3C59-51A5-5D4A-80BF-36EC45D8DE61}"/>
                </a:ext>
              </a:extLst>
            </p:cNvPr>
            <p:cNvSpPr txBox="1"/>
            <p:nvPr/>
          </p:nvSpPr>
          <p:spPr>
            <a:xfrm>
              <a:off x="1319861" y="5683706"/>
              <a:ext cx="3683104" cy="461665"/>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72C6">
                      <a:lumMod val="50000"/>
                    </a:srgbClr>
                  </a:solidFill>
                  <a:effectLst/>
                  <a:uLnTx/>
                  <a:uFillTx/>
                  <a:latin typeface="Calibri" panose="020F0502020204030204" pitchFamily="34" charset="0"/>
                  <a:cs typeface="Calibri" panose="020F0502020204030204" pitchFamily="34" charset="0"/>
                </a:rPr>
                <a:t>Do errors have a structure?</a:t>
              </a:r>
            </a:p>
          </p:txBody>
        </p:sp>
      </p:grpSp>
      <p:sp>
        <p:nvSpPr>
          <p:cNvPr id="136" name="Rounded Rectangular Callout 10">
            <a:extLst>
              <a:ext uri="{FF2B5EF4-FFF2-40B4-BE49-F238E27FC236}">
                <a16:creationId xmlns:a16="http://schemas.microsoft.com/office/drawing/2014/main" id="{F6E2E962-2DC5-A24D-B91F-FCB40F174D05}"/>
              </a:ext>
            </a:extLst>
          </p:cNvPr>
          <p:cNvSpPr/>
          <p:nvPr/>
        </p:nvSpPr>
        <p:spPr>
          <a:xfrm>
            <a:off x="7946496" y="1753720"/>
            <a:ext cx="3333034" cy="837000"/>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kern="0">
                <a:solidFill>
                  <a:schemeClr val="accent1">
                    <a:lumMod val="50000"/>
                  </a:schemeClr>
                </a:solidFill>
                <a:latin typeface="Calibri"/>
              </a:rPr>
              <a:t>Sorted by Hamming Distance (HD)</a:t>
            </a:r>
          </a:p>
        </p:txBody>
      </p:sp>
      <p:grpSp>
        <p:nvGrpSpPr>
          <p:cNvPr id="37" name="Group 36">
            <a:extLst>
              <a:ext uri="{FF2B5EF4-FFF2-40B4-BE49-F238E27FC236}">
                <a16:creationId xmlns:a16="http://schemas.microsoft.com/office/drawing/2014/main" id="{04563519-BD80-B640-BEBF-54E1507DD4F4}"/>
              </a:ext>
            </a:extLst>
          </p:cNvPr>
          <p:cNvGrpSpPr/>
          <p:nvPr/>
        </p:nvGrpSpPr>
        <p:grpSpPr>
          <a:xfrm>
            <a:off x="6297958" y="5469227"/>
            <a:ext cx="5894042" cy="830997"/>
            <a:chOff x="6297958" y="5469227"/>
            <a:chExt cx="5894042" cy="830997"/>
          </a:xfrm>
        </p:grpSpPr>
        <p:pic>
          <p:nvPicPr>
            <p:cNvPr id="137" name="Graphic 136" descr="Lightbulb and gear with solid fill">
              <a:extLst>
                <a:ext uri="{FF2B5EF4-FFF2-40B4-BE49-F238E27FC236}">
                  <a16:creationId xmlns:a16="http://schemas.microsoft.com/office/drawing/2014/main" id="{D25575B5-EF2F-C141-8481-583CDA9AED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97958" y="5609344"/>
              <a:ext cx="608091" cy="608091"/>
            </a:xfrm>
            <a:prstGeom prst="rect">
              <a:avLst/>
            </a:prstGeom>
          </p:spPr>
        </p:pic>
        <p:sp>
          <p:nvSpPr>
            <p:cNvPr id="138" name="TextBox 137">
              <a:extLst>
                <a:ext uri="{FF2B5EF4-FFF2-40B4-BE49-F238E27FC236}">
                  <a16:creationId xmlns:a16="http://schemas.microsoft.com/office/drawing/2014/main" id="{1B9BDE1A-5AAE-344C-A788-BC51D585D2EB}"/>
                </a:ext>
              </a:extLst>
            </p:cNvPr>
            <p:cNvSpPr txBox="1"/>
            <p:nvPr/>
          </p:nvSpPr>
          <p:spPr>
            <a:xfrm>
              <a:off x="7015491" y="5469227"/>
              <a:ext cx="5176509" cy="830997"/>
            </a:xfrm>
            <a:prstGeom prst="rect">
              <a:avLst/>
            </a:prstGeom>
            <a:noFill/>
          </p:spPr>
          <p:txBody>
            <a:bodyPr wrap="square" rtlCol="0">
              <a:spAutoFit/>
            </a:bodyPr>
            <a:lstStyle/>
            <a:p>
              <a:pPr marL="0" marR="0" lvl="0" indent="0" algn="l" defTabSz="1091246"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0072C6">
                      <a:lumMod val="50000"/>
                    </a:srgbClr>
                  </a:solidFill>
                  <a:effectLst/>
                  <a:uLnTx/>
                  <a:uFillTx/>
                  <a:latin typeface="Calibri" panose="020F0502020204030204" pitchFamily="34" charset="0"/>
                  <a:cs typeface="Calibri" panose="020F0502020204030204" pitchFamily="34" charset="0"/>
                </a:rPr>
                <a:t>Frequent incorrect outcomes are close to the correct one(s) in Hamming Space</a:t>
              </a:r>
            </a:p>
          </p:txBody>
        </p:sp>
      </p:grpSp>
      <p:grpSp>
        <p:nvGrpSpPr>
          <p:cNvPr id="5" name="Group 4">
            <a:extLst>
              <a:ext uri="{FF2B5EF4-FFF2-40B4-BE49-F238E27FC236}">
                <a16:creationId xmlns:a16="http://schemas.microsoft.com/office/drawing/2014/main" id="{DC549ED7-4B3C-43B4-B42E-726EA0DA7845}"/>
              </a:ext>
            </a:extLst>
          </p:cNvPr>
          <p:cNvGrpSpPr/>
          <p:nvPr/>
        </p:nvGrpSpPr>
        <p:grpSpPr>
          <a:xfrm>
            <a:off x="6297958" y="2468003"/>
            <a:ext cx="5828270" cy="2929160"/>
            <a:chOff x="6297958" y="2468003"/>
            <a:chExt cx="5828270" cy="2929160"/>
          </a:xfrm>
        </p:grpSpPr>
        <p:graphicFrame>
          <p:nvGraphicFramePr>
            <p:cNvPr id="126" name="Chart 125">
              <a:extLst>
                <a:ext uri="{FF2B5EF4-FFF2-40B4-BE49-F238E27FC236}">
                  <a16:creationId xmlns:a16="http://schemas.microsoft.com/office/drawing/2014/main" id="{8307F226-9F1B-7E40-B9A2-6043EBAB2FE1}"/>
                </a:ext>
              </a:extLst>
            </p:cNvPr>
            <p:cNvGraphicFramePr>
              <a:graphicFrameLocks/>
            </p:cNvGraphicFramePr>
            <p:nvPr>
              <p:extLst>
                <p:ext uri="{D42A27DB-BD31-4B8C-83A1-F6EECF244321}">
                  <p14:modId xmlns:p14="http://schemas.microsoft.com/office/powerpoint/2010/main" val="1536989886"/>
                </p:ext>
              </p:extLst>
            </p:nvPr>
          </p:nvGraphicFramePr>
          <p:xfrm>
            <a:off x="6297958" y="2468003"/>
            <a:ext cx="5828270" cy="2929160"/>
          </p:xfrm>
          <a:graphic>
            <a:graphicData uri="http://schemas.openxmlformats.org/drawingml/2006/chart">
              <c:chart xmlns:c="http://schemas.openxmlformats.org/drawingml/2006/chart" xmlns:r="http://schemas.openxmlformats.org/officeDocument/2006/relationships" r:id="rId12"/>
            </a:graphicData>
          </a:graphic>
        </p:graphicFrame>
        <p:sp>
          <p:nvSpPr>
            <p:cNvPr id="46" name="Rectangle 45">
              <a:extLst>
                <a:ext uri="{FF2B5EF4-FFF2-40B4-BE49-F238E27FC236}">
                  <a16:creationId xmlns:a16="http://schemas.microsoft.com/office/drawing/2014/main" id="{A6E96308-6E0B-46DC-A67B-06E5ABD6624B}"/>
                </a:ext>
              </a:extLst>
            </p:cNvPr>
            <p:cNvSpPr/>
            <p:nvPr/>
          </p:nvSpPr>
          <p:spPr>
            <a:xfrm>
              <a:off x="11803729" y="2949509"/>
              <a:ext cx="86497" cy="1394632"/>
            </a:xfrm>
            <a:prstGeom prst="rect">
              <a:avLst/>
            </a:prstGeom>
            <a:solidFill>
              <a:srgbClr val="386641"/>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grpSp>
    </p:spTree>
    <p:custDataLst>
      <p:tags r:id="rId1"/>
    </p:custDataLst>
    <p:extLst>
      <p:ext uri="{BB962C8B-B14F-4D97-AF65-F5344CB8AC3E}">
        <p14:creationId xmlns:p14="http://schemas.microsoft.com/office/powerpoint/2010/main" val="93910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grpId="0" nodeType="withEffect">
                                  <p:stCondLst>
                                    <p:cond delay="1500"/>
                                  </p:stCondLst>
                                  <p:childTnLst>
                                    <p:set>
                                      <p:cBhvr>
                                        <p:cTn id="66" dur="1" fill="hold">
                                          <p:stCondLst>
                                            <p:cond delay="0"/>
                                          </p:stCondLst>
                                        </p:cTn>
                                        <p:tgtEl>
                                          <p:spTgt spid="133"/>
                                        </p:tgtEl>
                                        <p:attrNameLst>
                                          <p:attrName>style.visibility</p:attrName>
                                        </p:attrNameLst>
                                      </p:cBhvr>
                                      <p:to>
                                        <p:strVal val="visible"/>
                                      </p:to>
                                    </p:set>
                                  </p:childTnLst>
                                </p:cTn>
                              </p:par>
                              <p:par>
                                <p:cTn id="67" presetID="1" presetClass="entr" presetSubtype="0" fill="hold" grpId="0" nodeType="withEffect">
                                  <p:stCondLst>
                                    <p:cond delay="1500"/>
                                  </p:stCondLst>
                                  <p:childTnLst>
                                    <p:set>
                                      <p:cBhvr>
                                        <p:cTn id="68" dur="1" fill="hold">
                                          <p:stCondLst>
                                            <p:cond delay="0"/>
                                          </p:stCondLst>
                                        </p:cTn>
                                        <p:tgtEl>
                                          <p:spTgt spid="129"/>
                                        </p:tgtEl>
                                        <p:attrNameLst>
                                          <p:attrName>style.visibility</p:attrName>
                                        </p:attrNameLst>
                                      </p:cBhvr>
                                      <p:to>
                                        <p:strVal val="visible"/>
                                      </p:to>
                                    </p:set>
                                  </p:childTnLst>
                                </p:cTn>
                              </p:par>
                              <p:par>
                                <p:cTn id="69" presetID="1" presetClass="entr" presetSubtype="0" fill="hold" grpId="0" nodeType="withEffect">
                                  <p:stCondLst>
                                    <p:cond delay="300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grpId="0" nodeType="withEffect">
                                  <p:stCondLst>
                                    <p:cond delay="3000"/>
                                  </p:stCondLst>
                                  <p:childTnLst>
                                    <p:set>
                                      <p:cBhvr>
                                        <p:cTn id="72" dur="1" fill="hold">
                                          <p:stCondLst>
                                            <p:cond delay="0"/>
                                          </p:stCondLst>
                                        </p:cTn>
                                        <p:tgtEl>
                                          <p:spTgt spid="1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7" grpId="0" animBg="1"/>
      <p:bldP spid="67" grpId="1" animBg="1"/>
      <p:bldP spid="68" grpId="0" animBg="1"/>
      <p:bldP spid="123" grpId="0" animBg="1"/>
      <p:bldP spid="31" grpId="0" animBg="1"/>
      <p:bldP spid="128" grpId="0" animBg="1"/>
      <p:bldP spid="129" grpId="0" animBg="1"/>
      <p:bldP spid="130" grpId="0" animBg="1"/>
      <p:bldP spid="131" grpId="0" animBg="1"/>
      <p:bldP spid="132" grpId="0" animBg="1"/>
      <p:bldP spid="133" grpId="0" animBg="1"/>
      <p:bldP spid="134" grpId="0" animBg="1"/>
      <p:bldP spid="1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D8A8B0-C8A7-4076-A532-CBDB6CD970B3}"/>
              </a:ext>
            </a:extLst>
          </p:cNvPr>
          <p:cNvSpPr>
            <a:spLocks noGrp="1"/>
          </p:cNvSpPr>
          <p:nvPr>
            <p:ph type="body" sz="quarter" idx="10"/>
          </p:nvPr>
        </p:nvSpPr>
        <p:spPr>
          <a:xfrm>
            <a:off x="584200" y="1435498"/>
            <a:ext cx="11018520" cy="3780314"/>
          </a:xfrm>
        </p:spPr>
        <p:txBody>
          <a:bodyPr>
            <a:normAutofit fontScale="85000" lnSpcReduction="20000"/>
          </a:bodyPr>
          <a:lstStyle/>
          <a:p>
            <a:r>
              <a:rPr lang="en-US" sz="3200">
                <a:solidFill>
                  <a:schemeClr val="bg2">
                    <a:lumMod val="75000"/>
                  </a:schemeClr>
                </a:solidFill>
              </a:rPr>
              <a:t>Background and Motivation</a:t>
            </a:r>
          </a:p>
          <a:p>
            <a:endParaRPr lang="en-US" sz="3200">
              <a:solidFill>
                <a:schemeClr val="bg2">
                  <a:lumMod val="75000"/>
                </a:schemeClr>
              </a:solidFill>
            </a:endParaRPr>
          </a:p>
          <a:p>
            <a:r>
              <a:rPr lang="en-US" sz="3200"/>
              <a:t>Experimental Characterization</a:t>
            </a:r>
          </a:p>
          <a:p>
            <a:endParaRPr lang="en-US" sz="3200"/>
          </a:p>
          <a:p>
            <a:r>
              <a:rPr lang="en-US" sz="3200"/>
              <a:t>HAMMER: Insight and Design</a:t>
            </a:r>
          </a:p>
          <a:p>
            <a:endParaRPr lang="en-US" sz="3200"/>
          </a:p>
          <a:p>
            <a:r>
              <a:rPr lang="en-US" sz="3200"/>
              <a:t>Key Results</a:t>
            </a:r>
          </a:p>
          <a:p>
            <a:endParaRPr lang="en-US" sz="3200"/>
          </a:p>
          <a:p>
            <a:r>
              <a:rPr lang="en-US" sz="3200"/>
              <a:t>Conclusion</a:t>
            </a:r>
          </a:p>
        </p:txBody>
      </p:sp>
      <p:grpSp>
        <p:nvGrpSpPr>
          <p:cNvPr id="4" name="Group 3">
            <a:extLst>
              <a:ext uri="{FF2B5EF4-FFF2-40B4-BE49-F238E27FC236}">
                <a16:creationId xmlns:a16="http://schemas.microsoft.com/office/drawing/2014/main" id="{39F79FE0-097B-F244-89EB-7FF9AC36505A}"/>
              </a:ext>
            </a:extLst>
          </p:cNvPr>
          <p:cNvGrpSpPr/>
          <p:nvPr/>
        </p:nvGrpSpPr>
        <p:grpSpPr>
          <a:xfrm>
            <a:off x="-883" y="-13935"/>
            <a:ext cx="12192883" cy="1119161"/>
            <a:chOff x="0" y="5033523"/>
            <a:chExt cx="10160736" cy="932634"/>
          </a:xfrm>
          <a:solidFill>
            <a:schemeClr val="tx1"/>
          </a:solidFill>
        </p:grpSpPr>
        <p:sp>
          <p:nvSpPr>
            <p:cNvPr id="5" name="Rectangle 4">
              <a:extLst>
                <a:ext uri="{FF2B5EF4-FFF2-40B4-BE49-F238E27FC236}">
                  <a16:creationId xmlns:a16="http://schemas.microsoft.com/office/drawing/2014/main" id="{BF1C1736-8C80-4649-9701-DCE6AFC3F1B7}"/>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D0C6D43-4A52-B946-A079-058F7BD6C099}"/>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Outline</a:t>
              </a:r>
            </a:p>
          </p:txBody>
        </p:sp>
      </p:grpSp>
    </p:spTree>
    <p:extLst>
      <p:ext uri="{BB962C8B-B14F-4D97-AF65-F5344CB8AC3E}">
        <p14:creationId xmlns:p14="http://schemas.microsoft.com/office/powerpoint/2010/main" val="22013410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0"/>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Hamming Spectrum</a:t>
              </a:r>
            </a:p>
          </p:txBody>
        </p:sp>
      </p:grpSp>
      <p:sp>
        <p:nvSpPr>
          <p:cNvPr id="31" name="Rectangle 30">
            <a:extLst>
              <a:ext uri="{FF2B5EF4-FFF2-40B4-BE49-F238E27FC236}">
                <a16:creationId xmlns:a16="http://schemas.microsoft.com/office/drawing/2014/main" id="{CC04FEAB-C5DF-9F4A-98B5-2BCAC8A1F2BE}"/>
              </a:ext>
            </a:extLst>
          </p:cNvPr>
          <p:cNvSpPr/>
          <p:nvPr/>
        </p:nvSpPr>
        <p:spPr>
          <a:xfrm>
            <a:off x="4066569" y="2874427"/>
            <a:ext cx="1201782" cy="1691640"/>
          </a:xfrm>
          <a:prstGeom prst="rect">
            <a:avLst/>
          </a:prstGeom>
          <a:solidFill>
            <a:srgbClr val="D3DEDC">
              <a:alpha val="34000"/>
            </a:srgb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B0376962-1FF9-AA45-9602-A0130F698E76}"/>
              </a:ext>
            </a:extLst>
          </p:cNvPr>
          <p:cNvSpPr/>
          <p:nvPr/>
        </p:nvSpPr>
        <p:spPr>
          <a:xfrm>
            <a:off x="2306000" y="2874427"/>
            <a:ext cx="1749301" cy="1691640"/>
          </a:xfrm>
          <a:prstGeom prst="rect">
            <a:avLst/>
          </a:prstGeom>
          <a:solidFill>
            <a:schemeClr val="accent6">
              <a:lumMod val="20000"/>
              <a:lumOff val="80000"/>
              <a:alpha val="34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1C769344-F758-4245-993C-6D0C431F80B3}"/>
              </a:ext>
            </a:extLst>
          </p:cNvPr>
          <p:cNvSpPr/>
          <p:nvPr/>
        </p:nvSpPr>
        <p:spPr>
          <a:xfrm>
            <a:off x="1143427" y="2874427"/>
            <a:ext cx="1151305" cy="1691640"/>
          </a:xfrm>
          <a:prstGeom prst="rect">
            <a:avLst/>
          </a:prstGeom>
          <a:solidFill>
            <a:schemeClr val="accent2">
              <a:lumMod val="20000"/>
              <a:lumOff val="80000"/>
              <a:alpha val="34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0C28671C-4BFD-FC41-80CB-3958C9F7E5B0}"/>
              </a:ext>
            </a:extLst>
          </p:cNvPr>
          <p:cNvSpPr/>
          <p:nvPr/>
        </p:nvSpPr>
        <p:spPr>
          <a:xfrm>
            <a:off x="828951" y="2872111"/>
            <a:ext cx="299097" cy="1691640"/>
          </a:xfrm>
          <a:prstGeom prst="rect">
            <a:avLst/>
          </a:prstGeom>
          <a:solidFill>
            <a:schemeClr val="bg1">
              <a:lumMod val="95000"/>
              <a:alpha val="34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ular Callout 10">
            <a:extLst>
              <a:ext uri="{FF2B5EF4-FFF2-40B4-BE49-F238E27FC236}">
                <a16:creationId xmlns:a16="http://schemas.microsoft.com/office/drawing/2014/main" id="{25E3C776-C68F-5045-958D-704114FC32DF}"/>
              </a:ext>
            </a:extLst>
          </p:cNvPr>
          <p:cNvSpPr/>
          <p:nvPr/>
        </p:nvSpPr>
        <p:spPr>
          <a:xfrm>
            <a:off x="4177904" y="2950073"/>
            <a:ext cx="979111" cy="313315"/>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HD=1</a:t>
            </a:r>
          </a:p>
        </p:txBody>
      </p:sp>
      <p:sp>
        <p:nvSpPr>
          <p:cNvPr id="132" name="Rounded Rectangular Callout 10">
            <a:extLst>
              <a:ext uri="{FF2B5EF4-FFF2-40B4-BE49-F238E27FC236}">
                <a16:creationId xmlns:a16="http://schemas.microsoft.com/office/drawing/2014/main" id="{50BEAEFA-2C0E-964E-B997-698EDFECC926}"/>
              </a:ext>
            </a:extLst>
          </p:cNvPr>
          <p:cNvSpPr/>
          <p:nvPr/>
        </p:nvSpPr>
        <p:spPr>
          <a:xfrm>
            <a:off x="2691094" y="2973246"/>
            <a:ext cx="979111" cy="29014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HD=2</a:t>
            </a:r>
          </a:p>
        </p:txBody>
      </p:sp>
      <p:sp>
        <p:nvSpPr>
          <p:cNvPr id="133" name="Rounded Rectangular Callout 10">
            <a:extLst>
              <a:ext uri="{FF2B5EF4-FFF2-40B4-BE49-F238E27FC236}">
                <a16:creationId xmlns:a16="http://schemas.microsoft.com/office/drawing/2014/main" id="{5A0FBF11-4F0F-1848-88DF-19C42605C60E}"/>
              </a:ext>
            </a:extLst>
          </p:cNvPr>
          <p:cNvSpPr/>
          <p:nvPr/>
        </p:nvSpPr>
        <p:spPr>
          <a:xfrm>
            <a:off x="1229523" y="2973246"/>
            <a:ext cx="979111" cy="29014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HD=3</a:t>
            </a:r>
          </a:p>
        </p:txBody>
      </p:sp>
      <p:sp>
        <p:nvSpPr>
          <p:cNvPr id="134" name="Rounded Rectangular Callout 10">
            <a:extLst>
              <a:ext uri="{FF2B5EF4-FFF2-40B4-BE49-F238E27FC236}">
                <a16:creationId xmlns:a16="http://schemas.microsoft.com/office/drawing/2014/main" id="{F3EF1046-B309-F94A-8836-EDC02E63F456}"/>
              </a:ext>
            </a:extLst>
          </p:cNvPr>
          <p:cNvSpPr/>
          <p:nvPr/>
        </p:nvSpPr>
        <p:spPr>
          <a:xfrm rot="16200000">
            <a:off x="503166" y="3317464"/>
            <a:ext cx="979111" cy="290142"/>
          </a:xfrm>
          <a:prstGeom prst="wedgeRoundRectCallout">
            <a:avLst>
              <a:gd name="adj1" fmla="val -41475"/>
              <a:gd name="adj2" fmla="val -49150"/>
              <a:gd name="adj3" fmla="val 16667"/>
            </a:avLst>
          </a:prstGeom>
          <a:solidFill>
            <a:srgbClr val="EDF6F9"/>
          </a:solidFill>
          <a:ln w="25400" cap="flat" cmpd="sng" algn="ctr">
            <a:solidFill>
              <a:srgbClr val="00206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kern="0">
                <a:solidFill>
                  <a:schemeClr val="accent1">
                    <a:lumMod val="50000"/>
                  </a:schemeClr>
                </a:solidFill>
                <a:latin typeface="Calibri"/>
              </a:rPr>
              <a:t>HD=4</a:t>
            </a:r>
          </a:p>
        </p:txBody>
      </p:sp>
      <p:graphicFrame>
        <p:nvGraphicFramePr>
          <p:cNvPr id="126" name="Chart 125">
            <a:extLst>
              <a:ext uri="{FF2B5EF4-FFF2-40B4-BE49-F238E27FC236}">
                <a16:creationId xmlns:a16="http://schemas.microsoft.com/office/drawing/2014/main" id="{8307F226-9F1B-7E40-B9A2-6043EBAB2FE1}"/>
              </a:ext>
            </a:extLst>
          </p:cNvPr>
          <p:cNvGraphicFramePr>
            <a:graphicFrameLocks/>
          </p:cNvGraphicFramePr>
          <p:nvPr>
            <p:extLst>
              <p:ext uri="{D42A27DB-BD31-4B8C-83A1-F6EECF244321}">
                <p14:modId xmlns:p14="http://schemas.microsoft.com/office/powerpoint/2010/main" val="3178965486"/>
              </p:ext>
            </p:extLst>
          </p:nvPr>
        </p:nvGraphicFramePr>
        <p:xfrm>
          <a:off x="-134406" y="2689929"/>
          <a:ext cx="5828270" cy="2929160"/>
        </p:xfrm>
        <a:graphic>
          <a:graphicData uri="http://schemas.openxmlformats.org/drawingml/2006/chart">
            <c:chart xmlns:c="http://schemas.openxmlformats.org/drawingml/2006/chart" xmlns:r="http://schemas.openxmlformats.org/officeDocument/2006/relationships" r:id="rId4"/>
          </a:graphicData>
        </a:graphic>
      </p:graphicFrame>
      <p:sp>
        <p:nvSpPr>
          <p:cNvPr id="46" name="Rectangle 45">
            <a:extLst>
              <a:ext uri="{FF2B5EF4-FFF2-40B4-BE49-F238E27FC236}">
                <a16:creationId xmlns:a16="http://schemas.microsoft.com/office/drawing/2014/main" id="{A6E96308-6E0B-46DC-A67B-06E5ABD6624B}"/>
              </a:ext>
            </a:extLst>
          </p:cNvPr>
          <p:cNvSpPr/>
          <p:nvPr/>
        </p:nvSpPr>
        <p:spPr>
          <a:xfrm>
            <a:off x="5371365" y="3171435"/>
            <a:ext cx="86497" cy="1394632"/>
          </a:xfrm>
          <a:prstGeom prst="rect">
            <a:avLst/>
          </a:prstGeom>
          <a:solidFill>
            <a:srgbClr val="386641"/>
          </a:solidFill>
          <a:ln w="25400" cap="flat" cmpd="sng" algn="ctr">
            <a:solidFill>
              <a:sysClr val="windowText" lastClr="000000"/>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sp>
        <p:nvSpPr>
          <p:cNvPr id="10" name="Rectangle 9">
            <a:extLst>
              <a:ext uri="{FF2B5EF4-FFF2-40B4-BE49-F238E27FC236}">
                <a16:creationId xmlns:a16="http://schemas.microsoft.com/office/drawing/2014/main" id="{BF10E25C-98B4-4086-8A51-9D44F4DA1932}"/>
              </a:ext>
            </a:extLst>
          </p:cNvPr>
          <p:cNvSpPr/>
          <p:nvPr/>
        </p:nvSpPr>
        <p:spPr>
          <a:xfrm>
            <a:off x="8092298" y="1986337"/>
            <a:ext cx="122674" cy="143960"/>
          </a:xfrm>
          <a:prstGeom prst="rect">
            <a:avLst/>
          </a:prstGeom>
          <a:solidFill>
            <a:srgbClr val="386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BFADAA2-E9BB-43C9-BDCF-13A93DA82CB2}"/>
              </a:ext>
            </a:extLst>
          </p:cNvPr>
          <p:cNvSpPr/>
          <p:nvPr/>
        </p:nvSpPr>
        <p:spPr>
          <a:xfrm>
            <a:off x="8590757" y="2885419"/>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DCB3D325-0298-4278-BDFB-9DB23647E882}"/>
              </a:ext>
            </a:extLst>
          </p:cNvPr>
          <p:cNvSpPr/>
          <p:nvPr/>
        </p:nvSpPr>
        <p:spPr>
          <a:xfrm>
            <a:off x="8534793" y="298677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9494B5F-5F4B-4EAA-B0BB-36C28FAFEDE8}"/>
              </a:ext>
            </a:extLst>
          </p:cNvPr>
          <p:cNvSpPr/>
          <p:nvPr/>
        </p:nvSpPr>
        <p:spPr>
          <a:xfrm>
            <a:off x="8626539" y="320787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109D8DC9-ED35-4B3F-9844-F05997258F1C}"/>
              </a:ext>
            </a:extLst>
          </p:cNvPr>
          <p:cNvSpPr/>
          <p:nvPr/>
        </p:nvSpPr>
        <p:spPr>
          <a:xfrm>
            <a:off x="8589458" y="329992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7BB654B-915C-41D8-A380-6327FAB14198}"/>
              </a:ext>
            </a:extLst>
          </p:cNvPr>
          <p:cNvSpPr/>
          <p:nvPr/>
        </p:nvSpPr>
        <p:spPr>
          <a:xfrm>
            <a:off x="9041545" y="330597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B4A27095-8480-419E-AAFC-E35A8BA5BB47}"/>
              </a:ext>
            </a:extLst>
          </p:cNvPr>
          <p:cNvSpPr/>
          <p:nvPr/>
        </p:nvSpPr>
        <p:spPr>
          <a:xfrm>
            <a:off x="9041545" y="318901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4A9BD47-8BAC-4611-B194-8A3B0634B7B9}"/>
              </a:ext>
            </a:extLst>
          </p:cNvPr>
          <p:cNvSpPr/>
          <p:nvPr/>
        </p:nvSpPr>
        <p:spPr>
          <a:xfrm>
            <a:off x="8967384" y="330971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8FC1D26A-62FF-4074-8921-3AFB7128020D}"/>
              </a:ext>
            </a:extLst>
          </p:cNvPr>
          <p:cNvSpPr/>
          <p:nvPr/>
        </p:nvSpPr>
        <p:spPr>
          <a:xfrm>
            <a:off x="8967384" y="319275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C11A1E0A-901E-411F-AA73-5E57D3E97367}"/>
              </a:ext>
            </a:extLst>
          </p:cNvPr>
          <p:cNvSpPr/>
          <p:nvPr/>
        </p:nvSpPr>
        <p:spPr>
          <a:xfrm>
            <a:off x="9127331" y="328856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8CFCE51-633D-4120-8E9F-386882DE4919}"/>
              </a:ext>
            </a:extLst>
          </p:cNvPr>
          <p:cNvSpPr/>
          <p:nvPr/>
        </p:nvSpPr>
        <p:spPr>
          <a:xfrm>
            <a:off x="9127331" y="3177224"/>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A20931D8-4D2D-42BF-81AA-C64442A01AE6}"/>
              </a:ext>
            </a:extLst>
          </p:cNvPr>
          <p:cNvSpPr/>
          <p:nvPr/>
        </p:nvSpPr>
        <p:spPr>
          <a:xfrm>
            <a:off x="9487672" y="333358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6FFCEE5-14C0-4687-BC94-EED235884E00}"/>
              </a:ext>
            </a:extLst>
          </p:cNvPr>
          <p:cNvSpPr/>
          <p:nvPr/>
        </p:nvSpPr>
        <p:spPr>
          <a:xfrm>
            <a:off x="9420300" y="3319609"/>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011C8C9-78EF-4F04-B8C9-F9F5A0AC9969}"/>
              </a:ext>
            </a:extLst>
          </p:cNvPr>
          <p:cNvSpPr/>
          <p:nvPr/>
        </p:nvSpPr>
        <p:spPr>
          <a:xfrm>
            <a:off x="9534567" y="326532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8368C3B1-898F-4F39-AFAD-A76AF7C6DA6D}"/>
              </a:ext>
            </a:extLst>
          </p:cNvPr>
          <p:cNvSpPr/>
          <p:nvPr/>
        </p:nvSpPr>
        <p:spPr>
          <a:xfrm>
            <a:off x="9927558" y="325919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A779891-9E12-4A8D-81C3-BB4A1FB92779}"/>
              </a:ext>
            </a:extLst>
          </p:cNvPr>
          <p:cNvGrpSpPr/>
          <p:nvPr/>
        </p:nvGrpSpPr>
        <p:grpSpPr>
          <a:xfrm>
            <a:off x="5735841" y="1558581"/>
            <a:ext cx="6342971" cy="2483406"/>
            <a:chOff x="5735841" y="1558581"/>
            <a:chExt cx="6342971" cy="2483406"/>
          </a:xfrm>
        </p:grpSpPr>
        <p:cxnSp>
          <p:nvCxnSpPr>
            <p:cNvPr id="127" name="Straight Arrow Connector 126">
              <a:extLst>
                <a:ext uri="{FF2B5EF4-FFF2-40B4-BE49-F238E27FC236}">
                  <a16:creationId xmlns:a16="http://schemas.microsoft.com/office/drawing/2014/main" id="{1D21F8A9-25FD-9542-9B99-2652B7F0BCC8}"/>
                </a:ext>
              </a:extLst>
            </p:cNvPr>
            <p:cNvCxnSpPr>
              <a:cxnSpLocks/>
              <a:endCxn id="12" idx="1"/>
            </p:cNvCxnSpPr>
            <p:nvPr/>
          </p:nvCxnSpPr>
          <p:spPr>
            <a:xfrm flipV="1">
              <a:off x="5735841" y="2543815"/>
              <a:ext cx="1356940" cy="627620"/>
            </a:xfrm>
            <a:prstGeom prst="straightConnector1">
              <a:avLst/>
            </a:prstGeom>
            <a:noFill/>
            <a:ln w="38100" cap="flat" cmpd="sng" algn="ctr">
              <a:solidFill>
                <a:srgbClr val="002050"/>
              </a:solidFill>
              <a:prstDash val="solid"/>
              <a:headEnd type="none"/>
              <a:tailEnd type="triangle"/>
            </a:ln>
            <a:effectLst/>
          </p:spPr>
        </p:cxnSp>
        <p:grpSp>
          <p:nvGrpSpPr>
            <p:cNvPr id="14" name="Group 13">
              <a:extLst>
                <a:ext uri="{FF2B5EF4-FFF2-40B4-BE49-F238E27FC236}">
                  <a16:creationId xmlns:a16="http://schemas.microsoft.com/office/drawing/2014/main" id="{F3C56CC9-EFFF-4917-A1E5-8B1CE4882A8C}"/>
                </a:ext>
              </a:extLst>
            </p:cNvPr>
            <p:cNvGrpSpPr/>
            <p:nvPr/>
          </p:nvGrpSpPr>
          <p:grpSpPr>
            <a:xfrm>
              <a:off x="7092781" y="1558581"/>
              <a:ext cx="4986031" cy="2483406"/>
              <a:chOff x="7092781" y="1558581"/>
              <a:chExt cx="4986031" cy="2483406"/>
            </a:xfrm>
          </p:grpSpPr>
          <p:sp>
            <p:nvSpPr>
              <p:cNvPr id="70" name="TextBox 69">
                <a:extLst>
                  <a:ext uri="{FF2B5EF4-FFF2-40B4-BE49-F238E27FC236}">
                    <a16:creationId xmlns:a16="http://schemas.microsoft.com/office/drawing/2014/main" id="{A9548009-4640-4445-8AE1-6DE0A7CD18A5}"/>
                  </a:ext>
                </a:extLst>
              </p:cNvPr>
              <p:cNvSpPr txBox="1"/>
              <p:nvPr/>
            </p:nvSpPr>
            <p:spPr>
              <a:xfrm>
                <a:off x="8969240" y="3470108"/>
                <a:ext cx="276259" cy="338554"/>
              </a:xfrm>
              <a:prstGeom prst="rect">
                <a:avLst/>
              </a:prstGeom>
              <a:noFill/>
            </p:spPr>
            <p:txBody>
              <a:bodyPr wrap="square" rtlCol="0">
                <a:spAutoFit/>
              </a:bodyPr>
              <a:lstStyle/>
              <a:p>
                <a:r>
                  <a:rPr lang="en-US" sz="1600"/>
                  <a:t>2 </a:t>
                </a:r>
              </a:p>
            </p:txBody>
          </p:sp>
          <p:grpSp>
            <p:nvGrpSpPr>
              <p:cNvPr id="13" name="Group 12">
                <a:extLst>
                  <a:ext uri="{FF2B5EF4-FFF2-40B4-BE49-F238E27FC236}">
                    <a16:creationId xmlns:a16="http://schemas.microsoft.com/office/drawing/2014/main" id="{B459BDED-A039-4E50-90A9-35FA6A1F5E23}"/>
                  </a:ext>
                </a:extLst>
              </p:cNvPr>
              <p:cNvGrpSpPr/>
              <p:nvPr/>
            </p:nvGrpSpPr>
            <p:grpSpPr>
              <a:xfrm>
                <a:off x="7092781" y="1558581"/>
                <a:ext cx="4986031" cy="2483406"/>
                <a:chOff x="7092781" y="1558581"/>
                <a:chExt cx="4986031" cy="2483406"/>
              </a:xfrm>
            </p:grpSpPr>
            <p:sp>
              <p:nvSpPr>
                <p:cNvPr id="16" name="TextBox 15">
                  <a:extLst>
                    <a:ext uri="{FF2B5EF4-FFF2-40B4-BE49-F238E27FC236}">
                      <a16:creationId xmlns:a16="http://schemas.microsoft.com/office/drawing/2014/main" id="{75E5014C-671E-4A67-AE1B-6D84FA010D06}"/>
                    </a:ext>
                  </a:extLst>
                </p:cNvPr>
                <p:cNvSpPr txBox="1"/>
                <p:nvPr/>
              </p:nvSpPr>
              <p:spPr>
                <a:xfrm>
                  <a:off x="8076842" y="3470108"/>
                  <a:ext cx="276259" cy="338554"/>
                </a:xfrm>
                <a:prstGeom prst="rect">
                  <a:avLst/>
                </a:prstGeom>
                <a:noFill/>
              </p:spPr>
              <p:txBody>
                <a:bodyPr wrap="square" rtlCol="0">
                  <a:spAutoFit/>
                </a:bodyPr>
                <a:lstStyle/>
                <a:p>
                  <a:r>
                    <a:rPr lang="en-US" sz="1600"/>
                    <a:t>0 </a:t>
                  </a:r>
                </a:p>
              </p:txBody>
            </p:sp>
            <p:sp>
              <p:nvSpPr>
                <p:cNvPr id="69" name="TextBox 68">
                  <a:extLst>
                    <a:ext uri="{FF2B5EF4-FFF2-40B4-BE49-F238E27FC236}">
                      <a16:creationId xmlns:a16="http://schemas.microsoft.com/office/drawing/2014/main" id="{5757FE88-6CA9-4D88-ABAF-52A87EEDBD28}"/>
                    </a:ext>
                  </a:extLst>
                </p:cNvPr>
                <p:cNvSpPr txBox="1"/>
                <p:nvPr/>
              </p:nvSpPr>
              <p:spPr>
                <a:xfrm>
                  <a:off x="8523041" y="3470108"/>
                  <a:ext cx="276259" cy="338554"/>
                </a:xfrm>
                <a:prstGeom prst="rect">
                  <a:avLst/>
                </a:prstGeom>
                <a:noFill/>
              </p:spPr>
              <p:txBody>
                <a:bodyPr wrap="square" rtlCol="0">
                  <a:spAutoFit/>
                </a:bodyPr>
                <a:lstStyle/>
                <a:p>
                  <a:r>
                    <a:rPr lang="en-US" sz="1600"/>
                    <a:t>1 </a:t>
                  </a:r>
                </a:p>
              </p:txBody>
            </p:sp>
            <p:sp>
              <p:nvSpPr>
                <p:cNvPr id="71" name="TextBox 70">
                  <a:extLst>
                    <a:ext uri="{FF2B5EF4-FFF2-40B4-BE49-F238E27FC236}">
                      <a16:creationId xmlns:a16="http://schemas.microsoft.com/office/drawing/2014/main" id="{40928A56-B7B2-4206-AD90-F354A9BFCC99}"/>
                    </a:ext>
                  </a:extLst>
                </p:cNvPr>
                <p:cNvSpPr txBox="1"/>
                <p:nvPr/>
              </p:nvSpPr>
              <p:spPr>
                <a:xfrm>
                  <a:off x="9415439" y="3470108"/>
                  <a:ext cx="276259" cy="338554"/>
                </a:xfrm>
                <a:prstGeom prst="rect">
                  <a:avLst/>
                </a:prstGeom>
                <a:noFill/>
              </p:spPr>
              <p:txBody>
                <a:bodyPr wrap="square" rtlCol="0">
                  <a:spAutoFit/>
                </a:bodyPr>
                <a:lstStyle/>
                <a:p>
                  <a:r>
                    <a:rPr lang="en-US" sz="1600"/>
                    <a:t>3 </a:t>
                  </a:r>
                </a:p>
              </p:txBody>
            </p:sp>
            <p:sp>
              <p:nvSpPr>
                <p:cNvPr id="72" name="TextBox 71">
                  <a:extLst>
                    <a:ext uri="{FF2B5EF4-FFF2-40B4-BE49-F238E27FC236}">
                      <a16:creationId xmlns:a16="http://schemas.microsoft.com/office/drawing/2014/main" id="{A7373202-A3C3-4662-9A2C-F07774667C2B}"/>
                    </a:ext>
                  </a:extLst>
                </p:cNvPr>
                <p:cNvSpPr txBox="1"/>
                <p:nvPr/>
              </p:nvSpPr>
              <p:spPr>
                <a:xfrm>
                  <a:off x="9861638" y="3470108"/>
                  <a:ext cx="276259" cy="338554"/>
                </a:xfrm>
                <a:prstGeom prst="rect">
                  <a:avLst/>
                </a:prstGeom>
                <a:noFill/>
              </p:spPr>
              <p:txBody>
                <a:bodyPr wrap="square" rtlCol="0">
                  <a:spAutoFit/>
                </a:bodyPr>
                <a:lstStyle/>
                <a:p>
                  <a:r>
                    <a:rPr lang="en-US" sz="1600"/>
                    <a:t>4 </a:t>
                  </a:r>
                </a:p>
              </p:txBody>
            </p:sp>
            <p:grpSp>
              <p:nvGrpSpPr>
                <p:cNvPr id="11" name="Group 10">
                  <a:extLst>
                    <a:ext uri="{FF2B5EF4-FFF2-40B4-BE49-F238E27FC236}">
                      <a16:creationId xmlns:a16="http://schemas.microsoft.com/office/drawing/2014/main" id="{1D2D687D-BD6D-46AB-9495-935D97BED73B}"/>
                    </a:ext>
                  </a:extLst>
                </p:cNvPr>
                <p:cNvGrpSpPr/>
                <p:nvPr/>
              </p:nvGrpSpPr>
              <p:grpSpPr>
                <a:xfrm>
                  <a:off x="7092781" y="1558581"/>
                  <a:ext cx="4986031" cy="2483406"/>
                  <a:chOff x="7092781" y="1558581"/>
                  <a:chExt cx="4986031" cy="2483406"/>
                </a:xfrm>
              </p:grpSpPr>
              <p:sp>
                <p:nvSpPr>
                  <p:cNvPr id="9" name="TextBox 8">
                    <a:extLst>
                      <a:ext uri="{FF2B5EF4-FFF2-40B4-BE49-F238E27FC236}">
                        <a16:creationId xmlns:a16="http://schemas.microsoft.com/office/drawing/2014/main" id="{D4157DDE-A9A1-4358-A4F0-5963D4A77D57}"/>
                      </a:ext>
                    </a:extLst>
                  </p:cNvPr>
                  <p:cNvSpPr txBox="1"/>
                  <p:nvPr/>
                </p:nvSpPr>
                <p:spPr>
                  <a:xfrm>
                    <a:off x="7908633" y="3672655"/>
                    <a:ext cx="2428293" cy="369332"/>
                  </a:xfrm>
                  <a:prstGeom prst="rect">
                    <a:avLst/>
                  </a:prstGeom>
                  <a:noFill/>
                </p:spPr>
                <p:txBody>
                  <a:bodyPr wrap="none" rtlCol="0">
                    <a:spAutoFit/>
                  </a:bodyPr>
                  <a:lstStyle/>
                  <a:p>
                    <a:r>
                      <a:rPr lang="en-US"/>
                      <a:t>Hamming Distance (HD)</a:t>
                    </a:r>
                  </a:p>
                </p:txBody>
              </p:sp>
              <p:pic>
                <p:nvPicPr>
                  <p:cNvPr id="12" name="Picture 11">
                    <a:extLst>
                      <a:ext uri="{FF2B5EF4-FFF2-40B4-BE49-F238E27FC236}">
                        <a16:creationId xmlns:a16="http://schemas.microsoft.com/office/drawing/2014/main" id="{AD7A3DC7-7409-40DE-BB72-AC4B42108616}"/>
                      </a:ext>
                    </a:extLst>
                  </p:cNvPr>
                  <p:cNvPicPr>
                    <a:picLocks noChangeAspect="1"/>
                  </p:cNvPicPr>
                  <p:nvPr/>
                </p:nvPicPr>
                <p:blipFill>
                  <a:blip r:embed="rId5"/>
                  <a:stretch>
                    <a:fillRect/>
                  </a:stretch>
                </p:blipFill>
                <p:spPr>
                  <a:xfrm>
                    <a:off x="7092781" y="1558581"/>
                    <a:ext cx="738403" cy="1970468"/>
                  </a:xfrm>
                  <a:prstGeom prst="rect">
                    <a:avLst/>
                  </a:prstGeom>
                </p:spPr>
              </p:pic>
              <p:grpSp>
                <p:nvGrpSpPr>
                  <p:cNvPr id="7" name="Group 6">
                    <a:extLst>
                      <a:ext uri="{FF2B5EF4-FFF2-40B4-BE49-F238E27FC236}">
                        <a16:creationId xmlns:a16="http://schemas.microsoft.com/office/drawing/2014/main" id="{2B6C16A0-49C9-4087-9002-D611546E2705}"/>
                      </a:ext>
                    </a:extLst>
                  </p:cNvPr>
                  <p:cNvGrpSpPr/>
                  <p:nvPr/>
                </p:nvGrpSpPr>
                <p:grpSpPr>
                  <a:xfrm>
                    <a:off x="7892962" y="1575951"/>
                    <a:ext cx="4185850" cy="1910256"/>
                    <a:chOff x="7892962" y="1575951"/>
                    <a:chExt cx="4185850" cy="1910256"/>
                  </a:xfrm>
                </p:grpSpPr>
                <p:grpSp>
                  <p:nvGrpSpPr>
                    <p:cNvPr id="8" name="Group 7">
                      <a:extLst>
                        <a:ext uri="{FF2B5EF4-FFF2-40B4-BE49-F238E27FC236}">
                          <a16:creationId xmlns:a16="http://schemas.microsoft.com/office/drawing/2014/main" id="{BF77D8BC-0258-4A70-A432-CE1AC9A2F485}"/>
                        </a:ext>
                      </a:extLst>
                    </p:cNvPr>
                    <p:cNvGrpSpPr/>
                    <p:nvPr/>
                  </p:nvGrpSpPr>
                  <p:grpSpPr>
                    <a:xfrm>
                      <a:off x="7892962" y="1575951"/>
                      <a:ext cx="2535876" cy="1910256"/>
                      <a:chOff x="7952704" y="2450083"/>
                      <a:chExt cx="2535876" cy="1910256"/>
                    </a:xfrm>
                  </p:grpSpPr>
                  <p:cxnSp>
                    <p:nvCxnSpPr>
                      <p:cNvPr id="3" name="Straight Arrow Connector 2">
                        <a:extLst>
                          <a:ext uri="{FF2B5EF4-FFF2-40B4-BE49-F238E27FC236}">
                            <a16:creationId xmlns:a16="http://schemas.microsoft.com/office/drawing/2014/main" id="{4D76BA92-44B2-4551-A4B1-D3E3AFEFCC29}"/>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297FBAC-385C-4B3E-89A4-362B77E36BA0}"/>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5ADEA0C-A6EA-4D93-81E2-2FFB665AE9BF}"/>
                        </a:ext>
                      </a:extLst>
                    </p:cNvPr>
                    <p:cNvSpPr txBox="1"/>
                    <p:nvPr/>
                  </p:nvSpPr>
                  <p:spPr>
                    <a:xfrm>
                      <a:off x="10508902" y="1887321"/>
                      <a:ext cx="1569910" cy="923330"/>
                    </a:xfrm>
                    <a:prstGeom prst="rect">
                      <a:avLst/>
                    </a:prstGeom>
                    <a:noFill/>
                  </p:spPr>
                  <p:txBody>
                    <a:bodyPr wrap="square" rtlCol="0">
                      <a:spAutoFit/>
                    </a:bodyPr>
                    <a:lstStyle/>
                    <a:p>
                      <a:pPr algn="ctr"/>
                      <a:r>
                        <a:rPr lang="en-US" b="1" dirty="0"/>
                        <a:t>Hamming Spectrum of </a:t>
                      </a:r>
                      <a:r>
                        <a:rPr lang="en-US" b="1" dirty="0">
                          <a:solidFill>
                            <a:srgbClr val="00B050"/>
                          </a:solidFill>
                        </a:rPr>
                        <a:t>1111</a:t>
                      </a:r>
                    </a:p>
                  </p:txBody>
                </p:sp>
              </p:grpSp>
            </p:grpSp>
          </p:grpSp>
        </p:grpSp>
      </p:grpSp>
      <p:grpSp>
        <p:nvGrpSpPr>
          <p:cNvPr id="56" name="Group 55">
            <a:extLst>
              <a:ext uri="{FF2B5EF4-FFF2-40B4-BE49-F238E27FC236}">
                <a16:creationId xmlns:a16="http://schemas.microsoft.com/office/drawing/2014/main" id="{AFFC88FE-8D2D-4D2D-A2F4-C751B8F38894}"/>
              </a:ext>
            </a:extLst>
          </p:cNvPr>
          <p:cNvGrpSpPr/>
          <p:nvPr/>
        </p:nvGrpSpPr>
        <p:grpSpPr>
          <a:xfrm>
            <a:off x="5693864" y="4204794"/>
            <a:ext cx="6384948" cy="2483406"/>
            <a:chOff x="5680133" y="1558581"/>
            <a:chExt cx="6384948" cy="2483406"/>
          </a:xfrm>
        </p:grpSpPr>
        <p:cxnSp>
          <p:nvCxnSpPr>
            <p:cNvPr id="57" name="Straight Arrow Connector 56">
              <a:extLst>
                <a:ext uri="{FF2B5EF4-FFF2-40B4-BE49-F238E27FC236}">
                  <a16:creationId xmlns:a16="http://schemas.microsoft.com/office/drawing/2014/main" id="{E218D171-F6CA-4E01-BA14-3D8198FF1966}"/>
                </a:ext>
              </a:extLst>
            </p:cNvPr>
            <p:cNvCxnSpPr>
              <a:cxnSpLocks/>
            </p:cNvCxnSpPr>
            <p:nvPr/>
          </p:nvCxnSpPr>
          <p:spPr>
            <a:xfrm>
              <a:off x="5680133" y="1795158"/>
              <a:ext cx="1295051" cy="894771"/>
            </a:xfrm>
            <a:prstGeom prst="straightConnector1">
              <a:avLst/>
            </a:prstGeom>
            <a:noFill/>
            <a:ln w="38100" cap="flat" cmpd="sng" algn="ctr">
              <a:solidFill>
                <a:srgbClr val="002050"/>
              </a:solidFill>
              <a:prstDash val="solid"/>
              <a:headEnd type="none"/>
              <a:tailEnd type="triangle"/>
            </a:ln>
            <a:effectLst/>
          </p:spPr>
        </p:cxnSp>
        <p:grpSp>
          <p:nvGrpSpPr>
            <p:cNvPr id="58" name="Group 57">
              <a:extLst>
                <a:ext uri="{FF2B5EF4-FFF2-40B4-BE49-F238E27FC236}">
                  <a16:creationId xmlns:a16="http://schemas.microsoft.com/office/drawing/2014/main" id="{BC0D0AA6-A17C-4654-BA8E-F7CD86CDECBB}"/>
                </a:ext>
              </a:extLst>
            </p:cNvPr>
            <p:cNvGrpSpPr/>
            <p:nvPr/>
          </p:nvGrpSpPr>
          <p:grpSpPr>
            <a:xfrm>
              <a:off x="7092781" y="1558581"/>
              <a:ext cx="4972300" cy="2483406"/>
              <a:chOff x="7092781" y="1558581"/>
              <a:chExt cx="4972300" cy="2483406"/>
            </a:xfrm>
          </p:grpSpPr>
          <p:sp>
            <p:nvSpPr>
              <p:cNvPr id="59" name="TextBox 58">
                <a:extLst>
                  <a:ext uri="{FF2B5EF4-FFF2-40B4-BE49-F238E27FC236}">
                    <a16:creationId xmlns:a16="http://schemas.microsoft.com/office/drawing/2014/main" id="{7197C3B7-6CA3-4754-8EC3-BCE6AB416734}"/>
                  </a:ext>
                </a:extLst>
              </p:cNvPr>
              <p:cNvSpPr txBox="1"/>
              <p:nvPr/>
            </p:nvSpPr>
            <p:spPr>
              <a:xfrm>
                <a:off x="8969240" y="3470108"/>
                <a:ext cx="276259" cy="338554"/>
              </a:xfrm>
              <a:prstGeom prst="rect">
                <a:avLst/>
              </a:prstGeom>
              <a:noFill/>
            </p:spPr>
            <p:txBody>
              <a:bodyPr wrap="square" rtlCol="0">
                <a:spAutoFit/>
              </a:bodyPr>
              <a:lstStyle/>
              <a:p>
                <a:r>
                  <a:rPr lang="en-US" sz="1600"/>
                  <a:t>2 </a:t>
                </a:r>
              </a:p>
            </p:txBody>
          </p:sp>
          <p:grpSp>
            <p:nvGrpSpPr>
              <p:cNvPr id="60" name="Group 59">
                <a:extLst>
                  <a:ext uri="{FF2B5EF4-FFF2-40B4-BE49-F238E27FC236}">
                    <a16:creationId xmlns:a16="http://schemas.microsoft.com/office/drawing/2014/main" id="{6939EBDA-7131-401D-9C3E-362D6391C188}"/>
                  </a:ext>
                </a:extLst>
              </p:cNvPr>
              <p:cNvGrpSpPr/>
              <p:nvPr/>
            </p:nvGrpSpPr>
            <p:grpSpPr>
              <a:xfrm>
                <a:off x="7092781" y="1558581"/>
                <a:ext cx="4972300" cy="2483406"/>
                <a:chOff x="7092781" y="1558581"/>
                <a:chExt cx="4972300" cy="2483406"/>
              </a:xfrm>
            </p:grpSpPr>
            <p:sp>
              <p:nvSpPr>
                <p:cNvPr id="61" name="TextBox 60">
                  <a:extLst>
                    <a:ext uri="{FF2B5EF4-FFF2-40B4-BE49-F238E27FC236}">
                      <a16:creationId xmlns:a16="http://schemas.microsoft.com/office/drawing/2014/main" id="{29C1ADBB-7CB9-4C03-9629-B2AAF5BB75FD}"/>
                    </a:ext>
                  </a:extLst>
                </p:cNvPr>
                <p:cNvSpPr txBox="1"/>
                <p:nvPr/>
              </p:nvSpPr>
              <p:spPr>
                <a:xfrm>
                  <a:off x="8076842" y="3470108"/>
                  <a:ext cx="276259" cy="338554"/>
                </a:xfrm>
                <a:prstGeom prst="rect">
                  <a:avLst/>
                </a:prstGeom>
                <a:noFill/>
              </p:spPr>
              <p:txBody>
                <a:bodyPr wrap="square" rtlCol="0">
                  <a:spAutoFit/>
                </a:bodyPr>
                <a:lstStyle/>
                <a:p>
                  <a:r>
                    <a:rPr lang="en-US" sz="1600"/>
                    <a:t>0 </a:t>
                  </a:r>
                </a:p>
              </p:txBody>
            </p:sp>
            <p:sp>
              <p:nvSpPr>
                <p:cNvPr id="62" name="TextBox 61">
                  <a:extLst>
                    <a:ext uri="{FF2B5EF4-FFF2-40B4-BE49-F238E27FC236}">
                      <a16:creationId xmlns:a16="http://schemas.microsoft.com/office/drawing/2014/main" id="{5F14BA61-D0E8-40F8-BF22-CC6DDE49B242}"/>
                    </a:ext>
                  </a:extLst>
                </p:cNvPr>
                <p:cNvSpPr txBox="1"/>
                <p:nvPr/>
              </p:nvSpPr>
              <p:spPr>
                <a:xfrm>
                  <a:off x="8523041" y="3470108"/>
                  <a:ext cx="276259" cy="338554"/>
                </a:xfrm>
                <a:prstGeom prst="rect">
                  <a:avLst/>
                </a:prstGeom>
                <a:noFill/>
              </p:spPr>
              <p:txBody>
                <a:bodyPr wrap="square" rtlCol="0">
                  <a:spAutoFit/>
                </a:bodyPr>
                <a:lstStyle/>
                <a:p>
                  <a:r>
                    <a:rPr lang="en-US" sz="1600"/>
                    <a:t>1 </a:t>
                  </a:r>
                </a:p>
              </p:txBody>
            </p:sp>
            <p:sp>
              <p:nvSpPr>
                <p:cNvPr id="63" name="TextBox 62">
                  <a:extLst>
                    <a:ext uri="{FF2B5EF4-FFF2-40B4-BE49-F238E27FC236}">
                      <a16:creationId xmlns:a16="http://schemas.microsoft.com/office/drawing/2014/main" id="{1FDA33C0-A81D-4B63-B435-5A154EA4B06F}"/>
                    </a:ext>
                  </a:extLst>
                </p:cNvPr>
                <p:cNvSpPr txBox="1"/>
                <p:nvPr/>
              </p:nvSpPr>
              <p:spPr>
                <a:xfrm>
                  <a:off x="9415439" y="3470108"/>
                  <a:ext cx="276259" cy="338554"/>
                </a:xfrm>
                <a:prstGeom prst="rect">
                  <a:avLst/>
                </a:prstGeom>
                <a:noFill/>
              </p:spPr>
              <p:txBody>
                <a:bodyPr wrap="square" rtlCol="0">
                  <a:spAutoFit/>
                </a:bodyPr>
                <a:lstStyle/>
                <a:p>
                  <a:r>
                    <a:rPr lang="en-US" sz="1600"/>
                    <a:t>3 </a:t>
                  </a:r>
                </a:p>
              </p:txBody>
            </p:sp>
            <p:sp>
              <p:nvSpPr>
                <p:cNvPr id="64" name="TextBox 63">
                  <a:extLst>
                    <a:ext uri="{FF2B5EF4-FFF2-40B4-BE49-F238E27FC236}">
                      <a16:creationId xmlns:a16="http://schemas.microsoft.com/office/drawing/2014/main" id="{DFE81E31-0F31-40C3-BA0D-D6FAD19DDBD1}"/>
                    </a:ext>
                  </a:extLst>
                </p:cNvPr>
                <p:cNvSpPr txBox="1"/>
                <p:nvPr/>
              </p:nvSpPr>
              <p:spPr>
                <a:xfrm>
                  <a:off x="9861638" y="3470108"/>
                  <a:ext cx="276259" cy="338554"/>
                </a:xfrm>
                <a:prstGeom prst="rect">
                  <a:avLst/>
                </a:prstGeom>
                <a:noFill/>
              </p:spPr>
              <p:txBody>
                <a:bodyPr wrap="square" rtlCol="0">
                  <a:spAutoFit/>
                </a:bodyPr>
                <a:lstStyle/>
                <a:p>
                  <a:r>
                    <a:rPr lang="en-US" sz="1600"/>
                    <a:t>4 </a:t>
                  </a:r>
                </a:p>
              </p:txBody>
            </p:sp>
            <p:grpSp>
              <p:nvGrpSpPr>
                <p:cNvPr id="65" name="Group 64">
                  <a:extLst>
                    <a:ext uri="{FF2B5EF4-FFF2-40B4-BE49-F238E27FC236}">
                      <a16:creationId xmlns:a16="http://schemas.microsoft.com/office/drawing/2014/main" id="{CA78CC56-8CE1-437C-9102-C682DB314037}"/>
                    </a:ext>
                  </a:extLst>
                </p:cNvPr>
                <p:cNvGrpSpPr/>
                <p:nvPr/>
              </p:nvGrpSpPr>
              <p:grpSpPr>
                <a:xfrm>
                  <a:off x="7092781" y="1558581"/>
                  <a:ext cx="4972300" cy="2483406"/>
                  <a:chOff x="7092781" y="1558581"/>
                  <a:chExt cx="4972300" cy="2483406"/>
                </a:xfrm>
              </p:grpSpPr>
              <p:sp>
                <p:nvSpPr>
                  <p:cNvPr id="66" name="TextBox 65">
                    <a:extLst>
                      <a:ext uri="{FF2B5EF4-FFF2-40B4-BE49-F238E27FC236}">
                        <a16:creationId xmlns:a16="http://schemas.microsoft.com/office/drawing/2014/main" id="{61C829DC-05C7-4389-A14F-F51019FCFD90}"/>
                      </a:ext>
                    </a:extLst>
                  </p:cNvPr>
                  <p:cNvSpPr txBox="1"/>
                  <p:nvPr/>
                </p:nvSpPr>
                <p:spPr>
                  <a:xfrm>
                    <a:off x="7908633" y="3672655"/>
                    <a:ext cx="2428293" cy="369332"/>
                  </a:xfrm>
                  <a:prstGeom prst="rect">
                    <a:avLst/>
                  </a:prstGeom>
                  <a:noFill/>
                </p:spPr>
                <p:txBody>
                  <a:bodyPr wrap="none" rtlCol="0">
                    <a:spAutoFit/>
                  </a:bodyPr>
                  <a:lstStyle/>
                  <a:p>
                    <a:r>
                      <a:rPr lang="en-US"/>
                      <a:t>Hamming Distance (HD)</a:t>
                    </a:r>
                  </a:p>
                </p:txBody>
              </p:sp>
              <p:pic>
                <p:nvPicPr>
                  <p:cNvPr id="67" name="Picture 66">
                    <a:extLst>
                      <a:ext uri="{FF2B5EF4-FFF2-40B4-BE49-F238E27FC236}">
                        <a16:creationId xmlns:a16="http://schemas.microsoft.com/office/drawing/2014/main" id="{2AE95C2E-B3F8-4DE2-8E0F-48CD54FF1065}"/>
                      </a:ext>
                    </a:extLst>
                  </p:cNvPr>
                  <p:cNvPicPr>
                    <a:picLocks noChangeAspect="1"/>
                  </p:cNvPicPr>
                  <p:nvPr/>
                </p:nvPicPr>
                <p:blipFill>
                  <a:blip r:embed="rId5"/>
                  <a:stretch>
                    <a:fillRect/>
                  </a:stretch>
                </p:blipFill>
                <p:spPr>
                  <a:xfrm>
                    <a:off x="7092781" y="1558581"/>
                    <a:ext cx="738403" cy="1970468"/>
                  </a:xfrm>
                  <a:prstGeom prst="rect">
                    <a:avLst/>
                  </a:prstGeom>
                </p:spPr>
              </p:pic>
              <p:grpSp>
                <p:nvGrpSpPr>
                  <p:cNvPr id="68" name="Group 67">
                    <a:extLst>
                      <a:ext uri="{FF2B5EF4-FFF2-40B4-BE49-F238E27FC236}">
                        <a16:creationId xmlns:a16="http://schemas.microsoft.com/office/drawing/2014/main" id="{91DACFA0-C9A1-48EB-94FE-09B2134BBF07}"/>
                      </a:ext>
                    </a:extLst>
                  </p:cNvPr>
                  <p:cNvGrpSpPr/>
                  <p:nvPr/>
                </p:nvGrpSpPr>
                <p:grpSpPr>
                  <a:xfrm>
                    <a:off x="7892962" y="1575951"/>
                    <a:ext cx="4172119" cy="1910256"/>
                    <a:chOff x="7892962" y="1575951"/>
                    <a:chExt cx="4172119" cy="1910256"/>
                  </a:xfrm>
                </p:grpSpPr>
                <p:grpSp>
                  <p:nvGrpSpPr>
                    <p:cNvPr id="73" name="Group 72">
                      <a:extLst>
                        <a:ext uri="{FF2B5EF4-FFF2-40B4-BE49-F238E27FC236}">
                          <a16:creationId xmlns:a16="http://schemas.microsoft.com/office/drawing/2014/main" id="{6B79CAA7-6A41-44DE-A62C-D1D319A6B5C0}"/>
                        </a:ext>
                      </a:extLst>
                    </p:cNvPr>
                    <p:cNvGrpSpPr/>
                    <p:nvPr/>
                  </p:nvGrpSpPr>
                  <p:grpSpPr>
                    <a:xfrm>
                      <a:off x="7892962" y="1575951"/>
                      <a:ext cx="2535876" cy="1910256"/>
                      <a:chOff x="7952704" y="2450083"/>
                      <a:chExt cx="2535876" cy="1910256"/>
                    </a:xfrm>
                  </p:grpSpPr>
                  <p:cxnSp>
                    <p:nvCxnSpPr>
                      <p:cNvPr id="75" name="Straight Arrow Connector 74">
                        <a:extLst>
                          <a:ext uri="{FF2B5EF4-FFF2-40B4-BE49-F238E27FC236}">
                            <a16:creationId xmlns:a16="http://schemas.microsoft.com/office/drawing/2014/main" id="{3B8F05E9-3A9A-4A89-9343-ACE4E110750B}"/>
                          </a:ext>
                        </a:extLst>
                      </p:cNvPr>
                      <p:cNvCxnSpPr>
                        <a:cxnSpLocks/>
                      </p:cNvCxnSpPr>
                      <p:nvPr/>
                    </p:nvCxnSpPr>
                    <p:spPr>
                      <a:xfrm>
                        <a:off x="7952704" y="4360339"/>
                        <a:ext cx="25358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93AA8EC-327E-4A05-8A0A-0BB3F7791A2A}"/>
                          </a:ext>
                        </a:extLst>
                      </p:cNvPr>
                      <p:cNvCxnSpPr>
                        <a:cxnSpLocks/>
                      </p:cNvCxnSpPr>
                      <p:nvPr/>
                    </p:nvCxnSpPr>
                    <p:spPr>
                      <a:xfrm flipH="1" flipV="1">
                        <a:off x="7952704" y="2450083"/>
                        <a:ext cx="17172" cy="19102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3F0B88B1-B270-4C8E-A53A-C70F56ABE2E7}"/>
                        </a:ext>
                      </a:extLst>
                    </p:cNvPr>
                    <p:cNvSpPr txBox="1"/>
                    <p:nvPr/>
                  </p:nvSpPr>
                  <p:spPr>
                    <a:xfrm>
                      <a:off x="10524596" y="1914437"/>
                      <a:ext cx="1540485" cy="923330"/>
                    </a:xfrm>
                    <a:prstGeom prst="rect">
                      <a:avLst/>
                    </a:prstGeom>
                    <a:noFill/>
                  </p:spPr>
                  <p:txBody>
                    <a:bodyPr wrap="square" rtlCol="0">
                      <a:spAutoFit/>
                    </a:bodyPr>
                    <a:lstStyle/>
                    <a:p>
                      <a:pPr algn="ctr"/>
                      <a:r>
                        <a:rPr lang="en-US" b="1"/>
                        <a:t>Hamming Spectrum of </a:t>
                      </a:r>
                      <a:r>
                        <a:rPr lang="en-US" b="1">
                          <a:solidFill>
                            <a:srgbClr val="FF0000"/>
                          </a:solidFill>
                        </a:rPr>
                        <a:t>0000</a:t>
                      </a:r>
                    </a:p>
                  </p:txBody>
                </p:sp>
              </p:grpSp>
            </p:grpSp>
          </p:grpSp>
        </p:grpSp>
      </p:grpSp>
      <p:sp>
        <p:nvSpPr>
          <p:cNvPr id="77" name="Rectangle 76">
            <a:extLst>
              <a:ext uri="{FF2B5EF4-FFF2-40B4-BE49-F238E27FC236}">
                <a16:creationId xmlns:a16="http://schemas.microsoft.com/office/drawing/2014/main" id="{4961F8F7-5027-4ECD-8602-401242A2BFC7}"/>
              </a:ext>
            </a:extLst>
          </p:cNvPr>
          <p:cNvSpPr/>
          <p:nvPr/>
        </p:nvSpPr>
        <p:spPr>
          <a:xfrm>
            <a:off x="8175040" y="5934103"/>
            <a:ext cx="122674" cy="1439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0A5AD92-431E-4ACC-91AE-C25EA21D29BD}"/>
              </a:ext>
            </a:extLst>
          </p:cNvPr>
          <p:cNvSpPr/>
          <p:nvPr/>
        </p:nvSpPr>
        <p:spPr>
          <a:xfrm>
            <a:off x="8645422" y="5876277"/>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5457611-0BC3-4745-B68D-8E7C10EB9A8B}"/>
              </a:ext>
            </a:extLst>
          </p:cNvPr>
          <p:cNvSpPr/>
          <p:nvPr/>
        </p:nvSpPr>
        <p:spPr>
          <a:xfrm>
            <a:off x="8589458" y="5963116"/>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873C823-D3E8-485B-B76E-23991B98BAC4}"/>
              </a:ext>
            </a:extLst>
          </p:cNvPr>
          <p:cNvSpPr/>
          <p:nvPr/>
        </p:nvSpPr>
        <p:spPr>
          <a:xfrm>
            <a:off x="8681204" y="585039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0444A88-E8DE-44D2-97F6-486B4D739286}"/>
              </a:ext>
            </a:extLst>
          </p:cNvPr>
          <p:cNvSpPr/>
          <p:nvPr/>
        </p:nvSpPr>
        <p:spPr>
          <a:xfrm>
            <a:off x="8644123" y="5942443"/>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7B88472-D669-49C6-9962-45FAD398EBA2}"/>
              </a:ext>
            </a:extLst>
          </p:cNvPr>
          <p:cNvSpPr/>
          <p:nvPr/>
        </p:nvSpPr>
        <p:spPr>
          <a:xfrm>
            <a:off x="9096210" y="594849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AE1F4BE-F3A7-44EC-BB2F-338262C9495B}"/>
              </a:ext>
            </a:extLst>
          </p:cNvPr>
          <p:cNvSpPr/>
          <p:nvPr/>
        </p:nvSpPr>
        <p:spPr>
          <a:xfrm>
            <a:off x="9096210" y="583153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082D87C-E3B4-4E38-B549-523BF643B50F}"/>
              </a:ext>
            </a:extLst>
          </p:cNvPr>
          <p:cNvSpPr/>
          <p:nvPr/>
        </p:nvSpPr>
        <p:spPr>
          <a:xfrm>
            <a:off x="9022049" y="595223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7EBC6A7-FB92-49BF-A26C-8C1ABA89AA30}"/>
              </a:ext>
            </a:extLst>
          </p:cNvPr>
          <p:cNvSpPr/>
          <p:nvPr/>
        </p:nvSpPr>
        <p:spPr>
          <a:xfrm>
            <a:off x="9022049" y="5835275"/>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EBD9835-4A70-4605-B2D4-27520756838C}"/>
              </a:ext>
            </a:extLst>
          </p:cNvPr>
          <p:cNvSpPr/>
          <p:nvPr/>
        </p:nvSpPr>
        <p:spPr>
          <a:xfrm>
            <a:off x="9181996" y="593108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44C5F42-1F8B-4462-A708-9E5D00B98AE6}"/>
              </a:ext>
            </a:extLst>
          </p:cNvPr>
          <p:cNvSpPr/>
          <p:nvPr/>
        </p:nvSpPr>
        <p:spPr>
          <a:xfrm>
            <a:off x="9181996" y="581974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9499E8A2-8F99-48D3-9C91-EC9541DD42F3}"/>
              </a:ext>
            </a:extLst>
          </p:cNvPr>
          <p:cNvSpPr/>
          <p:nvPr/>
        </p:nvSpPr>
        <p:spPr>
          <a:xfrm>
            <a:off x="9609709" y="5497957"/>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9094677-D713-4D76-AF78-2AE724F7B673}"/>
              </a:ext>
            </a:extLst>
          </p:cNvPr>
          <p:cNvSpPr/>
          <p:nvPr/>
        </p:nvSpPr>
        <p:spPr>
          <a:xfrm>
            <a:off x="9542337" y="5483980"/>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1ADFBE44-4079-4983-B7E6-75A76C2D4A46}"/>
              </a:ext>
            </a:extLst>
          </p:cNvPr>
          <p:cNvSpPr/>
          <p:nvPr/>
        </p:nvSpPr>
        <p:spPr>
          <a:xfrm>
            <a:off x="9569448" y="5355758"/>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ECC68C21-B76D-498C-AB73-A65691CD5CCD}"/>
              </a:ext>
            </a:extLst>
          </p:cNvPr>
          <p:cNvSpPr/>
          <p:nvPr/>
        </p:nvSpPr>
        <p:spPr>
          <a:xfrm>
            <a:off x="9958833" y="4662711"/>
            <a:ext cx="109330" cy="1018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71450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46"/>
                                        </p:tgtEl>
                                      </p:cBhvr>
                                    </p:animEffect>
                                    <p:animScale>
                                      <p:cBhvr>
                                        <p:cTn id="11" dur="250" autoRev="1" fill="hold"/>
                                        <p:tgtEl>
                                          <p:spTgt spid="4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F20CE5-85E8-45E6-A636-174BB8E6E844}"/>
              </a:ext>
            </a:extLst>
          </p:cNvPr>
          <p:cNvCxnSpPr>
            <a:cxnSpLocks/>
          </p:cNvCxnSpPr>
          <p:nvPr/>
        </p:nvCxnSpPr>
        <p:spPr>
          <a:xfrm>
            <a:off x="0" y="985963"/>
            <a:ext cx="12192000" cy="0"/>
          </a:xfrm>
          <a:prstGeom prst="line">
            <a:avLst/>
          </a:prstGeom>
          <a:ln w="63500">
            <a:solidFill>
              <a:schemeClr val="accent1">
                <a:lumMod val="50000"/>
              </a:schemeClr>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49" name="Group 48">
            <a:extLst>
              <a:ext uri="{FF2B5EF4-FFF2-40B4-BE49-F238E27FC236}">
                <a16:creationId xmlns:a16="http://schemas.microsoft.com/office/drawing/2014/main" id="{25F1E538-37D4-F448-8A31-05B4C1F436F6}"/>
              </a:ext>
            </a:extLst>
          </p:cNvPr>
          <p:cNvGrpSpPr/>
          <p:nvPr/>
        </p:nvGrpSpPr>
        <p:grpSpPr>
          <a:xfrm>
            <a:off x="-883" y="0"/>
            <a:ext cx="12192883" cy="1119161"/>
            <a:chOff x="0" y="5033523"/>
            <a:chExt cx="10160736" cy="932634"/>
          </a:xfrm>
          <a:solidFill>
            <a:schemeClr val="tx1"/>
          </a:solidFill>
        </p:grpSpPr>
        <p:sp>
          <p:nvSpPr>
            <p:cNvPr id="50" name="Rectangle 49">
              <a:extLst>
                <a:ext uri="{FF2B5EF4-FFF2-40B4-BE49-F238E27FC236}">
                  <a16:creationId xmlns:a16="http://schemas.microsoft.com/office/drawing/2014/main" id="{94923867-6512-B742-97C8-5F60133F0723}"/>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651DF601-0FD1-2A41-884D-786AC9637391}"/>
                </a:ext>
              </a:extLst>
            </p:cNvPr>
            <p:cNvSpPr txBox="1"/>
            <p:nvPr/>
          </p:nvSpPr>
          <p:spPr>
            <a:xfrm>
              <a:off x="737" y="5150550"/>
              <a:ext cx="10159999" cy="538609"/>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Calibri"/>
                  <a:ea typeface="+mn-ea"/>
                  <a:cs typeface="+mn-cs"/>
                </a:rPr>
                <a:t>Expected Hamming Distance (EHD): To Quantify Error Structure</a:t>
              </a:r>
            </a:p>
          </p:txBody>
        </p:sp>
      </p:grpSp>
      <p:grpSp>
        <p:nvGrpSpPr>
          <p:cNvPr id="105" name="Group 104">
            <a:extLst>
              <a:ext uri="{FF2B5EF4-FFF2-40B4-BE49-F238E27FC236}">
                <a16:creationId xmlns:a16="http://schemas.microsoft.com/office/drawing/2014/main" id="{CA5C9435-6250-4FF0-8015-C4F31EA7E94A}"/>
              </a:ext>
            </a:extLst>
          </p:cNvPr>
          <p:cNvGrpSpPr/>
          <p:nvPr/>
        </p:nvGrpSpPr>
        <p:grpSpPr>
          <a:xfrm>
            <a:off x="0" y="6289499"/>
            <a:ext cx="12192000" cy="606308"/>
            <a:chOff x="0" y="5241242"/>
            <a:chExt cx="10160000" cy="505256"/>
          </a:xfrm>
          <a:solidFill>
            <a:srgbClr val="333F50"/>
          </a:solidFill>
        </p:grpSpPr>
        <p:sp>
          <p:nvSpPr>
            <p:cNvPr id="106" name="Rectangle 105">
              <a:extLst>
                <a:ext uri="{FF2B5EF4-FFF2-40B4-BE49-F238E27FC236}">
                  <a16:creationId xmlns:a16="http://schemas.microsoft.com/office/drawing/2014/main" id="{6D3E69DF-400F-44C9-A33B-90419CD462BB}"/>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8CD2090E-98F4-4C4A-956A-43F932382F7B}"/>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2880" b="0" i="0" u="none" strike="noStrike" kern="0" cap="none" spc="0" normalizeH="0" baseline="0" noProof="0">
                  <a:ln>
                    <a:noFill/>
                  </a:ln>
                  <a:solidFill>
                    <a:prstClr val="white"/>
                  </a:solidFill>
                  <a:effectLst/>
                  <a:uLnTx/>
                  <a:uFillTx/>
                  <a:latin typeface="Calibri"/>
                  <a:ea typeface="+mn-ea"/>
                  <a:cs typeface="+mn-cs"/>
                </a:rPr>
                <a:t>We propose EHD to Quantify the Structure in the Qubit Errors </a:t>
              </a:r>
            </a:p>
          </p:txBody>
        </p:sp>
      </p:grpSp>
      <p:grpSp>
        <p:nvGrpSpPr>
          <p:cNvPr id="7" name="Group 6">
            <a:extLst>
              <a:ext uri="{FF2B5EF4-FFF2-40B4-BE49-F238E27FC236}">
                <a16:creationId xmlns:a16="http://schemas.microsoft.com/office/drawing/2014/main" id="{937E0247-6005-463C-9A1C-D89F9993EFAB}"/>
              </a:ext>
            </a:extLst>
          </p:cNvPr>
          <p:cNvGrpSpPr/>
          <p:nvPr/>
        </p:nvGrpSpPr>
        <p:grpSpPr>
          <a:xfrm>
            <a:off x="530684" y="2035979"/>
            <a:ext cx="5918642" cy="3836058"/>
            <a:chOff x="1529080" y="882295"/>
            <a:chExt cx="8128000" cy="5418667"/>
          </a:xfrm>
        </p:grpSpPr>
        <p:graphicFrame>
          <p:nvGraphicFramePr>
            <p:cNvPr id="6" name="Chart 5">
              <a:extLst>
                <a:ext uri="{FF2B5EF4-FFF2-40B4-BE49-F238E27FC236}">
                  <a16:creationId xmlns:a16="http://schemas.microsoft.com/office/drawing/2014/main" id="{E43187DD-ED3B-4D5A-869F-0887B0AFC94A}"/>
                </a:ext>
              </a:extLst>
            </p:cNvPr>
            <p:cNvGraphicFramePr/>
            <p:nvPr>
              <p:extLst>
                <p:ext uri="{D42A27DB-BD31-4B8C-83A1-F6EECF244321}">
                  <p14:modId xmlns:p14="http://schemas.microsoft.com/office/powerpoint/2010/main" val="1160041721"/>
                </p:ext>
              </p:extLst>
            </p:nvPr>
          </p:nvGraphicFramePr>
          <p:xfrm>
            <a:off x="1529080" y="882295"/>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1799C073-B2D2-410D-906F-E9956CFAA2E6}"/>
                </a:ext>
              </a:extLst>
            </p:cNvPr>
            <p:cNvSpPr/>
            <p:nvPr/>
          </p:nvSpPr>
          <p:spPr>
            <a:xfrm>
              <a:off x="2568905" y="1950443"/>
              <a:ext cx="129778" cy="3522175"/>
            </a:xfrm>
            <a:prstGeom prst="rect">
              <a:avLst/>
            </a:prstGeom>
            <a:solidFill>
              <a:srgbClr val="386641"/>
            </a:solidFill>
            <a:ln w="25400" cap="flat" cmpd="sng" algn="ctr">
              <a:solidFill>
                <a:schemeClr val="accent6">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sp>
          <p:nvSpPr>
            <p:cNvPr id="54" name="Rectangle 53">
              <a:extLst>
                <a:ext uri="{FF2B5EF4-FFF2-40B4-BE49-F238E27FC236}">
                  <a16:creationId xmlns:a16="http://schemas.microsoft.com/office/drawing/2014/main" id="{32201BF1-CF28-45A4-A7DB-618EA1967D59}"/>
                </a:ext>
              </a:extLst>
            </p:cNvPr>
            <p:cNvSpPr/>
            <p:nvPr/>
          </p:nvSpPr>
          <p:spPr>
            <a:xfrm>
              <a:off x="9366628" y="3124571"/>
              <a:ext cx="129778" cy="2338512"/>
            </a:xfrm>
            <a:prstGeom prst="rect">
              <a:avLst/>
            </a:prstGeom>
            <a:solidFill>
              <a:srgbClr val="386641"/>
            </a:solidFill>
            <a:ln w="25400" cap="flat" cmpd="sng" algn="ctr">
              <a:solidFill>
                <a:schemeClr val="accent6">
                  <a:lumMod val="50000"/>
                </a:scheme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endParaRPr>
            </a:p>
          </p:txBody>
        </p:sp>
      </p:grpSp>
      <p:cxnSp>
        <p:nvCxnSpPr>
          <p:cNvPr id="13" name="Straight Arrow Connector 12">
            <a:extLst>
              <a:ext uri="{FF2B5EF4-FFF2-40B4-BE49-F238E27FC236}">
                <a16:creationId xmlns:a16="http://schemas.microsoft.com/office/drawing/2014/main" id="{1734C75E-74AC-4F52-AA3D-FE35B11D42F6}"/>
              </a:ext>
            </a:extLst>
          </p:cNvPr>
          <p:cNvCxnSpPr>
            <a:cxnSpLocks/>
          </p:cNvCxnSpPr>
          <p:nvPr/>
        </p:nvCxnSpPr>
        <p:spPr>
          <a:xfrm>
            <a:off x="1321333" y="2514600"/>
            <a:ext cx="0" cy="244745"/>
          </a:xfrm>
          <a:prstGeom prst="straightConnector1">
            <a:avLst/>
          </a:prstGeom>
          <a:ln w="508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7E52C7C9-B530-4C02-BDF0-94D0CE41AA9B}"/>
              </a:ext>
            </a:extLst>
          </p:cNvPr>
          <p:cNvGrpSpPr/>
          <p:nvPr/>
        </p:nvGrpSpPr>
        <p:grpSpPr>
          <a:xfrm>
            <a:off x="1287863" y="2792157"/>
            <a:ext cx="5044462" cy="2499417"/>
            <a:chOff x="1424868" y="2386419"/>
            <a:chExt cx="5044462" cy="2499417"/>
          </a:xfrm>
        </p:grpSpPr>
        <p:sp>
          <p:nvSpPr>
            <p:cNvPr id="15" name="Rectangle 14">
              <a:extLst>
                <a:ext uri="{FF2B5EF4-FFF2-40B4-BE49-F238E27FC236}">
                  <a16:creationId xmlns:a16="http://schemas.microsoft.com/office/drawing/2014/main" id="{887871AF-7C2B-435F-9F84-D788046CE611}"/>
                </a:ext>
              </a:extLst>
            </p:cNvPr>
            <p:cNvSpPr/>
            <p:nvPr/>
          </p:nvSpPr>
          <p:spPr>
            <a:xfrm>
              <a:off x="1424868" y="2386419"/>
              <a:ext cx="94500" cy="2493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BB5E622-F49D-4CB7-A5A8-8594ABABE593}"/>
                </a:ext>
              </a:extLst>
            </p:cNvPr>
            <p:cNvSpPr/>
            <p:nvPr/>
          </p:nvSpPr>
          <p:spPr>
            <a:xfrm>
              <a:off x="1750434" y="445135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B3065C9-441C-48A1-BBE1-3E25EBA9BCE6}"/>
                </a:ext>
              </a:extLst>
            </p:cNvPr>
            <p:cNvSpPr/>
            <p:nvPr/>
          </p:nvSpPr>
          <p:spPr>
            <a:xfrm>
              <a:off x="2082350" y="445135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2B36E4A-D274-415C-A18C-FB7F10514D40}"/>
                </a:ext>
              </a:extLst>
            </p:cNvPr>
            <p:cNvSpPr/>
            <p:nvPr/>
          </p:nvSpPr>
          <p:spPr>
            <a:xfrm>
              <a:off x="2414266" y="445135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D624E99-16D4-4E6D-BAE3-76A9DE6CE4A4}"/>
                </a:ext>
              </a:extLst>
            </p:cNvPr>
            <p:cNvSpPr/>
            <p:nvPr/>
          </p:nvSpPr>
          <p:spPr>
            <a:xfrm>
              <a:off x="2739832" y="4051300"/>
              <a:ext cx="94502" cy="828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2496CB9-389B-49F2-98F7-3C4CE9C61510}"/>
                </a:ext>
              </a:extLst>
            </p:cNvPr>
            <p:cNvSpPr/>
            <p:nvPr/>
          </p:nvSpPr>
          <p:spPr>
            <a:xfrm>
              <a:off x="3729230" y="445730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250E1C5-11CA-465A-9EF3-21ADC714126B}"/>
                </a:ext>
              </a:extLst>
            </p:cNvPr>
            <p:cNvSpPr/>
            <p:nvPr/>
          </p:nvSpPr>
          <p:spPr>
            <a:xfrm>
              <a:off x="5056928" y="445730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C6D38D7-8A1F-4ADF-9BF3-10B34D86B514}"/>
                </a:ext>
              </a:extLst>
            </p:cNvPr>
            <p:cNvSpPr/>
            <p:nvPr/>
          </p:nvSpPr>
          <p:spPr>
            <a:xfrm>
              <a:off x="6037610" y="445095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903C42-AD7E-4D81-9C54-2D0CF8E1FB1E}"/>
                </a:ext>
              </a:extLst>
            </p:cNvPr>
            <p:cNvSpPr/>
            <p:nvPr/>
          </p:nvSpPr>
          <p:spPr>
            <a:xfrm>
              <a:off x="3065396" y="4673600"/>
              <a:ext cx="94500" cy="20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A8BBBA1-D194-4667-87FA-6CF99C88D1C5}"/>
                </a:ext>
              </a:extLst>
            </p:cNvPr>
            <p:cNvSpPr/>
            <p:nvPr/>
          </p:nvSpPr>
          <p:spPr>
            <a:xfrm>
              <a:off x="3403664" y="4683614"/>
              <a:ext cx="94500" cy="20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561FE67-0257-4C1E-80E5-CCC0976AB934}"/>
                </a:ext>
              </a:extLst>
            </p:cNvPr>
            <p:cNvSpPr/>
            <p:nvPr/>
          </p:nvSpPr>
          <p:spPr>
            <a:xfrm>
              <a:off x="4060223" y="4677264"/>
              <a:ext cx="94500" cy="20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DEE7B8A-ADBE-498C-B4ED-9FC9367CDE96}"/>
                </a:ext>
              </a:extLst>
            </p:cNvPr>
            <p:cNvSpPr/>
            <p:nvPr/>
          </p:nvSpPr>
          <p:spPr>
            <a:xfrm>
              <a:off x="4390730" y="4677264"/>
              <a:ext cx="94500" cy="20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BACE9A6-54F9-4114-AFFB-238A37395EA3}"/>
                </a:ext>
              </a:extLst>
            </p:cNvPr>
            <p:cNvSpPr/>
            <p:nvPr/>
          </p:nvSpPr>
          <p:spPr>
            <a:xfrm>
              <a:off x="4724976" y="4683614"/>
              <a:ext cx="94500" cy="20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5988CE64-121E-4FFA-9597-A0E185FC2A5F}"/>
                </a:ext>
              </a:extLst>
            </p:cNvPr>
            <p:cNvSpPr/>
            <p:nvPr/>
          </p:nvSpPr>
          <p:spPr>
            <a:xfrm>
              <a:off x="5373284" y="4683614"/>
              <a:ext cx="94500" cy="20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FB837C4-AA31-4EF0-A66A-E19DB18737BB}"/>
                </a:ext>
              </a:extLst>
            </p:cNvPr>
            <p:cNvSpPr/>
            <p:nvPr/>
          </p:nvSpPr>
          <p:spPr>
            <a:xfrm>
              <a:off x="5715079" y="4450950"/>
              <a:ext cx="94502" cy="428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F6367FA-D5B5-44E0-B0D9-5DCD4923D37F}"/>
                </a:ext>
              </a:extLst>
            </p:cNvPr>
            <p:cNvSpPr/>
            <p:nvPr/>
          </p:nvSpPr>
          <p:spPr>
            <a:xfrm>
              <a:off x="6374828" y="3181282"/>
              <a:ext cx="94502" cy="1694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Straight Arrow Connector 81">
            <a:extLst>
              <a:ext uri="{FF2B5EF4-FFF2-40B4-BE49-F238E27FC236}">
                <a16:creationId xmlns:a16="http://schemas.microsoft.com/office/drawing/2014/main" id="{8389EA41-D7C9-410D-823E-D1C49ECA48BC}"/>
              </a:ext>
            </a:extLst>
          </p:cNvPr>
          <p:cNvCxnSpPr>
            <a:cxnSpLocks/>
          </p:cNvCxnSpPr>
          <p:nvPr/>
        </p:nvCxnSpPr>
        <p:spPr>
          <a:xfrm>
            <a:off x="1658888" y="2529243"/>
            <a:ext cx="0" cy="2342088"/>
          </a:xfrm>
          <a:prstGeom prst="straightConnector1">
            <a:avLst/>
          </a:prstGeom>
          <a:ln w="508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86" name="TextBox 85">
                <a:extLst>
                  <a:ext uri="{FF2B5EF4-FFF2-40B4-BE49-F238E27FC236}">
                    <a16:creationId xmlns:a16="http://schemas.microsoft.com/office/drawing/2014/main" id="{98941858-4239-4673-9B71-36B742181203}"/>
                  </a:ext>
                </a:extLst>
              </p:cNvPr>
              <p:cNvSpPr txBox="1"/>
              <p:nvPr/>
            </p:nvSpPr>
            <p:spPr>
              <a:xfrm>
                <a:off x="7772410" y="1920657"/>
                <a:ext cx="3438570" cy="483466"/>
              </a:xfrm>
              <a:prstGeom prst="rect">
                <a:avLst/>
              </a:prstGeom>
              <a:noFill/>
            </p:spPr>
            <p:txBody>
              <a:bodyPr wrap="none" rtlCol="0">
                <a:spAutoFit/>
              </a:bodyPr>
              <a:lstStyle/>
              <a:p>
                <a:r>
                  <a:rPr lang="en-US"/>
                  <a:t>EHD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r>
                      <m:rPr>
                        <m:nor/>
                      </m:rPr>
                      <a:rPr lang="en-US">
                        <a:latin typeface="Cambria Math" panose="02040503050406030204" pitchFamily="18" charset="0"/>
                      </a:rPr>
                      <m:t> </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𝑦</m:t>
                        </m:r>
                        <m:r>
                          <a:rPr lang="en-US" b="0" i="1" smtClean="0">
                            <a:latin typeface="Cambria Math" panose="02040503050406030204" pitchFamily="18" charset="0"/>
                          </a:rPr>
                          <m:t>=0</m:t>
                        </m:r>
                      </m:sub>
                      <m:sup>
                        <m:r>
                          <a:rPr lang="en-US" b="0" i="1" smtClean="0">
                            <a:latin typeface="Cambria Math" panose="02040503050406030204" pitchFamily="18" charset="0"/>
                          </a:rPr>
                          <m:t>𝑁</m:t>
                        </m:r>
                      </m:sup>
                      <m:e>
                        <m:nary>
                          <m:naryPr>
                            <m:chr m:val="∑"/>
                            <m:ctrlPr>
                              <a:rPr lang="en-US" i="1">
                                <a:latin typeface="Cambria Math" panose="02040503050406030204" pitchFamily="18" charset="0"/>
                              </a:rPr>
                            </m:ctrlPr>
                          </m:naryPr>
                          <m:sub>
                            <m:r>
                              <a:rPr lang="en-US" b="0" i="1" smtClean="0">
                                <a:latin typeface="Cambria Math" panose="02040503050406030204" pitchFamily="18" charset="0"/>
                              </a:rPr>
                              <m:t>𝑥</m:t>
                            </m:r>
                            <m:r>
                              <a:rPr lang="en-US" b="0" i="1" smtClean="0">
                                <a:latin typeface="Cambria Math" panose="02040503050406030204" pitchFamily="18" charset="0"/>
                              </a:rPr>
                              <m:t>=</m:t>
                            </m:r>
                            <m:r>
                              <m:rPr>
                                <m:brk m:alnAt="23"/>
                              </m:rPr>
                              <a:rPr lang="en-US" i="1">
                                <a:latin typeface="Cambria Math" panose="02040503050406030204" pitchFamily="18" charset="0"/>
                              </a:rPr>
                              <m:t>0</m:t>
                            </m:r>
                          </m:sub>
                          <m:sup>
                            <m:r>
                              <a:rPr lang="en-US" i="1">
                                <a:latin typeface="Cambria Math" panose="02040503050406030204" pitchFamily="18" charset="0"/>
                              </a:rPr>
                              <m:t>𝑁</m:t>
                            </m:r>
                          </m:sup>
                          <m:e>
                            <m:r>
                              <m:rPr>
                                <m:nor/>
                              </m:rPr>
                              <a:rPr lang="en-US" dirty="0"/>
                              <m:t>HD</m:t>
                            </m:r>
                            <m:r>
                              <m:rPr>
                                <m:nor/>
                              </m:rPr>
                              <a:rPr lang="en-US" dirty="0"/>
                              <m:t> (</m:t>
                            </m:r>
                            <m:r>
                              <m:rPr>
                                <m:nor/>
                              </m:rPr>
                              <a:rPr lang="en-US" dirty="0"/>
                              <m:t>X</m:t>
                            </m:r>
                            <m:r>
                              <m:rPr>
                                <m:nor/>
                              </m:rPr>
                              <a:rPr lang="en-US" b="0" i="0" dirty="0" smtClean="0"/>
                              <m:t>,</m:t>
                            </m:r>
                            <m:r>
                              <m:rPr>
                                <m:nor/>
                              </m:rPr>
                              <a:rPr lang="en-US" b="0" i="0" dirty="0" smtClean="0"/>
                              <m:t>Y</m:t>
                            </m:r>
                            <m:r>
                              <m:rPr>
                                <m:nor/>
                              </m:rPr>
                              <a:rPr lang="en-US" dirty="0"/>
                              <m:t>)∗</m:t>
                            </m:r>
                            <m:r>
                              <m:rPr>
                                <m:nor/>
                              </m:rPr>
                              <a:rPr lang="en-US" dirty="0"/>
                              <m:t>P</m:t>
                            </m:r>
                            <m:r>
                              <m:rPr>
                                <m:nor/>
                              </m:rPr>
                              <a:rPr lang="en-US" dirty="0"/>
                              <m:t>(</m:t>
                            </m:r>
                            <m:r>
                              <m:rPr>
                                <m:nor/>
                              </m:rPr>
                              <a:rPr lang="en-US" dirty="0"/>
                              <m:t>X</m:t>
                            </m:r>
                            <m:r>
                              <m:rPr>
                                <m:nor/>
                              </m:rPr>
                              <a:rPr lang="en-US" dirty="0"/>
                              <m:t>) </m:t>
                            </m:r>
                          </m:e>
                        </m:nary>
                      </m:e>
                    </m:nary>
                  </m:oMath>
                </a14:m>
                <a:endParaRPr lang="en-US"/>
              </a:p>
            </p:txBody>
          </p:sp>
        </mc:Choice>
        <mc:Fallback>
          <p:sp>
            <p:nvSpPr>
              <p:cNvPr id="86" name="TextBox 85">
                <a:extLst>
                  <a:ext uri="{FF2B5EF4-FFF2-40B4-BE49-F238E27FC236}">
                    <a16:creationId xmlns:a16="http://schemas.microsoft.com/office/drawing/2014/main" id="{98941858-4239-4673-9B71-36B742181203}"/>
                  </a:ext>
                </a:extLst>
              </p:cNvPr>
              <p:cNvSpPr txBox="1">
                <a:spLocks noRot="1" noChangeAspect="1" noMove="1" noResize="1" noEditPoints="1" noAdjustHandles="1" noChangeArrowheads="1" noChangeShapeType="1" noTextEdit="1"/>
              </p:cNvSpPr>
              <p:nvPr/>
            </p:nvSpPr>
            <p:spPr>
              <a:xfrm>
                <a:off x="7772410" y="1920657"/>
                <a:ext cx="3438570" cy="483466"/>
              </a:xfrm>
              <a:prstGeom prst="rect">
                <a:avLst/>
              </a:prstGeom>
              <a:blipFill>
                <a:blip r:embed="rId5"/>
                <a:stretch>
                  <a:fillRect l="-1476" t="-76923" b="-115385"/>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286D0997-A60F-4AE2-B2FD-CDCE732562F0}"/>
              </a:ext>
            </a:extLst>
          </p:cNvPr>
          <p:cNvSpPr txBox="1"/>
          <p:nvPr/>
        </p:nvSpPr>
        <p:spPr>
          <a:xfrm>
            <a:off x="7000610" y="2910477"/>
            <a:ext cx="6119812" cy="369332"/>
          </a:xfrm>
          <a:prstGeom prst="rect">
            <a:avLst/>
          </a:prstGeom>
          <a:noFill/>
        </p:spPr>
        <p:txBody>
          <a:bodyPr wrap="square">
            <a:spAutoFit/>
          </a:bodyPr>
          <a:lstStyle/>
          <a:p>
            <a:r>
              <a:rPr lang="en-US" baseline="-25000"/>
              <a:t> </a:t>
            </a:r>
            <a:endParaRPr lang="en-US"/>
          </a:p>
        </p:txBody>
      </p:sp>
      <p:sp>
        <p:nvSpPr>
          <p:cNvPr id="25" name="TextBox 24">
            <a:extLst>
              <a:ext uri="{FF2B5EF4-FFF2-40B4-BE49-F238E27FC236}">
                <a16:creationId xmlns:a16="http://schemas.microsoft.com/office/drawing/2014/main" id="{C04783BE-B93C-427E-8DD9-5C40280036A9}"/>
              </a:ext>
            </a:extLst>
          </p:cNvPr>
          <p:cNvSpPr txBox="1"/>
          <p:nvPr/>
        </p:nvSpPr>
        <p:spPr>
          <a:xfrm>
            <a:off x="7443955" y="2827639"/>
            <a:ext cx="1152880" cy="369332"/>
          </a:xfrm>
          <a:prstGeom prst="rect">
            <a:avLst/>
          </a:prstGeom>
          <a:noFill/>
        </p:spPr>
        <p:txBody>
          <a:bodyPr wrap="none" rtlCol="0">
            <a:spAutoFit/>
          </a:bodyPr>
          <a:lstStyle/>
          <a:p>
            <a:r>
              <a:rPr lang="en-US"/>
              <a:t>= 1 * 0.05 </a:t>
            </a:r>
          </a:p>
        </p:txBody>
      </p:sp>
      <p:sp>
        <p:nvSpPr>
          <p:cNvPr id="90" name="TextBox 89">
            <a:extLst>
              <a:ext uri="{FF2B5EF4-FFF2-40B4-BE49-F238E27FC236}">
                <a16:creationId xmlns:a16="http://schemas.microsoft.com/office/drawing/2014/main" id="{1EB4C563-E1F0-4902-9A3B-489B1C062730}"/>
              </a:ext>
            </a:extLst>
          </p:cNvPr>
          <p:cNvSpPr txBox="1"/>
          <p:nvPr/>
        </p:nvSpPr>
        <p:spPr>
          <a:xfrm>
            <a:off x="8507420" y="2827639"/>
            <a:ext cx="1268296" cy="369332"/>
          </a:xfrm>
          <a:prstGeom prst="rect">
            <a:avLst/>
          </a:prstGeom>
          <a:noFill/>
        </p:spPr>
        <p:txBody>
          <a:bodyPr wrap="none" rtlCol="0">
            <a:spAutoFit/>
          </a:bodyPr>
          <a:lstStyle/>
          <a:p>
            <a:r>
              <a:rPr lang="en-US"/>
              <a:t>+ 1 * 0.05 +</a:t>
            </a:r>
          </a:p>
        </p:txBody>
      </p:sp>
      <p:sp>
        <p:nvSpPr>
          <p:cNvPr id="108" name="TextBox 107">
            <a:extLst>
              <a:ext uri="{FF2B5EF4-FFF2-40B4-BE49-F238E27FC236}">
                <a16:creationId xmlns:a16="http://schemas.microsoft.com/office/drawing/2014/main" id="{963CCC30-7AE9-463A-BA0B-77A51992EBAA}"/>
              </a:ext>
            </a:extLst>
          </p:cNvPr>
          <p:cNvSpPr txBox="1"/>
          <p:nvPr/>
        </p:nvSpPr>
        <p:spPr>
          <a:xfrm>
            <a:off x="9728829" y="2829819"/>
            <a:ext cx="6119812" cy="369332"/>
          </a:xfrm>
          <a:prstGeom prst="rect">
            <a:avLst/>
          </a:prstGeom>
          <a:noFill/>
        </p:spPr>
        <p:txBody>
          <a:bodyPr wrap="square">
            <a:spAutoFit/>
          </a:bodyPr>
          <a:lstStyle/>
          <a:p>
            <a:r>
              <a:rPr lang="en-US"/>
              <a:t>2* 0.05</a:t>
            </a:r>
          </a:p>
        </p:txBody>
      </p:sp>
      <p:sp>
        <p:nvSpPr>
          <p:cNvPr id="109" name="TextBox 108">
            <a:extLst>
              <a:ext uri="{FF2B5EF4-FFF2-40B4-BE49-F238E27FC236}">
                <a16:creationId xmlns:a16="http://schemas.microsoft.com/office/drawing/2014/main" id="{E4005C4C-67F0-4A66-B8E3-D72979A0CCE6}"/>
              </a:ext>
            </a:extLst>
          </p:cNvPr>
          <p:cNvSpPr txBox="1"/>
          <p:nvPr/>
        </p:nvSpPr>
        <p:spPr>
          <a:xfrm>
            <a:off x="10485523" y="2827639"/>
            <a:ext cx="1467895" cy="369332"/>
          </a:xfrm>
          <a:prstGeom prst="rect">
            <a:avLst/>
          </a:prstGeom>
          <a:noFill/>
        </p:spPr>
        <p:txBody>
          <a:bodyPr wrap="square">
            <a:spAutoFit/>
          </a:bodyPr>
          <a:lstStyle/>
          <a:p>
            <a:r>
              <a:rPr lang="en-US"/>
              <a:t>+ … + 4* 0.18</a:t>
            </a:r>
          </a:p>
        </p:txBody>
      </p:sp>
      <p:cxnSp>
        <p:nvCxnSpPr>
          <p:cNvPr id="112" name="Straight Arrow Connector 111">
            <a:extLst>
              <a:ext uri="{FF2B5EF4-FFF2-40B4-BE49-F238E27FC236}">
                <a16:creationId xmlns:a16="http://schemas.microsoft.com/office/drawing/2014/main" id="{191A933B-67E3-448C-A479-FE8A312283FF}"/>
              </a:ext>
            </a:extLst>
          </p:cNvPr>
          <p:cNvCxnSpPr>
            <a:cxnSpLocks/>
          </p:cNvCxnSpPr>
          <p:nvPr/>
        </p:nvCxnSpPr>
        <p:spPr>
          <a:xfrm>
            <a:off x="1992596" y="2520950"/>
            <a:ext cx="0" cy="2342088"/>
          </a:xfrm>
          <a:prstGeom prst="straightConnector1">
            <a:avLst/>
          </a:prstGeom>
          <a:ln w="508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3" name="Straight Arrow Connector 112">
            <a:extLst>
              <a:ext uri="{FF2B5EF4-FFF2-40B4-BE49-F238E27FC236}">
                <a16:creationId xmlns:a16="http://schemas.microsoft.com/office/drawing/2014/main" id="{72B88BCB-6643-4EF5-88D7-2CF40BECD855}"/>
              </a:ext>
            </a:extLst>
          </p:cNvPr>
          <p:cNvCxnSpPr>
            <a:cxnSpLocks/>
          </p:cNvCxnSpPr>
          <p:nvPr/>
        </p:nvCxnSpPr>
        <p:spPr>
          <a:xfrm>
            <a:off x="2324512" y="2520950"/>
            <a:ext cx="0" cy="2342088"/>
          </a:xfrm>
          <a:prstGeom prst="straightConnector1">
            <a:avLst/>
          </a:prstGeom>
          <a:ln w="508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35" name="Group 34">
            <a:extLst>
              <a:ext uri="{FF2B5EF4-FFF2-40B4-BE49-F238E27FC236}">
                <a16:creationId xmlns:a16="http://schemas.microsoft.com/office/drawing/2014/main" id="{BD49E414-81EE-4607-B6D5-1F77A18C928A}"/>
              </a:ext>
            </a:extLst>
          </p:cNvPr>
          <p:cNvGrpSpPr/>
          <p:nvPr/>
        </p:nvGrpSpPr>
        <p:grpSpPr>
          <a:xfrm>
            <a:off x="6682724" y="4447581"/>
            <a:ext cx="5270694" cy="369332"/>
            <a:chOff x="6682724" y="4447581"/>
            <a:chExt cx="5270694" cy="369332"/>
          </a:xfrm>
        </p:grpSpPr>
        <p:sp>
          <p:nvSpPr>
            <p:cNvPr id="115" name="TextBox 114">
              <a:extLst>
                <a:ext uri="{FF2B5EF4-FFF2-40B4-BE49-F238E27FC236}">
                  <a16:creationId xmlns:a16="http://schemas.microsoft.com/office/drawing/2014/main" id="{DA7483EA-394C-4DB9-98AE-D997ACC2ABFA}"/>
                </a:ext>
              </a:extLst>
            </p:cNvPr>
            <p:cNvSpPr txBox="1"/>
            <p:nvPr/>
          </p:nvSpPr>
          <p:spPr>
            <a:xfrm>
              <a:off x="6682724" y="4447581"/>
              <a:ext cx="1919115" cy="369332"/>
            </a:xfrm>
            <a:prstGeom prst="rect">
              <a:avLst/>
            </a:prstGeom>
            <a:noFill/>
          </p:spPr>
          <p:txBody>
            <a:bodyPr wrap="none" rtlCol="0">
              <a:spAutoFit/>
            </a:bodyPr>
            <a:lstStyle/>
            <a:p>
              <a:r>
                <a:rPr lang="en-US"/>
                <a:t>EHD</a:t>
              </a:r>
              <a:r>
                <a:rPr lang="en-US" baseline="-25000"/>
                <a:t>1111</a:t>
              </a:r>
              <a:r>
                <a:rPr lang="en-US"/>
                <a:t> = 1 * 0.15 </a:t>
              </a:r>
            </a:p>
          </p:txBody>
        </p:sp>
        <p:sp>
          <p:nvSpPr>
            <p:cNvPr id="116" name="TextBox 115">
              <a:extLst>
                <a:ext uri="{FF2B5EF4-FFF2-40B4-BE49-F238E27FC236}">
                  <a16:creationId xmlns:a16="http://schemas.microsoft.com/office/drawing/2014/main" id="{DF95E2F8-ED8E-4FD5-8C5A-6F1200F501F7}"/>
                </a:ext>
              </a:extLst>
            </p:cNvPr>
            <p:cNvSpPr txBox="1"/>
            <p:nvPr/>
          </p:nvSpPr>
          <p:spPr>
            <a:xfrm>
              <a:off x="8507420" y="4447581"/>
              <a:ext cx="1268296" cy="369332"/>
            </a:xfrm>
            <a:prstGeom prst="rect">
              <a:avLst/>
            </a:prstGeom>
            <a:noFill/>
          </p:spPr>
          <p:txBody>
            <a:bodyPr wrap="none" rtlCol="0">
              <a:spAutoFit/>
            </a:bodyPr>
            <a:lstStyle/>
            <a:p>
              <a:r>
                <a:rPr lang="en-US"/>
                <a:t>+ 1 * 0.05 +</a:t>
              </a:r>
            </a:p>
          </p:txBody>
        </p:sp>
        <p:sp>
          <p:nvSpPr>
            <p:cNvPr id="117" name="TextBox 116">
              <a:extLst>
                <a:ext uri="{FF2B5EF4-FFF2-40B4-BE49-F238E27FC236}">
                  <a16:creationId xmlns:a16="http://schemas.microsoft.com/office/drawing/2014/main" id="{0B46AB58-030D-43A4-982E-C921F258EA37}"/>
                </a:ext>
              </a:extLst>
            </p:cNvPr>
            <p:cNvSpPr txBox="1"/>
            <p:nvPr/>
          </p:nvSpPr>
          <p:spPr>
            <a:xfrm>
              <a:off x="10485523" y="4447581"/>
              <a:ext cx="1467895" cy="369332"/>
            </a:xfrm>
            <a:prstGeom prst="rect">
              <a:avLst/>
            </a:prstGeom>
            <a:noFill/>
          </p:spPr>
          <p:txBody>
            <a:bodyPr wrap="square">
              <a:spAutoFit/>
            </a:bodyPr>
            <a:lstStyle/>
            <a:p>
              <a:r>
                <a:rPr lang="en-US"/>
                <a:t>+ … + 4* 0.28</a:t>
              </a:r>
            </a:p>
          </p:txBody>
        </p:sp>
      </p:grpSp>
      <p:cxnSp>
        <p:nvCxnSpPr>
          <p:cNvPr id="118" name="Straight Arrow Connector 117">
            <a:extLst>
              <a:ext uri="{FF2B5EF4-FFF2-40B4-BE49-F238E27FC236}">
                <a16:creationId xmlns:a16="http://schemas.microsoft.com/office/drawing/2014/main" id="{E439DF6B-D805-4FE4-B572-BFF60B4E6165}"/>
              </a:ext>
            </a:extLst>
          </p:cNvPr>
          <p:cNvCxnSpPr>
            <a:cxnSpLocks/>
          </p:cNvCxnSpPr>
          <p:nvPr/>
        </p:nvCxnSpPr>
        <p:spPr>
          <a:xfrm>
            <a:off x="6283038" y="3321978"/>
            <a:ext cx="0" cy="244745"/>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1781C6A6-D251-4512-862A-80C6AE996903}"/>
              </a:ext>
            </a:extLst>
          </p:cNvPr>
          <p:cNvSpPr txBox="1"/>
          <p:nvPr/>
        </p:nvSpPr>
        <p:spPr>
          <a:xfrm>
            <a:off x="9169690" y="3368360"/>
            <a:ext cx="247184" cy="923330"/>
          </a:xfrm>
          <a:prstGeom prst="rect">
            <a:avLst/>
          </a:prstGeom>
          <a:noFill/>
        </p:spPr>
        <p:txBody>
          <a:bodyPr wrap="none" rtlCol="0">
            <a:spAutoFit/>
          </a:bodyPr>
          <a:lstStyle/>
          <a:p>
            <a:r>
              <a:rPr lang="en-US"/>
              <a:t>:</a:t>
            </a:r>
          </a:p>
          <a:p>
            <a:r>
              <a:rPr lang="en-US"/>
              <a:t>:</a:t>
            </a:r>
          </a:p>
          <a:p>
            <a:r>
              <a:rPr lang="en-US"/>
              <a:t>:</a:t>
            </a:r>
          </a:p>
        </p:txBody>
      </p:sp>
      <p:grpSp>
        <p:nvGrpSpPr>
          <p:cNvPr id="119" name="Group 118">
            <a:extLst>
              <a:ext uri="{FF2B5EF4-FFF2-40B4-BE49-F238E27FC236}">
                <a16:creationId xmlns:a16="http://schemas.microsoft.com/office/drawing/2014/main" id="{FB0C567C-6DEE-4789-A8AD-2C113C9D7412}"/>
              </a:ext>
            </a:extLst>
          </p:cNvPr>
          <p:cNvGrpSpPr/>
          <p:nvPr/>
        </p:nvGrpSpPr>
        <p:grpSpPr>
          <a:xfrm>
            <a:off x="9233574" y="1895774"/>
            <a:ext cx="1964238" cy="915877"/>
            <a:chOff x="9169690" y="1876280"/>
            <a:chExt cx="1964238" cy="915877"/>
          </a:xfrm>
        </p:grpSpPr>
        <p:sp>
          <p:nvSpPr>
            <p:cNvPr id="120" name="Oval 119">
              <a:extLst>
                <a:ext uri="{FF2B5EF4-FFF2-40B4-BE49-F238E27FC236}">
                  <a16:creationId xmlns:a16="http://schemas.microsoft.com/office/drawing/2014/main" id="{6CFE1E53-9336-496E-922C-0A53D39E1DC0}"/>
                </a:ext>
              </a:extLst>
            </p:cNvPr>
            <p:cNvSpPr/>
            <p:nvPr/>
          </p:nvSpPr>
          <p:spPr>
            <a:xfrm>
              <a:off x="9169690" y="1876280"/>
              <a:ext cx="1964238" cy="593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8063605E-2558-4805-A6F4-ECFB79352E00}"/>
                </a:ext>
              </a:extLst>
            </p:cNvPr>
            <p:cNvCxnSpPr>
              <a:cxnSpLocks/>
              <a:stCxn id="120" idx="4"/>
            </p:cNvCxnSpPr>
            <p:nvPr/>
          </p:nvCxnSpPr>
          <p:spPr>
            <a:xfrm>
              <a:off x="10151809" y="2470223"/>
              <a:ext cx="0" cy="321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EEB4A16E-60A9-4749-8DB5-DD2B859CD3B6}"/>
              </a:ext>
            </a:extLst>
          </p:cNvPr>
          <p:cNvSpPr txBox="1"/>
          <p:nvPr/>
        </p:nvSpPr>
        <p:spPr>
          <a:xfrm>
            <a:off x="6621155" y="2821926"/>
            <a:ext cx="935794" cy="369332"/>
          </a:xfrm>
          <a:prstGeom prst="rect">
            <a:avLst/>
          </a:prstGeom>
          <a:noFill/>
        </p:spPr>
        <p:txBody>
          <a:bodyPr wrap="square">
            <a:spAutoFit/>
          </a:bodyPr>
          <a:lstStyle/>
          <a:p>
            <a:r>
              <a:rPr lang="en-US"/>
              <a:t>EHD</a:t>
            </a:r>
            <a:r>
              <a:rPr lang="en-US" baseline="-25000"/>
              <a:t>0000</a:t>
            </a:r>
            <a:endParaRPr lang="en-US"/>
          </a:p>
        </p:txBody>
      </p:sp>
      <p:sp>
        <p:nvSpPr>
          <p:cNvPr id="2" name="TextBox 1">
            <a:extLst>
              <a:ext uri="{FF2B5EF4-FFF2-40B4-BE49-F238E27FC236}">
                <a16:creationId xmlns:a16="http://schemas.microsoft.com/office/drawing/2014/main" id="{CE32B975-F78E-4613-9E7B-470201FD7212}"/>
              </a:ext>
            </a:extLst>
          </p:cNvPr>
          <p:cNvSpPr txBox="1"/>
          <p:nvPr/>
        </p:nvSpPr>
        <p:spPr>
          <a:xfrm rot="16200000">
            <a:off x="-470991" y="3521793"/>
            <a:ext cx="1532664" cy="461665"/>
          </a:xfrm>
          <a:prstGeom prst="rect">
            <a:avLst/>
          </a:prstGeom>
          <a:noFill/>
        </p:spPr>
        <p:txBody>
          <a:bodyPr wrap="none" rtlCol="0">
            <a:spAutoFit/>
          </a:bodyPr>
          <a:lstStyle/>
          <a:p>
            <a:r>
              <a:rPr lang="en-US" sz="2400"/>
              <a:t>Probability</a:t>
            </a:r>
          </a:p>
        </p:txBody>
      </p:sp>
    </p:spTree>
    <p:custDataLst>
      <p:tags r:id="rId1"/>
    </p:custDataLst>
    <p:extLst>
      <p:ext uri="{BB962C8B-B14F-4D97-AF65-F5344CB8AC3E}">
        <p14:creationId xmlns:p14="http://schemas.microsoft.com/office/powerpoint/2010/main" val="249406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subTnLst>
                                    <p:set>
                                      <p:cBhvr override="childStyle">
                                        <p:cTn dur="1" fill="hold" display="0" masterRel="nextClick" afterEffect="1"/>
                                        <p:tgtEl>
                                          <p:spTgt spid="1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gtEl>
                                        <p:attrNameLst>
                                          <p:attrName>style.visibility</p:attrName>
                                        </p:attrNameLst>
                                      </p:cBhvr>
                                      <p:to>
                                        <p:strVal val="visible"/>
                                      </p:to>
                                    </p:set>
                                  </p:childTnLst>
                                  <p:subTnLst>
                                    <p:set>
                                      <p:cBhvr override="childStyle">
                                        <p:cTn dur="1" fill="hold" display="0" masterRel="nextClick" afterEffect="1"/>
                                        <p:tgtEl>
                                          <p:spTgt spid="1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0" grpId="0"/>
      <p:bldP spid="108" grpId="0"/>
      <p:bldP spid="109" grpId="0"/>
      <p:bldP spid="36"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D3B82-3C27-413F-81FE-D052F463BA60}"/>
              </a:ext>
            </a:extLst>
          </p:cNvPr>
          <p:cNvPicPr>
            <a:picLocks noChangeAspect="1"/>
          </p:cNvPicPr>
          <p:nvPr/>
        </p:nvPicPr>
        <p:blipFill>
          <a:blip r:embed="rId4"/>
          <a:stretch>
            <a:fillRect/>
          </a:stretch>
        </p:blipFill>
        <p:spPr>
          <a:xfrm>
            <a:off x="1769989" y="1357100"/>
            <a:ext cx="8646942" cy="4563569"/>
          </a:xfrm>
          <a:prstGeom prst="rect">
            <a:avLst/>
          </a:prstGeom>
        </p:spPr>
      </p:pic>
      <p:grpSp>
        <p:nvGrpSpPr>
          <p:cNvPr id="10" name="Group 9">
            <a:extLst>
              <a:ext uri="{FF2B5EF4-FFF2-40B4-BE49-F238E27FC236}">
                <a16:creationId xmlns:a16="http://schemas.microsoft.com/office/drawing/2014/main" id="{A8439B65-9133-6D4E-AF95-B93FFA0F54FD}"/>
              </a:ext>
            </a:extLst>
          </p:cNvPr>
          <p:cNvGrpSpPr/>
          <p:nvPr/>
        </p:nvGrpSpPr>
        <p:grpSpPr>
          <a:xfrm>
            <a:off x="-883" y="-13935"/>
            <a:ext cx="12192883" cy="1119161"/>
            <a:chOff x="0" y="5033523"/>
            <a:chExt cx="10160736" cy="932634"/>
          </a:xfrm>
          <a:solidFill>
            <a:schemeClr val="tx1"/>
          </a:solidFill>
        </p:grpSpPr>
        <p:sp>
          <p:nvSpPr>
            <p:cNvPr id="13" name="Rectangle 12">
              <a:extLst>
                <a:ext uri="{FF2B5EF4-FFF2-40B4-BE49-F238E27FC236}">
                  <a16:creationId xmlns:a16="http://schemas.microsoft.com/office/drawing/2014/main" id="{25B38CC2-8FE6-1942-81BF-640E77D5B57F}"/>
                </a:ext>
              </a:extLst>
            </p:cNvPr>
            <p:cNvSpPr/>
            <p:nvPr/>
          </p:nvSpPr>
          <p:spPr bwMode="auto">
            <a:xfrm>
              <a:off x="0" y="5033523"/>
              <a:ext cx="10160000" cy="932634"/>
            </a:xfrm>
            <a:prstGeom prst="rect">
              <a:avLst/>
            </a:prstGeom>
            <a:grpFill/>
            <a:ln w="25400" cap="flat" cmpd="sng" algn="ctr">
              <a:solidFill>
                <a:srgbClr val="002060"/>
              </a:solid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2035884-3DF0-A149-9568-DF779BD3BA22}"/>
                </a:ext>
              </a:extLst>
            </p:cNvPr>
            <p:cNvSpPr txBox="1"/>
            <p:nvPr/>
          </p:nvSpPr>
          <p:spPr>
            <a:xfrm>
              <a:off x="737" y="5150550"/>
              <a:ext cx="10159999" cy="718145"/>
            </a:xfrm>
            <a:prstGeom prst="rect">
              <a:avLst/>
            </a:prstGeom>
            <a:grpFill/>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kumimoji="0" lang="en-US" sz="5000" b="0" i="0" u="none" strike="noStrike" kern="0" cap="none" spc="0" normalizeH="0" baseline="0" noProof="0">
                  <a:ln>
                    <a:noFill/>
                  </a:ln>
                  <a:solidFill>
                    <a:prstClr val="white"/>
                  </a:solidFill>
                  <a:effectLst/>
                  <a:uLnTx/>
                  <a:uFillTx/>
                  <a:latin typeface="Calibri"/>
                  <a:ea typeface="+mn-ea"/>
                  <a:cs typeface="+mn-cs"/>
                </a:rPr>
                <a:t>Characterizing Error Structure using EHD</a:t>
              </a:r>
            </a:p>
          </p:txBody>
        </p:sp>
      </p:grpSp>
      <p:grpSp>
        <p:nvGrpSpPr>
          <p:cNvPr id="15" name="Group 14">
            <a:extLst>
              <a:ext uri="{FF2B5EF4-FFF2-40B4-BE49-F238E27FC236}">
                <a16:creationId xmlns:a16="http://schemas.microsoft.com/office/drawing/2014/main" id="{4AFB8D93-D04E-4310-AA94-B839E5ACC2C0}"/>
              </a:ext>
            </a:extLst>
          </p:cNvPr>
          <p:cNvGrpSpPr/>
          <p:nvPr/>
        </p:nvGrpSpPr>
        <p:grpSpPr>
          <a:xfrm>
            <a:off x="0" y="6289499"/>
            <a:ext cx="12192000" cy="606308"/>
            <a:chOff x="0" y="5241242"/>
            <a:chExt cx="10160000" cy="505256"/>
          </a:xfrm>
          <a:solidFill>
            <a:srgbClr val="333F50"/>
          </a:solidFill>
        </p:grpSpPr>
        <p:sp>
          <p:nvSpPr>
            <p:cNvPr id="16" name="Rectangle 15">
              <a:extLst>
                <a:ext uri="{FF2B5EF4-FFF2-40B4-BE49-F238E27FC236}">
                  <a16:creationId xmlns:a16="http://schemas.microsoft.com/office/drawing/2014/main" id="{3E27EBB3-5BFE-4FF3-9FCA-3107CAADE0CA}"/>
                </a:ext>
              </a:extLst>
            </p:cNvPr>
            <p:cNvSpPr/>
            <p:nvPr/>
          </p:nvSpPr>
          <p:spPr bwMode="auto">
            <a:xfrm>
              <a:off x="0" y="5260348"/>
              <a:ext cx="10160000" cy="486150"/>
            </a:xfrm>
            <a:prstGeom prst="rect">
              <a:avLst/>
            </a:prstGeom>
            <a:grpFill/>
            <a:ln w="25400" cap="flat" cmpd="sng" algn="ctr">
              <a:noFill/>
              <a:prstDash val="solid"/>
            </a:ln>
            <a:effectLst/>
          </p:spPr>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AEAC0822-E000-4334-A87A-E89C2678609B}"/>
                </a:ext>
              </a:extLst>
            </p:cNvPr>
            <p:cNvSpPr txBox="1"/>
            <p:nvPr/>
          </p:nvSpPr>
          <p:spPr>
            <a:xfrm>
              <a:off x="1" y="5241242"/>
              <a:ext cx="10159999" cy="446275"/>
            </a:xfrm>
            <a:prstGeom prst="rect">
              <a:avLst/>
            </a:prstGeom>
            <a:grpFill/>
            <a:ln>
              <a:noFill/>
            </a:ln>
          </p:spPr>
          <p:txBody>
            <a:bodyPr wrap="square" rtlCol="0">
              <a:spAutoFit/>
            </a:bodyPr>
            <a:lstStyle/>
            <a:p>
              <a:pPr marL="0" marR="0" lvl="0" indent="0" algn="ctr" defTabSz="1091246" rtl="0" eaLnBrk="1" fontAlgn="auto" latinLnBrk="0" hangingPunct="1">
                <a:lnSpc>
                  <a:spcPct val="100000"/>
                </a:lnSpc>
                <a:spcBef>
                  <a:spcPts val="0"/>
                </a:spcBef>
                <a:spcAft>
                  <a:spcPts val="0"/>
                </a:spcAft>
                <a:buClrTx/>
                <a:buSzTx/>
                <a:buFontTx/>
                <a:buNone/>
                <a:tabLst/>
                <a:defRPr/>
              </a:pPr>
              <a:r>
                <a:rPr lang="en-US" sz="2880" kern="0">
                  <a:solidFill>
                    <a:prstClr val="white"/>
                  </a:solidFill>
                  <a:latin typeface="Calibri"/>
                </a:rPr>
                <a:t>We observe structure in the errors across multiple QPUs and benchmarks</a:t>
              </a:r>
              <a:endParaRPr kumimoji="0" lang="en-US" sz="2880" b="0" i="0" u="none" strike="noStrike" kern="0" cap="none" spc="0" normalizeH="0" baseline="0" noProof="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FE292238-EFB9-4062-8A43-4E0A666B9B1F}"/>
              </a:ext>
            </a:extLst>
          </p:cNvPr>
          <p:cNvSpPr/>
          <p:nvPr/>
        </p:nvSpPr>
        <p:spPr>
          <a:xfrm>
            <a:off x="6224954" y="1245658"/>
            <a:ext cx="4712677" cy="492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86233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5.2|4.5"/>
</p:tagLst>
</file>

<file path=ppt/tags/tag10.xml><?xml version="1.0" encoding="utf-8"?>
<p:tagLst xmlns:a="http://schemas.openxmlformats.org/drawingml/2006/main" xmlns:r="http://schemas.openxmlformats.org/officeDocument/2006/relationships" xmlns:p="http://schemas.openxmlformats.org/presentationml/2006/main">
  <p:tag name="TIMING" val="|7.1|4.6|1.4|4|3.5|2.3|3.2|2.2|3.5"/>
</p:tagLst>
</file>

<file path=ppt/tags/tag11.xml><?xml version="1.0" encoding="utf-8"?>
<p:tagLst xmlns:a="http://schemas.openxmlformats.org/drawingml/2006/main" xmlns:r="http://schemas.openxmlformats.org/officeDocument/2006/relationships" xmlns:p="http://schemas.openxmlformats.org/presentationml/2006/main">
  <p:tag name="TIMING" val="|7.1|4.6|1.4|4|3.5|2.3|3.2|2.2|3.5"/>
</p:tagLst>
</file>

<file path=ppt/tags/tag12.xml><?xml version="1.0" encoding="utf-8"?>
<p:tagLst xmlns:a="http://schemas.openxmlformats.org/drawingml/2006/main" xmlns:r="http://schemas.openxmlformats.org/officeDocument/2006/relationships" xmlns:p="http://schemas.openxmlformats.org/presentationml/2006/main">
  <p:tag name="TIMING" val="|7.1|4.6|1.4|4|3.5|2.3|3.2|2.2|3.5"/>
</p:tagLst>
</file>

<file path=ppt/tags/tag2.xml><?xml version="1.0" encoding="utf-8"?>
<p:tagLst xmlns:a="http://schemas.openxmlformats.org/drawingml/2006/main" xmlns:r="http://schemas.openxmlformats.org/officeDocument/2006/relationships" xmlns:p="http://schemas.openxmlformats.org/presentationml/2006/main">
  <p:tag name="TIMING" val="|2.5|2.8|1|6.4|1.8|5.2|4.7"/>
</p:tagLst>
</file>

<file path=ppt/tags/tag3.xml><?xml version="1.0" encoding="utf-8"?>
<p:tagLst xmlns:a="http://schemas.openxmlformats.org/drawingml/2006/main" xmlns:r="http://schemas.openxmlformats.org/officeDocument/2006/relationships" xmlns:p="http://schemas.openxmlformats.org/presentationml/2006/main">
  <p:tag name="TIMING" val="|2.5|2.8|1|6.4|1.8|5.2|4.7"/>
</p:tagLst>
</file>

<file path=ppt/tags/tag4.xml><?xml version="1.0" encoding="utf-8"?>
<p:tagLst xmlns:a="http://schemas.openxmlformats.org/drawingml/2006/main" xmlns:r="http://schemas.openxmlformats.org/officeDocument/2006/relationships" xmlns:p="http://schemas.openxmlformats.org/presentationml/2006/main">
  <p:tag name="TIMING" val="|23.8|5.1|2.4|3.1|1.9|2.5|4.5|1.2|0.5"/>
</p:tagLst>
</file>

<file path=ppt/tags/tag5.xml><?xml version="1.0" encoding="utf-8"?>
<p:tagLst xmlns:a="http://schemas.openxmlformats.org/drawingml/2006/main" xmlns:r="http://schemas.openxmlformats.org/officeDocument/2006/relationships" xmlns:p="http://schemas.openxmlformats.org/presentationml/2006/main">
  <p:tag name="TIMING" val="|9.6|11.5|0.9|0.7|21.1|3.7|0.8"/>
</p:tagLst>
</file>

<file path=ppt/tags/tag6.xml><?xml version="1.0" encoding="utf-8"?>
<p:tagLst xmlns:a="http://schemas.openxmlformats.org/drawingml/2006/main" xmlns:r="http://schemas.openxmlformats.org/officeDocument/2006/relationships" xmlns:p="http://schemas.openxmlformats.org/presentationml/2006/main">
  <p:tag name="TIMING" val="|33.5|1.3|5.5|0.7|4.3|1|0.8|0.5|1.1|0.5|1.3|2.7|11.2|1.8"/>
</p:tagLst>
</file>

<file path=ppt/tags/tag7.xml><?xml version="1.0" encoding="utf-8"?>
<p:tagLst xmlns:a="http://schemas.openxmlformats.org/drawingml/2006/main" xmlns:r="http://schemas.openxmlformats.org/officeDocument/2006/relationships" xmlns:p="http://schemas.openxmlformats.org/presentationml/2006/main">
  <p:tag name="TIMING" val="|52.2|21.9"/>
</p:tagLst>
</file>

<file path=ppt/tags/tag8.xml><?xml version="1.0" encoding="utf-8"?>
<p:tagLst xmlns:a="http://schemas.openxmlformats.org/drawingml/2006/main" xmlns:r="http://schemas.openxmlformats.org/officeDocument/2006/relationships" xmlns:p="http://schemas.openxmlformats.org/presentationml/2006/main">
  <p:tag name="TIMING" val="|7.1|4.6|1.4|4|3.5|2.3|3.2|2.2|3.5"/>
</p:tagLst>
</file>

<file path=ppt/tags/tag9.xml><?xml version="1.0" encoding="utf-8"?>
<p:tagLst xmlns:a="http://schemas.openxmlformats.org/drawingml/2006/main" xmlns:r="http://schemas.openxmlformats.org/officeDocument/2006/relationships" xmlns:p="http://schemas.openxmlformats.org/presentationml/2006/main">
  <p:tag name="TIMING" val="|7.1|4.6|1.4|4|3.5|2.3|3.2|2.2|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1422</TotalTime>
  <Words>2457</Words>
  <Application>Microsoft Macintosh PowerPoint</Application>
  <PresentationFormat>Widescreen</PresentationFormat>
  <Paragraphs>540</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Rounded MT Bold</vt:lpstr>
      <vt:lpstr>Calibri</vt:lpstr>
      <vt:lpstr>Calibri Light</vt:lpstr>
      <vt:lpstr>Cambria Math</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Poulami</dc:creator>
  <cp:lastModifiedBy>Das, Poulami</cp:lastModifiedBy>
  <cp:revision>41</cp:revision>
  <dcterms:created xsi:type="dcterms:W3CDTF">2022-02-07T13:11:47Z</dcterms:created>
  <dcterms:modified xsi:type="dcterms:W3CDTF">2022-03-02T06:55:17Z</dcterms:modified>
</cp:coreProperties>
</file>