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01" r:id="rId2"/>
    <p:sldId id="277" r:id="rId3"/>
    <p:sldId id="281" r:id="rId4"/>
    <p:sldId id="285" r:id="rId5"/>
    <p:sldId id="278" r:id="rId6"/>
    <p:sldId id="284" r:id="rId7"/>
    <p:sldId id="402" r:id="rId8"/>
    <p:sldId id="3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59AC-7059-49DF-9DDE-2F75AB4D063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FE70-4962-4E41-AB58-D59F11486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cs"/>
              </a:rPr>
              <a:t>Good morning, everyone, </a:t>
            </a:r>
            <a:r>
              <a:rPr lang="ar-JO" dirty="0">
                <a:latin typeface="+mn-lt"/>
                <a:cs typeface="+mn-cs"/>
              </a:rPr>
              <a:t>صباح الخير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boker</a:t>
            </a:r>
            <a:r>
              <a:rPr lang="en-US" dirty="0">
                <a:latin typeface="+mn-lt"/>
                <a:cs typeface="+mn-cs"/>
              </a:rPr>
              <a:t> tov, and thank you for coming to this session. My name is David Russell, and I’m a PhD student at the University of Florida. And today I’ll be taking you through the results of a research paper entitled “Landscapes of control: The geography of counterinsurgency in the Sinai.”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63F33-66B0-4258-9BE3-9D9CE20CE9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1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63F33-66B0-4258-9BE3-9D9CE20CE9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6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E4C9-8F62-44E7-AAA8-63F9245F349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A05E-1F0D-45C7-AEA2-014B0A12B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David.Russell@uf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development/conflict-networks-in-north-and-west-africa_896e3eca-en?_ga=2.83821526.1322960289.1629938471-1430480931.16299384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B7B534-FCD4-8FA4-3AC2-6B6391E7F91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857250"/>
            <a:chExt cx="6858000" cy="5143500"/>
          </a:xfrm>
        </p:grpSpPr>
        <p:pic>
          <p:nvPicPr>
            <p:cNvPr id="4" name="Picture 3" descr="BrandedPowerpoint_11_16_4-3Slide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857250"/>
              <a:ext cx="6858000" cy="51435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59397" y="2492531"/>
              <a:ext cx="6625206" cy="84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75" b="1" dirty="0">
                  <a:latin typeface="Arial" panose="020B0604020202020204" pitchFamily="34" charset="0"/>
                  <a:cs typeface="Arial" panose="020B0604020202020204" pitchFamily="34" charset="0"/>
                </a:rPr>
                <a:t>Extracting Dynamic Social Network </a:t>
              </a:r>
              <a:r>
                <a:rPr lang="en-US" sz="33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Edgelists</a:t>
              </a:r>
              <a:r>
                <a:rPr lang="en-US" sz="3375" b="1" dirty="0">
                  <a:latin typeface="Arial" panose="020B0604020202020204" pitchFamily="34" charset="0"/>
                  <a:cs typeface="Arial" panose="020B0604020202020204" pitchFamily="34" charset="0"/>
                </a:rPr>
                <a:t> from Event Data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92268" y="4105891"/>
              <a:ext cx="2959465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75" dirty="0">
                  <a:latin typeface="Arial" panose="020B0604020202020204" pitchFamily="34" charset="0"/>
                  <a:cs typeface="Arial" panose="020B0604020202020204" pitchFamily="34" charset="0"/>
                </a:rPr>
                <a:t>David G. Russell</a:t>
              </a:r>
            </a:p>
            <a:p>
              <a:pPr algn="ctr"/>
              <a:r>
                <a:rPr lang="en-US" sz="1875" dirty="0">
                  <a:latin typeface="Arial" panose="020B0604020202020204" pitchFamily="34" charset="0"/>
                  <a:cs typeface="Arial" panose="020B0604020202020204" pitchFamily="34" charset="0"/>
                </a:rPr>
                <a:t>Department of Geography</a:t>
              </a:r>
            </a:p>
            <a:p>
              <a:pPr algn="ctr"/>
              <a:r>
                <a:rPr lang="en-US" sz="1875" dirty="0">
                  <a:latin typeface="Arial" panose="020B0604020202020204" pitchFamily="34" charset="0"/>
                  <a:cs typeface="Arial" panose="020B0604020202020204" pitchFamily="34" charset="0"/>
                </a:rPr>
                <a:t>University of Florida</a:t>
              </a:r>
            </a:p>
            <a:p>
              <a:pPr algn="ctr"/>
              <a:r>
                <a:rPr lang="fr-CH" sz="1875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David.Russell@ufl.edu</a:t>
              </a:r>
              <a:endParaRPr lang="en-US" sz="187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1498" y="1225418"/>
              <a:ext cx="3881004" cy="50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75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SNoMaN</a:t>
              </a:r>
              <a:r>
                <a:rPr lang="en-US" sz="1875" i="1" dirty="0">
                  <a:latin typeface="Arial" panose="020B0604020202020204" pitchFamily="34" charset="0"/>
                  <a:cs typeface="Arial" panose="020B0604020202020204" pitchFamily="34" charset="0"/>
                </a:rPr>
                <a:t> Workshop</a:t>
              </a:r>
            </a:p>
            <a:p>
              <a:pPr algn="ctr"/>
              <a:r>
                <a:rPr lang="en-US" sz="1875">
                  <a:latin typeface="Arial" panose="020B0604020202020204" pitchFamily="34" charset="0"/>
                  <a:cs typeface="Arial" panose="020B0604020202020204" pitchFamily="34" charset="0"/>
                </a:rPr>
                <a:t>May 18–19</a:t>
              </a:r>
              <a:r>
                <a:rPr lang="en-US" sz="1875" dirty="0">
                  <a:latin typeface="Arial" panose="020B0604020202020204" pitchFamily="34" charset="0"/>
                  <a:cs typeface="Arial" panose="020B0604020202020204" pitchFamily="34" charset="0"/>
                </a:rPr>
                <a:t>, 2023</a:t>
              </a:r>
            </a:p>
          </p:txBody>
        </p:sp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C5E0D337-F3AC-410D-A0B4-4850E103D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5963" y="1088429"/>
              <a:ext cx="781862" cy="78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1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AC7C1E6-D8D8-FC46-AB40-3255E7DF5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09"/>
              </p:ext>
            </p:extLst>
          </p:nvPr>
        </p:nvGraphicFramePr>
        <p:xfrm>
          <a:off x="5772576" y="1179446"/>
          <a:ext cx="237744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">
                  <a:extLst>
                    <a:ext uri="{9D8B030D-6E8A-4147-A177-3AD203B41FA5}">
                      <a16:colId xmlns:a16="http://schemas.microsoft.com/office/drawing/2014/main" val="2336174870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121352000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1334275586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636943165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327701177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331191402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1801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55773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35808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92922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71216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21654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F197C4C-44CE-8A20-6CBF-D5404104E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118" b="2498"/>
          <a:stretch/>
        </p:blipFill>
        <p:spPr>
          <a:xfrm>
            <a:off x="5772576" y="1170819"/>
            <a:ext cx="2377440" cy="2377441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18CA620-98AF-4523-A999-84E8B03F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70" y="3107713"/>
            <a:ext cx="449173" cy="4491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BC5940-E367-4B37-94AE-9EDEE8A91B3B}"/>
              </a:ext>
            </a:extLst>
          </p:cNvPr>
          <p:cNvSpPr/>
          <p:nvPr/>
        </p:nvSpPr>
        <p:spPr>
          <a:xfrm>
            <a:off x="261078" y="1583112"/>
            <a:ext cx="5058969" cy="480900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cs typeface="Arial"/>
              </a:rPr>
              <a:t>Event data from the Armed Conflict Location &amp; Event Data Project (ACLED)</a:t>
            </a:r>
            <a:endParaRPr lang="en-US" sz="2200" dirty="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2200" dirty="0"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cs typeface="Arial"/>
              </a:rPr>
              <a:t>In North and West Africa, from January 1, 1997 – December 31, 2022:</a:t>
            </a: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cs typeface="Arial"/>
              </a:rPr>
              <a:t>56,365 violent events</a:t>
            </a:r>
            <a:endParaRPr lang="en-US" sz="2200" dirty="0">
              <a:ea typeface="+mn-lt"/>
              <a:cs typeface="+mn-lt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cs typeface="Arial"/>
              </a:rPr>
              <a:t>205,413 deaths</a:t>
            </a:r>
            <a:endParaRPr lang="en-US" sz="2200" dirty="0">
              <a:solidFill>
                <a:schemeClr val="dk1"/>
              </a:solidFill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cs typeface="Arial"/>
              </a:rPr>
              <a:t>Events always involve multiple actors, and we can use this information to construct a sociogram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9597DE5-D70F-4BE8-8F98-16C0AF8CD04F}"/>
              </a:ext>
            </a:extLst>
          </p:cNvPr>
          <p:cNvSpPr txBox="1">
            <a:spLocks/>
          </p:cNvSpPr>
          <p:nvPr/>
        </p:nvSpPr>
        <p:spPr>
          <a:xfrm>
            <a:off x="261078" y="204735"/>
            <a:ext cx="86287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Mapping conflict networks</a:t>
            </a:r>
          </a:p>
        </p:txBody>
      </p:sp>
      <p:pic>
        <p:nvPicPr>
          <p:cNvPr id="2" name="Picture 2" descr="A picture containing wire, light&#10;&#10;Description automatically generated">
            <a:extLst>
              <a:ext uri="{FF2B5EF4-FFF2-40B4-BE49-F238E27FC236}">
                <a16:creationId xmlns:a16="http://schemas.microsoft.com/office/drawing/2014/main" id="{42504072-64D6-47A3-A172-39152844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129" y="3726611"/>
            <a:ext cx="2520401" cy="2381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C600B7-C43B-47CA-B734-257EC483469C}"/>
              </a:ext>
            </a:extLst>
          </p:cNvPr>
          <p:cNvSpPr txBox="1"/>
          <p:nvPr/>
        </p:nvSpPr>
        <p:spPr>
          <a:xfrm>
            <a:off x="6245300" y="6422433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OECD/SWAC (2021)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673E15-1BAB-F6CA-D938-CC0AEBBD4664}"/>
              </a:ext>
            </a:extLst>
          </p:cNvPr>
          <p:cNvSpPr/>
          <p:nvPr/>
        </p:nvSpPr>
        <p:spPr>
          <a:xfrm>
            <a:off x="6812720" y="1521147"/>
            <a:ext cx="91440" cy="9144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E9ABBD-ACF6-D7AB-CDA0-9129EBB7BCB8}"/>
              </a:ext>
            </a:extLst>
          </p:cNvPr>
          <p:cNvSpPr/>
          <p:nvPr/>
        </p:nvSpPr>
        <p:spPr>
          <a:xfrm>
            <a:off x="6370740" y="2384505"/>
            <a:ext cx="91440" cy="9144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991316-5FA4-B459-408A-91267CA65085}"/>
              </a:ext>
            </a:extLst>
          </p:cNvPr>
          <p:cNvSpPr/>
          <p:nvPr/>
        </p:nvSpPr>
        <p:spPr>
          <a:xfrm>
            <a:off x="6671112" y="2765000"/>
            <a:ext cx="91440" cy="9144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455CD-0B47-E1B3-E858-0AEFB5239D44}"/>
              </a:ext>
            </a:extLst>
          </p:cNvPr>
          <p:cNvSpPr txBox="1"/>
          <p:nvPr/>
        </p:nvSpPr>
        <p:spPr>
          <a:xfrm>
            <a:off x="6858440" y="1258449"/>
            <a:ext cx="138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Actor A fought Actor B alongside Actor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6D8E9-6466-A69E-5EAB-D9D5885FCD9F}"/>
              </a:ext>
            </a:extLst>
          </p:cNvPr>
          <p:cNvSpPr txBox="1"/>
          <p:nvPr/>
        </p:nvSpPr>
        <p:spPr>
          <a:xfrm>
            <a:off x="6707511" y="2601592"/>
            <a:ext cx="1406106" cy="2462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Actor A fought Actor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1986B-015E-4EF4-3F30-C7533ACA2CC7}"/>
              </a:ext>
            </a:extLst>
          </p:cNvPr>
          <p:cNvSpPr txBox="1"/>
          <p:nvPr/>
        </p:nvSpPr>
        <p:spPr>
          <a:xfrm>
            <a:off x="6387992" y="2195220"/>
            <a:ext cx="1406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Actor B fought Actor C</a:t>
            </a:r>
          </a:p>
        </p:txBody>
      </p:sp>
    </p:spTree>
    <p:extLst>
      <p:ext uri="{BB962C8B-B14F-4D97-AF65-F5344CB8AC3E}">
        <p14:creationId xmlns:p14="http://schemas.microsoft.com/office/powerpoint/2010/main" val="227574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BC5940-E367-4B37-94AE-9EDEE8A91B3B}"/>
              </a:ext>
            </a:extLst>
          </p:cNvPr>
          <p:cNvSpPr/>
          <p:nvPr/>
        </p:nvSpPr>
        <p:spPr>
          <a:xfrm>
            <a:off x="364921" y="2150875"/>
            <a:ext cx="3218083" cy="392415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50" dirty="0">
                <a:solidFill>
                  <a:schemeClr val="dk1"/>
                </a:solidFill>
                <a:latin typeface="Arial"/>
                <a:cs typeface="Arial"/>
              </a:rPr>
              <a:t>Event data with lists of participants can be turned into lists of relationships between all possible pairs of actors</a:t>
            </a:r>
            <a:endParaRPr lang="en-US" sz="1350" dirty="0">
              <a:solidFill>
                <a:schemeClr val="dk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9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950" dirty="0">
                <a:solidFill>
                  <a:schemeClr val="dk1"/>
                </a:solidFill>
                <a:latin typeface="Arial"/>
                <a:cs typeface="Arial"/>
              </a:rPr>
              <a:t>Each pair of actors forms a dyad. Its relationship can be cooperative or conflictual, depending on event details</a:t>
            </a:r>
            <a:endParaRPr lang="en-US" sz="19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6FFE783C-C253-42CF-8117-11645DAA4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274" y="2256371"/>
            <a:ext cx="4917997" cy="1788581"/>
          </a:xfr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522B6C1-BEE0-418F-958C-D4412F81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66" y="4112951"/>
            <a:ext cx="4914812" cy="2317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BFBBE-55F7-41E4-BF20-BCD64CD70C1A}"/>
              </a:ext>
            </a:extLst>
          </p:cNvPr>
          <p:cNvSpPr txBox="1"/>
          <p:nvPr/>
        </p:nvSpPr>
        <p:spPr>
          <a:xfrm>
            <a:off x="7125889" y="6383264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OECD/SWAC (2021)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84F2319-0687-0248-D301-FE3358924AD8}"/>
              </a:ext>
            </a:extLst>
          </p:cNvPr>
          <p:cNvSpPr txBox="1">
            <a:spLocks/>
          </p:cNvSpPr>
          <p:nvPr/>
        </p:nvSpPr>
        <p:spPr>
          <a:xfrm>
            <a:off x="458058" y="155248"/>
            <a:ext cx="86287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latin typeface="Arial"/>
                <a:cs typeface="Arial"/>
              </a:rPr>
              <a:t>Dynamic Network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96438-459F-0BC3-5D4F-BDB6CB594621}"/>
              </a:ext>
            </a:extLst>
          </p:cNvPr>
          <p:cNvSpPr txBox="1"/>
          <p:nvPr/>
        </p:nvSpPr>
        <p:spPr>
          <a:xfrm>
            <a:off x="364921" y="1280539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From events to dyads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339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8AB749E1-2497-4C6C-8357-578229BC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6" y="2265845"/>
            <a:ext cx="5600700" cy="1884346"/>
          </a:xfrm>
          <a:prstGeom prst="rect">
            <a:avLst/>
          </a:prstGeom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F53FA9-9B96-4750-9EC8-CD31D1EC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6" y="4260612"/>
            <a:ext cx="5600700" cy="2002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5FB98-FC6F-4A9C-80FB-9AE46A3AED60}"/>
              </a:ext>
            </a:extLst>
          </p:cNvPr>
          <p:cNvSpPr txBox="1"/>
          <p:nvPr/>
        </p:nvSpPr>
        <p:spPr>
          <a:xfrm>
            <a:off x="360526" y="6373922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OECD/SWAC (2021)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0D343-DE1C-4326-909D-6132696C2387}"/>
              </a:ext>
            </a:extLst>
          </p:cNvPr>
          <p:cNvSpPr/>
          <p:nvPr/>
        </p:nvSpPr>
        <p:spPr>
          <a:xfrm>
            <a:off x="6124410" y="2370161"/>
            <a:ext cx="2962412" cy="387798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dk1"/>
                </a:solidFill>
                <a:latin typeface="Arial"/>
                <a:cs typeface="Arial"/>
              </a:rPr>
              <a:t>Active ties between dyads can be cooperative or conflictual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dk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dk1"/>
                </a:solidFill>
                <a:latin typeface="Arial"/>
                <a:cs typeface="Arial"/>
              </a:rPr>
              <a:t>Cooperative and conflictual ties can be considered together (signed network) or separately (unsigned networks)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dk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dk1"/>
                </a:solidFill>
                <a:latin typeface="Arial"/>
                <a:cs typeface="Arial"/>
              </a:rPr>
              <a:t>Ties can be weighted by the number of events involving both actors/nodes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C8BD72E-920D-70E0-E54E-AAEF38F255BC}"/>
              </a:ext>
            </a:extLst>
          </p:cNvPr>
          <p:cNvSpPr txBox="1">
            <a:spLocks/>
          </p:cNvSpPr>
          <p:nvPr/>
        </p:nvSpPr>
        <p:spPr>
          <a:xfrm>
            <a:off x="458058" y="155248"/>
            <a:ext cx="86287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latin typeface="Arial"/>
                <a:cs typeface="Arial"/>
              </a:rPr>
              <a:t>Dynamic Network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7FC01-F404-65EB-BC53-2F39DE13F6BB}"/>
              </a:ext>
            </a:extLst>
          </p:cNvPr>
          <p:cNvSpPr txBox="1"/>
          <p:nvPr/>
        </p:nvSpPr>
        <p:spPr>
          <a:xfrm>
            <a:off x="364921" y="1280539"/>
            <a:ext cx="73445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Opposition and cooperation networks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3764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5F803EC7-E708-4FC5-9E04-B0D17F147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60" b="10028"/>
          <a:stretch/>
        </p:blipFill>
        <p:spPr>
          <a:xfrm>
            <a:off x="4828865" y="1756391"/>
            <a:ext cx="4270193" cy="4846848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ADA394A-F493-4F2B-907E-178EDDBA0832}"/>
              </a:ext>
            </a:extLst>
          </p:cNvPr>
          <p:cNvSpPr txBox="1">
            <a:spLocks/>
          </p:cNvSpPr>
          <p:nvPr/>
        </p:nvSpPr>
        <p:spPr>
          <a:xfrm>
            <a:off x="458058" y="155248"/>
            <a:ext cx="86287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latin typeface="Arial"/>
                <a:cs typeface="Arial"/>
              </a:rPr>
              <a:t>Dynamic Network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0DB1A-1DF3-42B5-8ECF-C56777A28C4A}"/>
              </a:ext>
            </a:extLst>
          </p:cNvPr>
          <p:cNvSpPr txBox="1"/>
          <p:nvPr/>
        </p:nvSpPr>
        <p:spPr>
          <a:xfrm>
            <a:off x="6190968" y="6627168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OECD/SWAC (2021)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F428B-7C6D-4B1B-82C4-66E89096E5CB}"/>
              </a:ext>
            </a:extLst>
          </p:cNvPr>
          <p:cNvSpPr/>
          <p:nvPr/>
        </p:nvSpPr>
        <p:spPr>
          <a:xfrm>
            <a:off x="457875" y="2184224"/>
            <a:ext cx="3857261" cy="339323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Relational data over time is most efficiently stored as a list of relationships with beginning and end dates: an </a:t>
            </a:r>
            <a:r>
              <a:rPr lang="en-US" b="1" dirty="0" err="1">
                <a:solidFill>
                  <a:schemeClr val="dk1"/>
                </a:solidFill>
                <a:latin typeface="Arial"/>
                <a:cs typeface="Arial"/>
              </a:rPr>
              <a:t>edgelist</a:t>
            </a:r>
            <a:endParaRPr lang="en-US" b="1" dirty="0" err="1">
              <a:solidFill>
                <a:schemeClr val="dk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dk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Edges can be cooperative, conflictual, or non-existent (lapsed)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An </a:t>
            </a:r>
            <a:r>
              <a:rPr lang="en-US" b="1" dirty="0">
                <a:solidFill>
                  <a:schemeClr val="dk1"/>
                </a:solidFill>
                <a:latin typeface="Arial"/>
                <a:cs typeface="Arial"/>
              </a:rPr>
              <a:t>edge duration limit </a:t>
            </a:r>
            <a:r>
              <a:rPr lang="en-US" dirty="0">
                <a:solidFill>
                  <a:schemeClr val="dk1"/>
                </a:solidFill>
                <a:latin typeface="Arial"/>
                <a:cs typeface="Arial"/>
              </a:rPr>
              <a:t>specifies how long a relationship will last after its last event</a:t>
            </a:r>
            <a:endPara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1DC10-1688-EF9D-1AB1-31805DD5853F}"/>
              </a:ext>
            </a:extLst>
          </p:cNvPr>
          <p:cNvSpPr txBox="1"/>
          <p:nvPr/>
        </p:nvSpPr>
        <p:spPr>
          <a:xfrm>
            <a:off x="364921" y="1280539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From dyads to edges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02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BC5940-E367-4B37-94AE-9EDEE8A91B3B}"/>
              </a:ext>
            </a:extLst>
          </p:cNvPr>
          <p:cNvSpPr/>
          <p:nvPr/>
        </p:nvSpPr>
        <p:spPr>
          <a:xfrm>
            <a:off x="808736" y="1944957"/>
            <a:ext cx="7890646" cy="182357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dk1"/>
                </a:solidFill>
                <a:latin typeface="Arial"/>
                <a:cs typeface="Arial"/>
              </a:rPr>
              <a:t>A dynamic network can be a series of static networks at different snapshots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50" dirty="0">
              <a:solidFill>
                <a:schemeClr val="dk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dk1"/>
                </a:solidFill>
                <a:latin typeface="Arial"/>
                <a:cs typeface="Arial"/>
              </a:rPr>
              <a:t>Network measures like density and centralization can be measured at temporal intervals</a:t>
            </a:r>
            <a:endParaRPr lang="en-US" sz="19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08C57E24-BFCA-4B6A-A9F3-D20B5E365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19"/>
          <a:stretch/>
        </p:blipFill>
        <p:spPr>
          <a:xfrm>
            <a:off x="808736" y="3768533"/>
            <a:ext cx="7137547" cy="24758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CBA28-B67F-44D1-B736-D8C3E119206C}"/>
              </a:ext>
            </a:extLst>
          </p:cNvPr>
          <p:cNvSpPr txBox="1"/>
          <p:nvPr/>
        </p:nvSpPr>
        <p:spPr>
          <a:xfrm>
            <a:off x="808736" y="6432700"/>
            <a:ext cx="3538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adapted from Uddin et al. (2015) by OECD/SWAC (2021)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EEDBB19-839F-309C-8E2E-0C32CF6C50F4}"/>
              </a:ext>
            </a:extLst>
          </p:cNvPr>
          <p:cNvSpPr txBox="1">
            <a:spLocks/>
          </p:cNvSpPr>
          <p:nvPr/>
        </p:nvSpPr>
        <p:spPr>
          <a:xfrm>
            <a:off x="458058" y="155248"/>
            <a:ext cx="862876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latin typeface="Arial"/>
                <a:cs typeface="Arial"/>
              </a:rPr>
              <a:t>Dynamic Network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C98C-4E9D-BB05-138C-1CAF4D7FEA0D}"/>
              </a:ext>
            </a:extLst>
          </p:cNvPr>
          <p:cNvSpPr txBox="1"/>
          <p:nvPr/>
        </p:nvSpPr>
        <p:spPr>
          <a:xfrm>
            <a:off x="364921" y="1280539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Networks over time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6305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221-602B-75EC-0EC8-7F62FA99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8" y="187796"/>
            <a:ext cx="7886700" cy="922938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Spatializing Social Networks</a:t>
            </a:r>
          </a:p>
        </p:txBody>
      </p:sp>
      <p:pic>
        <p:nvPicPr>
          <p:cNvPr id="7" name="Picture 6" descr="A picture containing text, map, diagram&#10;&#10;Description automatically generated">
            <a:extLst>
              <a:ext uri="{FF2B5EF4-FFF2-40B4-BE49-F238E27FC236}">
                <a16:creationId xmlns:a16="http://schemas.microsoft.com/office/drawing/2014/main" id="{5156CB6F-DF96-CB24-1754-EF7D30C2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954"/>
            <a:ext cx="4801774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A picture containing text, map, diagram, line&#10;&#10;Description automatically generated">
            <a:extLst>
              <a:ext uri="{FF2B5EF4-FFF2-40B4-BE49-F238E27FC236}">
                <a16:creationId xmlns:a16="http://schemas.microsoft.com/office/drawing/2014/main" id="{6A63A6C1-7EE6-E7BD-21A2-A2FB4CE6C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7"/>
          <a:stretch/>
        </p:blipFill>
        <p:spPr>
          <a:xfrm>
            <a:off x="3882363" y="3474720"/>
            <a:ext cx="5261637" cy="3383280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D70BD3-BB64-D1A0-9D12-B942E2D664CB}"/>
              </a:ext>
            </a:extLst>
          </p:cNvPr>
          <p:cNvSpPr txBox="1"/>
          <p:nvPr/>
        </p:nvSpPr>
        <p:spPr>
          <a:xfrm>
            <a:off x="5167618" y="1412028"/>
            <a:ext cx="3787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Constructing social networks from spatialized event data means we can subset the network by the location in which the network’s events happened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97453-63A1-2FB1-74B6-ED8B7F65CF55}"/>
              </a:ext>
            </a:extLst>
          </p:cNvPr>
          <p:cNvSpPr txBox="1"/>
          <p:nvPr/>
        </p:nvSpPr>
        <p:spPr>
          <a:xfrm>
            <a:off x="98601" y="4483584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OECD/SWAC (2021)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E149E-D748-30ED-8BD7-EA298CD05DFF}"/>
              </a:ext>
            </a:extLst>
          </p:cNvPr>
          <p:cNvSpPr txBox="1"/>
          <p:nvPr/>
        </p:nvSpPr>
        <p:spPr>
          <a:xfrm>
            <a:off x="2190874" y="6627168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Source: OECD/SWAC (2021)</a:t>
            </a:r>
          </a:p>
        </p:txBody>
      </p:sp>
    </p:spTree>
    <p:extLst>
      <p:ext uri="{BB962C8B-B14F-4D97-AF65-F5344CB8AC3E}">
        <p14:creationId xmlns:p14="http://schemas.microsoft.com/office/powerpoint/2010/main" val="414174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0164-E82C-8288-5A52-9FF57BE3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48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References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18E2-58E0-BC9C-B992-6CBF600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48" y="1565498"/>
            <a:ext cx="4956756" cy="4045789"/>
          </a:xfrm>
        </p:spPr>
        <p:txBody>
          <a:bodyPr>
            <a:noAutofit/>
          </a:bodyPr>
          <a:lstStyle/>
          <a:p>
            <a:pPr marL="214313" indent="-2143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Walther, O. J., Radil, S. M., &amp; Russell, D.G. (2021). Mapping the changing structure of conflict networks in North and West Africa.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African Security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 (3), 211-238.</a:t>
            </a:r>
          </a:p>
          <a:p>
            <a:pPr marL="214313" indent="-214313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OECD. 2021.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Conflict Networks in North and West Africa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Paris.</a:t>
            </a:r>
          </a:p>
          <a:p>
            <a:pPr marL="214313" indent="-214313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 to this conference was supported by a Travel Support Award from the Spatial Social Network Workshop. This research is funded by the OECD Sahel and West Africa Club.</a:t>
            </a:r>
          </a:p>
          <a:p>
            <a:pPr marL="214313" indent="-214313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96A7C-700B-C333-123E-71957242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7243" y="1961554"/>
            <a:ext cx="2733102" cy="20851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1F17E-0B29-F95E-9609-6FB9B35B3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35" y="4739801"/>
            <a:ext cx="2176871" cy="5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1583</TotalTime>
  <Words>533</Words>
  <Application>Microsoft Office PowerPoint</Application>
  <PresentationFormat>On-screen Show (4:3)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Spatializing Social Networks</vt:lpstr>
      <vt:lpstr>References and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G. Russell Jr.</dc:creator>
  <cp:lastModifiedBy>David</cp:lastModifiedBy>
  <cp:revision>60</cp:revision>
  <dcterms:created xsi:type="dcterms:W3CDTF">2021-05-18T23:04:34Z</dcterms:created>
  <dcterms:modified xsi:type="dcterms:W3CDTF">2023-05-16T14:20:23Z</dcterms:modified>
</cp:coreProperties>
</file>