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1"/>
  </p:notesMasterIdLst>
  <p:handoutMasterIdLst>
    <p:handoutMasterId r:id="rId12"/>
  </p:handoutMasterIdLst>
  <p:sldIdLst>
    <p:sldId id="256" r:id="rId5"/>
    <p:sldId id="5295" r:id="rId6"/>
    <p:sldId id="5294" r:id="rId7"/>
    <p:sldId id="5293" r:id="rId8"/>
    <p:sldId id="259" r:id="rId9"/>
    <p:sldId id="5261" r:id="rId1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383FE-5998-1A49-A6E6-51937B5E1E67}" v="3" dt="2023-05-16T13:00:12.5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6327" autoAdjust="0"/>
  </p:normalViewPr>
  <p:slideViewPr>
    <p:cSldViewPr snapToGrid="0" showGuides="1">
      <p:cViewPr varScale="1">
        <p:scale>
          <a:sx n="123" d="100"/>
          <a:sy n="123" d="100"/>
        </p:scale>
        <p:origin x="712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5/16/23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5/16/23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1" name="Shape 5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Building from ethnographic and other empirical data we can build a timeline of the event as well as possible scenarios that characterize potential experiences</a:t>
            </a:r>
            <a:endParaRPr lang="en-US"/>
          </a:p>
          <a:p>
            <a:endParaRPr lang="en-US"/>
          </a:p>
          <a:p>
            <a:r>
              <a:rPr lang="en-US"/>
              <a:t>Geospatially accurate, representing both the physical infrastructure and population behavior</a:t>
            </a:r>
          </a:p>
          <a:p>
            <a:r>
              <a:rPr lang="en-US"/>
              <a:t>Mobility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Entities that have agency with goals and decision-making capacity</a:t>
            </a:r>
          </a:p>
          <a:p>
            <a:endParaRPr lang="en-US"/>
          </a:p>
          <a:p>
            <a:r>
              <a:rPr lang="en-US"/>
              <a:t>Key motivator in emergencies – individual and family safety – need to represent the social network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Video of a small representative population</a:t>
            </a:r>
          </a:p>
          <a:p>
            <a:endParaRPr lang="en-US"/>
          </a:p>
          <a:p>
            <a:r>
              <a:rPr lang="en-US"/>
              <a:t>Larger points represent carpools and other groups</a:t>
            </a:r>
          </a:p>
          <a:p>
            <a:endParaRPr lang="en-US"/>
          </a:p>
          <a:p>
            <a:r>
              <a:rPr lang="en-US"/>
              <a:t>Color represented health with healthy green agents ranging to black dead agents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0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9CEC-F5D2-DE0B-A8F3-ED65AD7B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D095F-5D35-BB2E-86B0-753AC9E4B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88B7D-ACE7-E2A5-4C01-D0C376721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DE6A-95BE-5D41-A5A1-C73FD0DA4D25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B5E53-84A7-37F2-DAC0-879A8AD2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C8AB6-0929-8100-77F5-E2914D4A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280F-C93F-7F45-BDA4-0FFE5877C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51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5236" cy="1017586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869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  <p:sldLayoutId id="2147483764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Spatial social networks in human mobility patterns: A case study of disaster response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3500471"/>
            <a:ext cx="5440514" cy="1657936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dirty="0">
                <a:solidFill>
                  <a:srgbClr val="FFC000"/>
                </a:solidFill>
              </a:rPr>
              <a:t>Presented By:</a:t>
            </a:r>
            <a:br>
              <a:rPr lang="en-US" dirty="0"/>
            </a:br>
            <a:r>
              <a:rPr lang="en-US" dirty="0"/>
              <a:t>Annetta Burger</a:t>
            </a:r>
          </a:p>
          <a:p>
            <a:pPr>
              <a:spcBef>
                <a:spcPts val="200"/>
              </a:spcBef>
            </a:pPr>
            <a:r>
              <a:rPr lang="en-US" sz="1400" dirty="0" err="1"/>
              <a:t>burgerag@ornl.gov</a:t>
            </a:r>
            <a:endParaRPr lang="en-US" sz="1400" dirty="0"/>
          </a:p>
          <a:p>
            <a:r>
              <a:rPr lang="en-US" i="1" dirty="0"/>
              <a:t>Oak Ridge National Laboratory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064A044-1B78-8464-8C3F-7FB9F4A0BA16}"/>
              </a:ext>
            </a:extLst>
          </p:cNvPr>
          <p:cNvSpPr txBox="1">
            <a:spLocks/>
          </p:cNvSpPr>
          <p:nvPr/>
        </p:nvSpPr>
        <p:spPr bwMode="auto">
          <a:xfrm>
            <a:off x="458553" y="2293558"/>
            <a:ext cx="6921934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solidFill>
                  <a:srgbClr val="FFC000"/>
                </a:solidFill>
              </a:rPr>
              <a:t>SNoMaN</a:t>
            </a:r>
            <a:r>
              <a:rPr lang="en-US" sz="1800" dirty="0">
                <a:solidFill>
                  <a:srgbClr val="FFC000"/>
                </a:solidFill>
              </a:rPr>
              <a:t> Workshop 2023: Lightening Talk</a:t>
            </a:r>
          </a:p>
          <a:p>
            <a:endParaRPr lang="en-US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Shot 2017-10-16 at 7.49.53 PM.png" descr="Screen Shot 2017-10-16 at 7.49.53 PM.png">
            <a:extLst>
              <a:ext uri="{FF2B5EF4-FFF2-40B4-BE49-F238E27FC236}">
                <a16:creationId xmlns:a16="http://schemas.microsoft.com/office/drawing/2014/main" id="{D2A4B809-B5A8-1B8D-BA25-5014B424D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728596"/>
            <a:ext cx="6279143" cy="40893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BBB268-BBB9-7B69-247A-3E9113880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How do social networks impact human behavior in disaster and survival outcomes?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E8BB3-FC7E-0251-DAB0-0A9F3C55F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7" y="1243109"/>
            <a:ext cx="3677490" cy="2711463"/>
          </a:xfrm>
          <a:prstGeom prst="rect">
            <a:avLst/>
          </a:prstGeom>
        </p:spPr>
      </p:pic>
      <p:pic>
        <p:nvPicPr>
          <p:cNvPr id="6" name="image7.png" descr="image7.png">
            <a:extLst>
              <a:ext uri="{FF2B5EF4-FFF2-40B4-BE49-F238E27FC236}">
                <a16:creationId xmlns:a16="http://schemas.microsoft.com/office/drawing/2014/main" id="{1FB0201D-A805-127C-D310-DA6412CFE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7" y="3964511"/>
            <a:ext cx="4474464" cy="279654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5F6DCC-9C58-6C9C-B972-F39B595FA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670" y="4449237"/>
            <a:ext cx="7485753" cy="2136554"/>
          </a:xfrm>
          <a:solidFill>
            <a:schemeClr val="bg1"/>
          </a:solidFill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1600" b="1" dirty="0"/>
              <a:t>Preparation</a:t>
            </a:r>
            <a:r>
              <a:rPr lang="en-US" sz="1600" dirty="0"/>
              <a:t> – Leads some households to be more knowledgeable and better prepared</a:t>
            </a:r>
          </a:p>
          <a:p>
            <a:pPr>
              <a:spcBef>
                <a:spcPts val="1000"/>
              </a:spcBef>
            </a:pPr>
            <a:r>
              <a:rPr lang="en-US" sz="1600" b="1" dirty="0"/>
              <a:t>Evacuation</a:t>
            </a:r>
            <a:r>
              <a:rPr lang="en-US" sz="1600" dirty="0"/>
              <a:t> – Evacuation as family units</a:t>
            </a:r>
          </a:p>
          <a:p>
            <a:pPr>
              <a:spcBef>
                <a:spcPts val="1000"/>
              </a:spcBef>
            </a:pPr>
            <a:r>
              <a:rPr lang="en-US" sz="1600" b="1" dirty="0"/>
              <a:t>Impact</a:t>
            </a:r>
            <a:r>
              <a:rPr lang="en-US" sz="1600" dirty="0"/>
              <a:t> – Sheltering in cohorts and flight in emergent groups</a:t>
            </a:r>
          </a:p>
          <a:p>
            <a:pPr>
              <a:spcBef>
                <a:spcPts val="1000"/>
              </a:spcBef>
            </a:pPr>
            <a:r>
              <a:rPr lang="en-US" sz="1600" b="1" dirty="0"/>
              <a:t>Recovery</a:t>
            </a:r>
            <a:r>
              <a:rPr lang="en-US" sz="1600" dirty="0"/>
              <a:t> – Search and rescue, debris removal, financial loans and gifts, shelter, childcare, emotional support, and information</a:t>
            </a:r>
          </a:p>
          <a:p>
            <a:pPr>
              <a:spcBef>
                <a:spcPts val="1000"/>
              </a:spcBef>
            </a:pPr>
            <a:r>
              <a:rPr lang="en-US" sz="1600" b="1" dirty="0"/>
              <a:t>Reconstruction</a:t>
            </a:r>
            <a:r>
              <a:rPr lang="en-US" sz="1600" dirty="0"/>
              <a:t> – Financial loans and gifts and information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334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Line"/>
          <p:cNvSpPr/>
          <p:nvPr/>
        </p:nvSpPr>
        <p:spPr>
          <a:xfrm>
            <a:off x="784432" y="4578098"/>
            <a:ext cx="8430473" cy="1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arrow"/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54" name="Line"/>
          <p:cNvSpPr/>
          <p:nvPr/>
        </p:nvSpPr>
        <p:spPr>
          <a:xfrm>
            <a:off x="801905" y="5230523"/>
            <a:ext cx="4261811" cy="1"/>
          </a:xfrm>
          <a:prstGeom prst="line">
            <a:avLst/>
          </a:prstGeom>
          <a:ln w="12700">
            <a:solidFill>
              <a:schemeClr val="accent1"/>
            </a:solidFill>
            <a:miter/>
            <a:headEnd type="triangle" len="sm"/>
            <a:tailEnd type="triangle" len="sm"/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55" name="Baseline"/>
          <p:cNvSpPr txBox="1"/>
          <p:nvPr/>
        </p:nvSpPr>
        <p:spPr>
          <a:xfrm>
            <a:off x="2095655" y="5296894"/>
            <a:ext cx="97718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Baseline</a:t>
            </a:r>
          </a:p>
        </p:txBody>
      </p:sp>
      <p:sp>
        <p:nvSpPr>
          <p:cNvPr id="456" name="Line"/>
          <p:cNvSpPr/>
          <p:nvPr/>
        </p:nvSpPr>
        <p:spPr>
          <a:xfrm>
            <a:off x="4530508" y="4447569"/>
            <a:ext cx="1" cy="286458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57" name="Minutes"/>
          <p:cNvSpPr txBox="1"/>
          <p:nvPr/>
        </p:nvSpPr>
        <p:spPr>
          <a:xfrm>
            <a:off x="328637" y="4552012"/>
            <a:ext cx="58605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solidFill>
                  <a:srgbClr val="011993"/>
                </a:solidFill>
              </a:defRPr>
            </a:lvl1pPr>
          </a:lstStyle>
          <a:p>
            <a:r>
              <a:t>Minutes</a:t>
            </a:r>
          </a:p>
        </p:txBody>
      </p:sp>
      <p:sp>
        <p:nvSpPr>
          <p:cNvPr id="458" name="Line"/>
          <p:cNvSpPr/>
          <p:nvPr/>
        </p:nvSpPr>
        <p:spPr>
          <a:xfrm>
            <a:off x="1770274" y="4456178"/>
            <a:ext cx="1" cy="24384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59" name="Line"/>
          <p:cNvSpPr/>
          <p:nvPr/>
        </p:nvSpPr>
        <p:spPr>
          <a:xfrm>
            <a:off x="2646575" y="4468878"/>
            <a:ext cx="1" cy="24384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60" name="Line"/>
          <p:cNvSpPr/>
          <p:nvPr/>
        </p:nvSpPr>
        <p:spPr>
          <a:xfrm>
            <a:off x="3548275" y="4468878"/>
            <a:ext cx="1" cy="24384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61" name="Line"/>
          <p:cNvSpPr/>
          <p:nvPr/>
        </p:nvSpPr>
        <p:spPr>
          <a:xfrm>
            <a:off x="919374" y="4468878"/>
            <a:ext cx="1" cy="24384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62" name="Line"/>
          <p:cNvSpPr/>
          <p:nvPr/>
        </p:nvSpPr>
        <p:spPr>
          <a:xfrm>
            <a:off x="6240675" y="4468878"/>
            <a:ext cx="1" cy="24384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63" name="Line"/>
          <p:cNvSpPr/>
          <p:nvPr/>
        </p:nvSpPr>
        <p:spPr>
          <a:xfrm>
            <a:off x="7116975" y="4468878"/>
            <a:ext cx="1" cy="24384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64" name="Line"/>
          <p:cNvSpPr/>
          <p:nvPr/>
        </p:nvSpPr>
        <p:spPr>
          <a:xfrm>
            <a:off x="8018675" y="4456178"/>
            <a:ext cx="1" cy="24384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65" name="Line"/>
          <p:cNvSpPr/>
          <p:nvPr/>
        </p:nvSpPr>
        <p:spPr>
          <a:xfrm>
            <a:off x="5389775" y="4456178"/>
            <a:ext cx="1" cy="24384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66" name="Line"/>
          <p:cNvSpPr/>
          <p:nvPr/>
        </p:nvSpPr>
        <p:spPr>
          <a:xfrm>
            <a:off x="8780675" y="4468878"/>
            <a:ext cx="1" cy="24384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67" name="1440 steps…"/>
          <p:cNvSpPr txBox="1"/>
          <p:nvPr/>
        </p:nvSpPr>
        <p:spPr>
          <a:xfrm>
            <a:off x="2321430" y="4691713"/>
            <a:ext cx="78162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>
                <a:solidFill>
                  <a:srgbClr val="011993"/>
                </a:solidFill>
              </a:defRPr>
            </a:pPr>
            <a:r>
              <a:rPr sz="1100"/>
              <a:t>1440 steps</a:t>
            </a:r>
          </a:p>
          <a:p>
            <a:pPr algn="ctr">
              <a:defRPr sz="1100">
                <a:solidFill>
                  <a:srgbClr val="011993"/>
                </a:solidFill>
              </a:defRPr>
            </a:pPr>
            <a:r>
              <a:rPr sz="1100"/>
              <a:t>24 hrs</a:t>
            </a:r>
          </a:p>
        </p:txBody>
      </p:sp>
      <p:sp>
        <p:nvSpPr>
          <p:cNvPr id="468" name="4320 steps…"/>
          <p:cNvSpPr txBox="1"/>
          <p:nvPr/>
        </p:nvSpPr>
        <p:spPr>
          <a:xfrm>
            <a:off x="5849863" y="4702271"/>
            <a:ext cx="78162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>
                <a:solidFill>
                  <a:srgbClr val="011993"/>
                </a:solidFill>
              </a:defRPr>
            </a:pPr>
            <a:r>
              <a:rPr sz="1100"/>
              <a:t>4320 steps</a:t>
            </a:r>
          </a:p>
          <a:p>
            <a:pPr algn="ctr">
              <a:defRPr sz="1100">
                <a:solidFill>
                  <a:srgbClr val="011993"/>
                </a:solidFill>
              </a:defRPr>
            </a:pPr>
            <a:r>
              <a:rPr sz="1100"/>
              <a:t>72 hrs</a:t>
            </a:r>
          </a:p>
        </p:txBody>
      </p:sp>
      <p:sp>
        <p:nvSpPr>
          <p:cNvPr id="469" name="0 steps…"/>
          <p:cNvSpPr txBox="1"/>
          <p:nvPr/>
        </p:nvSpPr>
        <p:spPr>
          <a:xfrm>
            <a:off x="672579" y="4702271"/>
            <a:ext cx="54598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>
                <a:solidFill>
                  <a:srgbClr val="011993"/>
                </a:solidFill>
              </a:defRPr>
            </a:pPr>
            <a:r>
              <a:rPr sz="1100"/>
              <a:t>0 steps</a:t>
            </a:r>
          </a:p>
          <a:p>
            <a:pPr algn="ctr">
              <a:defRPr sz="1100">
                <a:solidFill>
                  <a:srgbClr val="011993"/>
                </a:solidFill>
              </a:defRPr>
            </a:pPr>
            <a:r>
              <a:rPr sz="1100"/>
              <a:t>0 hrs</a:t>
            </a:r>
          </a:p>
        </p:txBody>
      </p:sp>
      <p:sp>
        <p:nvSpPr>
          <p:cNvPr id="470" name="720"/>
          <p:cNvSpPr txBox="1"/>
          <p:nvPr/>
        </p:nvSpPr>
        <p:spPr>
          <a:xfrm>
            <a:off x="1619782" y="4651470"/>
            <a:ext cx="32797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solidFill>
                  <a:srgbClr val="011993"/>
                </a:solidFill>
              </a:defRPr>
            </a:lvl1pPr>
          </a:lstStyle>
          <a:p>
            <a:r>
              <a:t>720</a:t>
            </a:r>
          </a:p>
        </p:txBody>
      </p:sp>
      <p:sp>
        <p:nvSpPr>
          <p:cNvPr id="471" name="2160"/>
          <p:cNvSpPr txBox="1"/>
          <p:nvPr/>
        </p:nvSpPr>
        <p:spPr>
          <a:xfrm>
            <a:off x="3334916" y="4668963"/>
            <a:ext cx="40652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solidFill>
                  <a:srgbClr val="011993"/>
                </a:solidFill>
              </a:defRPr>
            </a:lvl1pPr>
          </a:lstStyle>
          <a:p>
            <a:r>
              <a:t>2160</a:t>
            </a:r>
          </a:p>
        </p:txBody>
      </p:sp>
      <p:sp>
        <p:nvSpPr>
          <p:cNvPr id="472" name="3660"/>
          <p:cNvSpPr txBox="1"/>
          <p:nvPr/>
        </p:nvSpPr>
        <p:spPr>
          <a:xfrm>
            <a:off x="5186514" y="4694363"/>
            <a:ext cx="40652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solidFill>
                  <a:srgbClr val="011993"/>
                </a:solidFill>
              </a:defRPr>
            </a:lvl1pPr>
          </a:lstStyle>
          <a:p>
            <a:r>
              <a:t>3660</a:t>
            </a:r>
          </a:p>
        </p:txBody>
      </p:sp>
      <p:sp>
        <p:nvSpPr>
          <p:cNvPr id="473" name="5040"/>
          <p:cNvSpPr txBox="1"/>
          <p:nvPr/>
        </p:nvSpPr>
        <p:spPr>
          <a:xfrm>
            <a:off x="6913714" y="4681663"/>
            <a:ext cx="40652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solidFill>
                  <a:srgbClr val="011993"/>
                </a:solidFill>
              </a:defRPr>
            </a:lvl1pPr>
          </a:lstStyle>
          <a:p>
            <a:r>
              <a:t>5040</a:t>
            </a:r>
          </a:p>
        </p:txBody>
      </p:sp>
      <p:sp>
        <p:nvSpPr>
          <p:cNvPr id="474" name="6480"/>
          <p:cNvSpPr txBox="1"/>
          <p:nvPr/>
        </p:nvSpPr>
        <p:spPr>
          <a:xfrm>
            <a:off x="8577414" y="4676870"/>
            <a:ext cx="40652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solidFill>
                  <a:srgbClr val="011993"/>
                </a:solidFill>
              </a:defRPr>
            </a:lvl1pPr>
          </a:lstStyle>
          <a:p>
            <a:r>
              <a:t>6480</a:t>
            </a:r>
          </a:p>
        </p:txBody>
      </p:sp>
      <p:sp>
        <p:nvSpPr>
          <p:cNvPr id="476" name="Agents"/>
          <p:cNvSpPr txBox="1"/>
          <p:nvPr/>
        </p:nvSpPr>
        <p:spPr>
          <a:xfrm>
            <a:off x="328939" y="2777197"/>
            <a:ext cx="81047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Agents</a:t>
            </a:r>
          </a:p>
        </p:txBody>
      </p:sp>
      <p:sp>
        <p:nvSpPr>
          <p:cNvPr id="477" name="Line"/>
          <p:cNvSpPr/>
          <p:nvPr/>
        </p:nvSpPr>
        <p:spPr>
          <a:xfrm>
            <a:off x="1490874" y="4456178"/>
            <a:ext cx="1" cy="243841"/>
          </a:xfrm>
          <a:prstGeom prst="line">
            <a:avLst/>
          </a:prstGeom>
          <a:ln w="44450" cap="rnd">
            <a:solidFill>
              <a:srgbClr val="000000"/>
            </a:solidFill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78" name="Commute…"/>
          <p:cNvSpPr txBox="1"/>
          <p:nvPr/>
        </p:nvSpPr>
        <p:spPr>
          <a:xfrm>
            <a:off x="1166121" y="3949283"/>
            <a:ext cx="70307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/>
            </a:pPr>
            <a:r>
              <a:rPr sz="1100"/>
              <a:t>Commute</a:t>
            </a:r>
          </a:p>
          <a:p>
            <a:pPr algn="ctr">
              <a:defRPr sz="900"/>
            </a:pPr>
            <a:r>
              <a:rPr sz="900"/>
              <a:t>~450 steps</a:t>
            </a:r>
          </a:p>
        </p:txBody>
      </p:sp>
      <p:sp>
        <p:nvSpPr>
          <p:cNvPr id="479" name="Line"/>
          <p:cNvSpPr/>
          <p:nvPr/>
        </p:nvSpPr>
        <p:spPr>
          <a:xfrm>
            <a:off x="2125875" y="4456178"/>
            <a:ext cx="1" cy="243841"/>
          </a:xfrm>
          <a:prstGeom prst="line">
            <a:avLst/>
          </a:prstGeom>
          <a:ln w="44450" cap="rnd">
            <a:solidFill>
              <a:srgbClr val="000000"/>
            </a:solidFill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80" name="Commute…"/>
          <p:cNvSpPr txBox="1"/>
          <p:nvPr/>
        </p:nvSpPr>
        <p:spPr>
          <a:xfrm>
            <a:off x="1803401" y="3746083"/>
            <a:ext cx="7239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/>
            </a:pPr>
            <a:r>
              <a:rPr sz="1100"/>
              <a:t>Commute</a:t>
            </a:r>
          </a:p>
          <a:p>
            <a:pPr algn="ctr">
              <a:defRPr sz="900"/>
            </a:pPr>
            <a:r>
              <a:rPr sz="900"/>
              <a:t>~1030 steps</a:t>
            </a:r>
          </a:p>
        </p:txBody>
      </p:sp>
      <p:sp>
        <p:nvSpPr>
          <p:cNvPr id="481" name="Line"/>
          <p:cNvSpPr/>
          <p:nvPr/>
        </p:nvSpPr>
        <p:spPr>
          <a:xfrm>
            <a:off x="3078375" y="4456178"/>
            <a:ext cx="1" cy="243841"/>
          </a:xfrm>
          <a:prstGeom prst="line">
            <a:avLst/>
          </a:prstGeom>
          <a:ln w="44450" cap="rnd">
            <a:solidFill>
              <a:srgbClr val="000000"/>
            </a:solidFill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82" name="Line"/>
          <p:cNvSpPr/>
          <p:nvPr/>
        </p:nvSpPr>
        <p:spPr>
          <a:xfrm>
            <a:off x="3802275" y="4456178"/>
            <a:ext cx="1" cy="243841"/>
          </a:xfrm>
          <a:prstGeom prst="line">
            <a:avLst/>
          </a:prstGeom>
          <a:ln w="44450" cap="rnd">
            <a:solidFill>
              <a:srgbClr val="000000"/>
            </a:solidFill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83" name="Commute…"/>
          <p:cNvSpPr txBox="1"/>
          <p:nvPr/>
        </p:nvSpPr>
        <p:spPr>
          <a:xfrm>
            <a:off x="2743201" y="3987383"/>
            <a:ext cx="7239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/>
            </a:pPr>
            <a:r>
              <a:rPr sz="1100" dirty="0"/>
              <a:t>Commute</a:t>
            </a:r>
          </a:p>
          <a:p>
            <a:pPr algn="ctr">
              <a:defRPr sz="900"/>
            </a:pPr>
            <a:r>
              <a:rPr sz="900" dirty="0"/>
              <a:t>~1890 steps</a:t>
            </a:r>
          </a:p>
        </p:txBody>
      </p:sp>
      <p:sp>
        <p:nvSpPr>
          <p:cNvPr id="484" name="Commute…"/>
          <p:cNvSpPr txBox="1"/>
          <p:nvPr/>
        </p:nvSpPr>
        <p:spPr>
          <a:xfrm>
            <a:off x="3403600" y="3784183"/>
            <a:ext cx="7239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/>
            </a:pPr>
            <a:r>
              <a:rPr sz="1100"/>
              <a:t>Commute</a:t>
            </a:r>
          </a:p>
          <a:p>
            <a:pPr algn="ctr">
              <a:defRPr sz="900"/>
            </a:pPr>
            <a:r>
              <a:rPr sz="900"/>
              <a:t>~2475 steps</a:t>
            </a:r>
          </a:p>
        </p:txBody>
      </p:sp>
      <p:sp>
        <p:nvSpPr>
          <p:cNvPr id="485" name="Line"/>
          <p:cNvSpPr/>
          <p:nvPr/>
        </p:nvSpPr>
        <p:spPr>
          <a:xfrm>
            <a:off x="4932575" y="4456178"/>
            <a:ext cx="1" cy="243841"/>
          </a:xfrm>
          <a:prstGeom prst="line">
            <a:avLst/>
          </a:prstGeom>
          <a:ln w="44450" cap="rnd">
            <a:solidFill>
              <a:srgbClr val="000000"/>
            </a:solidFill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86" name="Commute…"/>
          <p:cNvSpPr txBox="1"/>
          <p:nvPr/>
        </p:nvSpPr>
        <p:spPr>
          <a:xfrm>
            <a:off x="4546600" y="4012783"/>
            <a:ext cx="7239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/>
            </a:pPr>
            <a:r>
              <a:rPr sz="1100"/>
              <a:t>Commute</a:t>
            </a:r>
          </a:p>
          <a:p>
            <a:pPr algn="ctr">
              <a:defRPr sz="900"/>
            </a:pPr>
            <a:r>
              <a:rPr sz="900"/>
              <a:t>~3330 steps</a:t>
            </a:r>
          </a:p>
        </p:txBody>
      </p:sp>
      <p:sp>
        <p:nvSpPr>
          <p:cNvPr id="487" name="2889 steps…"/>
          <p:cNvSpPr txBox="1"/>
          <p:nvPr/>
        </p:nvSpPr>
        <p:spPr>
          <a:xfrm>
            <a:off x="4160763" y="4689571"/>
            <a:ext cx="78162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>
                <a:solidFill>
                  <a:srgbClr val="011993"/>
                </a:solidFill>
              </a:defRPr>
            </a:pPr>
            <a:r>
              <a:rPr sz="1100"/>
              <a:t>2889 steps</a:t>
            </a:r>
          </a:p>
          <a:p>
            <a:pPr algn="ctr">
              <a:defRPr sz="1100">
                <a:solidFill>
                  <a:srgbClr val="011993"/>
                </a:solidFill>
              </a:defRPr>
            </a:pPr>
            <a:r>
              <a:rPr sz="1100"/>
              <a:t>48 hrs</a:t>
            </a:r>
          </a:p>
        </p:txBody>
      </p:sp>
      <p:sp>
        <p:nvSpPr>
          <p:cNvPr id="488" name="Line"/>
          <p:cNvSpPr/>
          <p:nvPr/>
        </p:nvSpPr>
        <p:spPr>
          <a:xfrm flipV="1">
            <a:off x="5236504" y="2009426"/>
            <a:ext cx="1" cy="2724698"/>
          </a:xfrm>
          <a:prstGeom prst="line">
            <a:avLst/>
          </a:prstGeom>
          <a:ln w="44450" cap="rnd">
            <a:solidFill>
              <a:srgbClr val="FF0000"/>
            </a:solidFill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89" name="NWMD…"/>
          <p:cNvSpPr txBox="1"/>
          <p:nvPr/>
        </p:nvSpPr>
        <p:spPr>
          <a:xfrm>
            <a:off x="4632494" y="1440899"/>
            <a:ext cx="12080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FF2600"/>
                </a:solidFill>
              </a:defRPr>
            </a:pPr>
            <a:r>
              <a:t>NWMD</a:t>
            </a:r>
          </a:p>
          <a:p>
            <a:pPr algn="ctr">
              <a:defRPr>
                <a:solidFill>
                  <a:srgbClr val="FF2600"/>
                </a:solidFill>
              </a:defRPr>
            </a:pPr>
            <a:r>
              <a:t>Detonation</a:t>
            </a:r>
          </a:p>
        </p:txBody>
      </p:sp>
      <p:sp>
        <p:nvSpPr>
          <p:cNvPr id="490" name="Effects"/>
          <p:cNvSpPr txBox="1"/>
          <p:nvPr/>
        </p:nvSpPr>
        <p:spPr>
          <a:xfrm>
            <a:off x="328938" y="1532597"/>
            <a:ext cx="7934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Effects</a:t>
            </a:r>
          </a:p>
        </p:txBody>
      </p:sp>
      <p:sp>
        <p:nvSpPr>
          <p:cNvPr id="491" name="Emergent Group…"/>
          <p:cNvSpPr txBox="1"/>
          <p:nvPr/>
        </p:nvSpPr>
        <p:spPr>
          <a:xfrm>
            <a:off x="5213925" y="2659069"/>
            <a:ext cx="123073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100"/>
            </a:pPr>
            <a:r>
              <a:rPr sz="1100"/>
              <a:t>Emergent Group </a:t>
            </a:r>
          </a:p>
          <a:p>
            <a:pPr algn="ctr">
              <a:defRPr sz="1100"/>
            </a:pPr>
            <a:r>
              <a:rPr sz="1100"/>
              <a:t>Formation</a:t>
            </a:r>
          </a:p>
        </p:txBody>
      </p:sp>
      <p:sp>
        <p:nvSpPr>
          <p:cNvPr id="492" name="Evacuation"/>
          <p:cNvSpPr txBox="1"/>
          <p:nvPr/>
        </p:nvSpPr>
        <p:spPr>
          <a:xfrm>
            <a:off x="5389559" y="3338755"/>
            <a:ext cx="79124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/>
            </a:lvl1pPr>
          </a:lstStyle>
          <a:p>
            <a:r>
              <a:t>Evacuation</a:t>
            </a:r>
          </a:p>
        </p:txBody>
      </p:sp>
      <p:sp>
        <p:nvSpPr>
          <p:cNvPr id="493" name="Shelter"/>
          <p:cNvSpPr txBox="1"/>
          <p:nvPr/>
        </p:nvSpPr>
        <p:spPr>
          <a:xfrm>
            <a:off x="5407284" y="2996032"/>
            <a:ext cx="539568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/>
            </a:lvl1pPr>
          </a:lstStyle>
          <a:p>
            <a:r>
              <a:t>Shelter</a:t>
            </a:r>
          </a:p>
        </p:txBody>
      </p:sp>
      <p:sp>
        <p:nvSpPr>
          <p:cNvPr id="494" name="Flee"/>
          <p:cNvSpPr txBox="1"/>
          <p:nvPr/>
        </p:nvSpPr>
        <p:spPr>
          <a:xfrm>
            <a:off x="5406284" y="3179498"/>
            <a:ext cx="368047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/>
            </a:lvl1pPr>
          </a:lstStyle>
          <a:p>
            <a:r>
              <a:rPr dirty="0"/>
              <a:t>Flee</a:t>
            </a:r>
          </a:p>
        </p:txBody>
      </p:sp>
      <p:sp>
        <p:nvSpPr>
          <p:cNvPr id="495" name="Commute…"/>
          <p:cNvSpPr txBox="1"/>
          <p:nvPr/>
        </p:nvSpPr>
        <p:spPr>
          <a:xfrm>
            <a:off x="5501278" y="3864819"/>
            <a:ext cx="7239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/>
            </a:pPr>
            <a:r>
              <a:rPr sz="1100"/>
              <a:t>Commute</a:t>
            </a:r>
          </a:p>
          <a:p>
            <a:pPr algn="ctr">
              <a:defRPr sz="900"/>
            </a:pPr>
            <a:r>
              <a:rPr sz="900"/>
              <a:t>~3915 steps</a:t>
            </a:r>
          </a:p>
        </p:txBody>
      </p:sp>
      <p:sp>
        <p:nvSpPr>
          <p:cNvPr id="496" name="Line"/>
          <p:cNvSpPr/>
          <p:nvPr/>
        </p:nvSpPr>
        <p:spPr>
          <a:xfrm>
            <a:off x="5796175" y="4468878"/>
            <a:ext cx="1" cy="243841"/>
          </a:xfrm>
          <a:prstGeom prst="line">
            <a:avLst/>
          </a:prstGeom>
          <a:ln w="44450" cap="rnd">
            <a:solidFill>
              <a:srgbClr val="000000"/>
            </a:solidFill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497" name="Goals:…"/>
          <p:cNvSpPr txBox="1"/>
          <p:nvPr/>
        </p:nvSpPr>
        <p:spPr>
          <a:xfrm>
            <a:off x="1589027" y="2805119"/>
            <a:ext cx="1970537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058904"/>
                </a:solidFill>
              </a:defRPr>
            </a:pPr>
            <a:r>
              <a:t>Goals: </a:t>
            </a:r>
          </a:p>
          <a:p>
            <a:pPr>
              <a:defRPr sz="1600">
                <a:solidFill>
                  <a:srgbClr val="058904"/>
                </a:solidFill>
              </a:defRPr>
            </a:pPr>
            <a:r>
              <a:rPr sz="1600"/>
              <a:t>Work, School, Home</a:t>
            </a:r>
          </a:p>
        </p:txBody>
      </p:sp>
      <p:sp>
        <p:nvSpPr>
          <p:cNvPr id="499" name="Commute…"/>
          <p:cNvSpPr txBox="1"/>
          <p:nvPr/>
        </p:nvSpPr>
        <p:spPr>
          <a:xfrm>
            <a:off x="6413500" y="4063583"/>
            <a:ext cx="7239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/>
            </a:pPr>
            <a:r>
              <a:rPr sz="1100"/>
              <a:t>Commute</a:t>
            </a:r>
          </a:p>
          <a:p>
            <a:pPr algn="ctr">
              <a:defRPr sz="900"/>
            </a:pPr>
            <a:r>
              <a:rPr sz="900"/>
              <a:t>~4770 steps</a:t>
            </a:r>
          </a:p>
        </p:txBody>
      </p:sp>
      <p:sp>
        <p:nvSpPr>
          <p:cNvPr id="501" name="Commute…"/>
          <p:cNvSpPr txBox="1"/>
          <p:nvPr/>
        </p:nvSpPr>
        <p:spPr>
          <a:xfrm>
            <a:off x="7975600" y="4114383"/>
            <a:ext cx="7239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/>
            </a:pPr>
            <a:r>
              <a:rPr sz="1100"/>
              <a:t>Commute</a:t>
            </a:r>
          </a:p>
          <a:p>
            <a:pPr algn="ctr">
              <a:defRPr sz="900"/>
            </a:pPr>
            <a:r>
              <a:rPr sz="900"/>
              <a:t>~6210 steps</a:t>
            </a:r>
          </a:p>
        </p:txBody>
      </p:sp>
      <p:sp>
        <p:nvSpPr>
          <p:cNvPr id="502" name="Line"/>
          <p:cNvSpPr/>
          <p:nvPr/>
        </p:nvSpPr>
        <p:spPr>
          <a:xfrm>
            <a:off x="6723275" y="4468878"/>
            <a:ext cx="1" cy="243841"/>
          </a:xfrm>
          <a:prstGeom prst="line">
            <a:avLst/>
          </a:prstGeom>
          <a:ln w="44450" cap="rnd">
            <a:solidFill>
              <a:srgbClr val="000000"/>
            </a:solidFill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503" name="Line"/>
          <p:cNvSpPr/>
          <p:nvPr/>
        </p:nvSpPr>
        <p:spPr>
          <a:xfrm>
            <a:off x="8450475" y="4456178"/>
            <a:ext cx="1" cy="243841"/>
          </a:xfrm>
          <a:prstGeom prst="line">
            <a:avLst/>
          </a:prstGeom>
          <a:ln w="44450" cap="rnd">
            <a:solidFill>
              <a:srgbClr val="000000"/>
            </a:solidFill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504" name="Line"/>
          <p:cNvSpPr/>
          <p:nvPr/>
        </p:nvSpPr>
        <p:spPr>
          <a:xfrm>
            <a:off x="7370975" y="4481578"/>
            <a:ext cx="1" cy="243841"/>
          </a:xfrm>
          <a:prstGeom prst="line">
            <a:avLst/>
          </a:prstGeom>
          <a:ln w="44450" cap="rnd">
            <a:solidFill>
              <a:srgbClr val="000000"/>
            </a:solidFill>
          </a:ln>
        </p:spPr>
        <p:txBody>
          <a:bodyPr lIns="45719" rIns="45719"/>
          <a:lstStyle/>
          <a:p>
            <a:pPr algn="ctr">
              <a:defRPr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505" name="Aid"/>
          <p:cNvSpPr txBox="1"/>
          <p:nvPr/>
        </p:nvSpPr>
        <p:spPr>
          <a:xfrm>
            <a:off x="5407822" y="3503855"/>
            <a:ext cx="297515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/>
            </a:lvl1pPr>
          </a:lstStyle>
          <a:p>
            <a:r>
              <a:t>Aid</a:t>
            </a:r>
          </a:p>
        </p:txBody>
      </p:sp>
      <p:sp>
        <p:nvSpPr>
          <p:cNvPr id="506" name="Road Network"/>
          <p:cNvSpPr txBox="1"/>
          <p:nvPr/>
        </p:nvSpPr>
        <p:spPr>
          <a:xfrm>
            <a:off x="316238" y="2180297"/>
            <a:ext cx="155427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8B1CEA"/>
                </a:solidFill>
              </a:defRPr>
            </a:lvl1pPr>
          </a:lstStyle>
          <a:p>
            <a:r>
              <a:t>Road Network</a:t>
            </a:r>
          </a:p>
        </p:txBody>
      </p:sp>
      <p:sp>
        <p:nvSpPr>
          <p:cNvPr id="507" name="Destroyed/Impaired"/>
          <p:cNvSpPr txBox="1"/>
          <p:nvPr/>
        </p:nvSpPr>
        <p:spPr>
          <a:xfrm>
            <a:off x="5325736" y="2249441"/>
            <a:ext cx="1321835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solidFill>
                  <a:srgbClr val="8B1CEA"/>
                </a:solidFill>
              </a:defRPr>
            </a:lvl1pPr>
          </a:lstStyle>
          <a:p>
            <a:r>
              <a:t>Destroyed/Impaired</a:t>
            </a:r>
          </a:p>
        </p:txBody>
      </p:sp>
      <p:sp>
        <p:nvSpPr>
          <p:cNvPr id="509" name="Commuting Groups"/>
          <p:cNvSpPr txBox="1"/>
          <p:nvPr/>
        </p:nvSpPr>
        <p:spPr>
          <a:xfrm>
            <a:off x="399911" y="3072056"/>
            <a:ext cx="123073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100"/>
            </a:lvl1pPr>
          </a:lstStyle>
          <a:p>
            <a:r>
              <a:rPr lang="en-US"/>
              <a:t>Individuals &amp; </a:t>
            </a:r>
            <a:r>
              <a:t>Commuting Groups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55BAB3-E847-2092-E004-E1BD084F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04747"/>
            <a:ext cx="11430000" cy="535531"/>
          </a:xfrm>
        </p:spPr>
        <p:txBody>
          <a:bodyPr/>
          <a:lstStyle/>
          <a:p>
            <a:r>
              <a:rPr lang="en-US" dirty="0"/>
              <a:t>Human Behavior in NWMD Event</a:t>
            </a:r>
          </a:p>
        </p:txBody>
      </p:sp>
      <p:pic>
        <p:nvPicPr>
          <p:cNvPr id="516" name="Screen Shot 2020-10-22 at 4.12.32 PM.png" descr="Screen Shot 2020-10-22 at 4.12.32 PM.png">
            <a:extLst>
              <a:ext uri="{FF2B5EF4-FFF2-40B4-BE49-F238E27FC236}">
                <a16:creationId xmlns:a16="http://schemas.microsoft.com/office/drawing/2014/main" id="{19E82EA9-3C5E-4032-BD8A-817BBBFEF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079" y="283278"/>
            <a:ext cx="4046790" cy="15408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7" name="Image Gallery">
            <a:extLst>
              <a:ext uri="{FF2B5EF4-FFF2-40B4-BE49-F238E27FC236}">
                <a16:creationId xmlns:a16="http://schemas.microsoft.com/office/drawing/2014/main" id="{6F98E0CB-0378-6DF1-65C5-A2024CCE6C71}"/>
              </a:ext>
            </a:extLst>
          </p:cNvPr>
          <p:cNvGrpSpPr/>
          <p:nvPr/>
        </p:nvGrpSpPr>
        <p:grpSpPr>
          <a:xfrm>
            <a:off x="7876786" y="1815201"/>
            <a:ext cx="4335975" cy="4735329"/>
            <a:chOff x="0" y="0"/>
            <a:chExt cx="6017666" cy="6049019"/>
          </a:xfrm>
        </p:grpSpPr>
        <p:pic>
          <p:nvPicPr>
            <p:cNvPr id="518" name="Screen Shot 2020-10-04 at 10.08.54 PM.png" descr="Screen Shot 2020-10-04 at 10.08.54 PM.png">
              <a:extLst>
                <a:ext uri="{FF2B5EF4-FFF2-40B4-BE49-F238E27FC236}">
                  <a16:creationId xmlns:a16="http://schemas.microsoft.com/office/drawing/2014/main" id="{83FFD751-CC19-371E-A9BC-399B45A7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17667" cy="5642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9" name="Emergent Groups for Population Size 22,960">
              <a:extLst>
                <a:ext uri="{FF2B5EF4-FFF2-40B4-BE49-F238E27FC236}">
                  <a16:creationId xmlns:a16="http://schemas.microsoft.com/office/drawing/2014/main" id="{6E156559-6425-514E-7C7D-88257C170D13}"/>
                </a:ext>
              </a:extLst>
            </p:cNvPr>
            <p:cNvSpPr/>
            <p:nvPr/>
          </p:nvSpPr>
          <p:spPr>
            <a:xfrm>
              <a:off x="0" y="5718819"/>
              <a:ext cx="6017667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Emergent Groups for Population Size 22,960</a:t>
              </a:r>
            </a:p>
          </p:txBody>
        </p:sp>
      </p:grpSp>
      <p:sp>
        <p:nvSpPr>
          <p:cNvPr id="498" name="New Goals:…"/>
          <p:cNvSpPr txBox="1"/>
          <p:nvPr/>
        </p:nvSpPr>
        <p:spPr>
          <a:xfrm>
            <a:off x="6579432" y="2805119"/>
            <a:ext cx="156132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058904"/>
                </a:solidFill>
              </a:defRPr>
            </a:pPr>
            <a:r>
              <a:rPr dirty="0"/>
              <a:t>New Goals: </a:t>
            </a:r>
          </a:p>
          <a:p>
            <a:pPr>
              <a:defRPr sz="1600">
                <a:solidFill>
                  <a:srgbClr val="058904"/>
                </a:solidFill>
              </a:defRPr>
            </a:pPr>
            <a:r>
              <a:rPr sz="1600" dirty="0"/>
              <a:t>Safety, Info, Aid</a:t>
            </a:r>
          </a:p>
        </p:txBody>
      </p:sp>
    </p:spTree>
    <p:extLst>
      <p:ext uri="{BB962C8B-B14F-4D97-AF65-F5344CB8AC3E}">
        <p14:creationId xmlns:p14="http://schemas.microsoft.com/office/powerpoint/2010/main" val="62144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52966-15D4-9677-579F-215160ADF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ABM NWMD Detonation – Response Pattern</a:t>
            </a:r>
          </a:p>
        </p:txBody>
      </p:sp>
      <p:pic>
        <p:nvPicPr>
          <p:cNvPr id="5" name="NWMDinNYCdet.mp4" descr="NWMDinNYCdet.mp4">
            <a:extLst>
              <a:ext uri="{FF2B5EF4-FFF2-40B4-BE49-F238E27FC236}">
                <a16:creationId xmlns:a16="http://schemas.microsoft.com/office/drawing/2014/main" id="{45A20D0B-C6F2-324C-20E8-2F2D0FAC14E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944" y="699014"/>
            <a:ext cx="9822873" cy="57264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10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B834B-C43E-FE23-D756-08AD730B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58" y="110843"/>
            <a:ext cx="10515600" cy="815854"/>
          </a:xfrm>
        </p:spPr>
        <p:txBody>
          <a:bodyPr/>
          <a:lstStyle/>
          <a:p>
            <a:r>
              <a:rPr lang="en-US" dirty="0"/>
              <a:t>HAYSTAC -- Spatial Networks from Mobility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A0503-15DE-161E-7468-771292201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761" y="2081166"/>
            <a:ext cx="7628239" cy="4233153"/>
          </a:xfrm>
          <a:prstGeom prst="rect">
            <a:avLst/>
          </a:prstGeom>
        </p:spPr>
      </p:pic>
      <p:pic>
        <p:nvPicPr>
          <p:cNvPr id="6" name="Picture 5" descr="A picture containing nature&#10;&#10;Description automatically generated">
            <a:extLst>
              <a:ext uri="{FF2B5EF4-FFF2-40B4-BE49-F238E27FC236}">
                <a16:creationId xmlns:a16="http://schemas.microsoft.com/office/drawing/2014/main" id="{51D4B039-C3FD-2DEE-DCA3-DA9E19571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5" y="1311965"/>
            <a:ext cx="4566004" cy="3503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B211F3-47A0-A47E-A3C5-4587D2E717C9}"/>
              </a:ext>
            </a:extLst>
          </p:cNvPr>
          <p:cNvSpPr txBox="1"/>
          <p:nvPr/>
        </p:nvSpPr>
        <p:spPr>
          <a:xfrm>
            <a:off x="406934" y="5176703"/>
            <a:ext cx="328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GeoLife</a:t>
            </a:r>
            <a:r>
              <a:rPr lang="en-US" dirty="0"/>
              <a:t> User153 Spatial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29D514-18C6-3A68-27C6-06B05BFC3BA0}"/>
              </a:ext>
            </a:extLst>
          </p:cNvPr>
          <p:cNvSpPr txBox="1"/>
          <p:nvPr/>
        </p:nvSpPr>
        <p:spPr>
          <a:xfrm>
            <a:off x="6176623" y="6204988"/>
            <a:ext cx="5379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Degree Centrality of Aggregate </a:t>
            </a:r>
            <a:r>
              <a:rPr lang="en-US" dirty="0" err="1"/>
              <a:t>GeoLife</a:t>
            </a:r>
            <a:r>
              <a:rPr lang="en-US" dirty="0"/>
              <a:t> Spatial Network</a:t>
            </a:r>
          </a:p>
        </p:txBody>
      </p:sp>
    </p:spTree>
    <p:extLst>
      <p:ext uri="{BB962C8B-B14F-4D97-AF65-F5344CB8AC3E}">
        <p14:creationId xmlns:p14="http://schemas.microsoft.com/office/powerpoint/2010/main" val="670400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2"/>
            <a:ext cx="12188952" cy="68579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Q&amp;A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438288440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38e4deb0-de08-4adb-aafc-d8ff02544178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9</TotalTime>
  <Words>325</Words>
  <Application>Microsoft Macintosh PowerPoint</Application>
  <PresentationFormat>Widescreen</PresentationFormat>
  <Paragraphs>81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Century Gothic</vt:lpstr>
      <vt:lpstr>ORNL</vt:lpstr>
      <vt:lpstr>Spatial social networks in human mobility patterns: A case study of disaster response</vt:lpstr>
      <vt:lpstr>How do social networks impact human behavior in disaster and survival outcomes? </vt:lpstr>
      <vt:lpstr>Human Behavior in NWMD Event</vt:lpstr>
      <vt:lpstr>ABM NWMD Detonation – Response Pattern</vt:lpstr>
      <vt:lpstr>HAYSTAC -- Spatial Networks from Mobility Data</vt:lpstr>
      <vt:lpstr>Q&amp;A and Discussion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Social Networks: Deriving Meaning from Human Mobility Data</dc:title>
  <dc:subject/>
  <dc:creator>Burger, Annetta</dc:creator>
  <cp:keywords/>
  <dc:description/>
  <cp:lastModifiedBy>Burger, Annetta</cp:lastModifiedBy>
  <cp:revision>5</cp:revision>
  <dcterms:created xsi:type="dcterms:W3CDTF">2023-05-10T13:27:58Z</dcterms:created>
  <dcterms:modified xsi:type="dcterms:W3CDTF">2023-05-16T14:47:03Z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