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1" r:id="rId5"/>
    <p:sldId id="262" r:id="rId6"/>
    <p:sldId id="263" r:id="rId7"/>
    <p:sldId id="271" r:id="rId8"/>
    <p:sldId id="270" r:id="rId9"/>
    <p:sldId id="268" r:id="rId10"/>
    <p:sldId id="267"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NoMaN" id="{EF0838F4-1B53-4CD8-B5E8-3CC4C7ACF88C}">
          <p14:sldIdLst>
            <p14:sldId id="261"/>
            <p14:sldId id="262"/>
            <p14:sldId id="263"/>
            <p14:sldId id="271"/>
            <p14:sldId id="270"/>
            <p14:sldId id="268"/>
            <p14:sldId id="267"/>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0" autoAdjust="0"/>
    <p:restoredTop sz="76700" autoAdjust="0"/>
  </p:normalViewPr>
  <p:slideViewPr>
    <p:cSldViewPr snapToGrid="0">
      <p:cViewPr varScale="1">
        <p:scale>
          <a:sx n="91" d="100"/>
          <a:sy n="91" d="100"/>
        </p:scale>
        <p:origin x="1214" y="67"/>
      </p:cViewPr>
      <p:guideLst/>
    </p:cSldViewPr>
  </p:slideViewPr>
  <p:outlineViewPr>
    <p:cViewPr>
      <p:scale>
        <a:sx n="33" d="100"/>
        <a:sy n="33" d="100"/>
      </p:scale>
      <p:origin x="0" y="-52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7974A-50F5-43F0-94BD-ABD03E759820}" type="datetimeFigureOut">
              <a:rPr lang="en-US" smtClean="0"/>
              <a:t>5/15/2023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17623-0B08-4A87-8DF7-5D050F0F9B82}" type="slidenum">
              <a:rPr lang="en-US" smtClean="0"/>
              <a:t>‹#›</a:t>
            </a:fld>
            <a:endParaRPr lang="en-US" dirty="0"/>
          </a:p>
        </p:txBody>
      </p:sp>
    </p:spTree>
    <p:extLst>
      <p:ext uri="{BB962C8B-B14F-4D97-AF65-F5344CB8AC3E}">
        <p14:creationId xmlns:p14="http://schemas.microsoft.com/office/powerpoint/2010/main" val="135324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D17623-0B08-4A87-8DF7-5D050F0F9B82}" type="slidenum">
              <a:rPr lang="en-US" smtClean="0"/>
              <a:t>1</a:t>
            </a:fld>
            <a:endParaRPr lang="en-US" dirty="0"/>
          </a:p>
        </p:txBody>
      </p:sp>
    </p:spTree>
    <p:extLst>
      <p:ext uri="{BB962C8B-B14F-4D97-AF65-F5344CB8AC3E}">
        <p14:creationId xmlns:p14="http://schemas.microsoft.com/office/powerpoint/2010/main" val="380770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operating</a:t>
            </a:r>
            <a:r>
              <a:rPr lang="en-US" dirty="0"/>
              <a:t> model, therefore,</a:t>
            </a:r>
            <a:r>
              <a:rPr lang="en-US" baseline="0" dirty="0"/>
              <a:t> addresses </a:t>
            </a:r>
            <a:r>
              <a:rPr lang="en-US" dirty="0"/>
              <a:t>theory, abstracts, artifacts, etc. It identifies</a:t>
            </a:r>
            <a:r>
              <a:rPr lang="en-US" baseline="0" dirty="0"/>
              <a:t> provisions </a:t>
            </a:r>
            <a:r>
              <a:rPr lang="en-US" dirty="0"/>
              <a:t>that govern the activities of  people, technology, capital investment, and extensive use of software and IS to enable the organization to deliver promised value from project development and implementation.</a:t>
            </a:r>
          </a:p>
          <a:p>
            <a:endParaRPr lang="en-US" dirty="0"/>
          </a:p>
          <a:p>
            <a:r>
              <a:rPr lang="en-US" dirty="0"/>
              <a:t>Do not leave this slide until the audience feels comfortable with the title and</a:t>
            </a:r>
            <a:r>
              <a:rPr lang="en-US" baseline="0" dirty="0"/>
              <a:t> how the operating model supports its undertaking</a:t>
            </a:r>
            <a:r>
              <a:rPr lang="en-US" dirty="0"/>
              <a:t>.</a:t>
            </a:r>
          </a:p>
          <a:p>
            <a:endParaRPr lang="en-US" dirty="0"/>
          </a:p>
          <a:p>
            <a:r>
              <a:rPr lang="en-US" dirty="0"/>
              <a:t>Does the audience see:</a:t>
            </a:r>
          </a:p>
          <a:p>
            <a:r>
              <a:rPr lang="en-US" dirty="0"/>
              <a:t>This presentation will describe a GIS research project using location analytics and social media to illustrate public sentiment of opioids pre and post death of a public athletic figure and the change in sentiment post sentencing of the fentanyl distributer?</a:t>
            </a:r>
          </a:p>
        </p:txBody>
      </p:sp>
      <p:sp>
        <p:nvSpPr>
          <p:cNvPr id="4" name="Slide Number Placeholder 3"/>
          <p:cNvSpPr>
            <a:spLocks noGrp="1"/>
          </p:cNvSpPr>
          <p:nvPr>
            <p:ph type="sldNum" sz="quarter" idx="5"/>
          </p:nvPr>
        </p:nvSpPr>
        <p:spPr/>
        <p:txBody>
          <a:bodyPr/>
          <a:lstStyle/>
          <a:p>
            <a:fld id="{20D17623-0B08-4A87-8DF7-5D050F0F9B82}" type="slidenum">
              <a:rPr lang="en-US" smtClean="0"/>
              <a:t>2</a:t>
            </a:fld>
            <a:endParaRPr lang="en-US" dirty="0"/>
          </a:p>
        </p:txBody>
      </p:sp>
    </p:spTree>
    <p:extLst>
      <p:ext uri="{BB962C8B-B14F-4D97-AF65-F5344CB8AC3E}">
        <p14:creationId xmlns:p14="http://schemas.microsoft.com/office/powerpoint/2010/main" val="201077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SzPct val="25000"/>
              <a:buFont typeface="+mj-lt"/>
              <a:buAutoNum type="arabicPeriod"/>
            </a:pPr>
            <a:r>
              <a:rPr lang="en-US" sz="1300" i="1" dirty="0">
                <a:solidFill>
                  <a:schemeClr val="dk1"/>
                </a:solidFill>
                <a:latin typeface="Calibri"/>
                <a:ea typeface="Calibri"/>
                <a:cs typeface="Calibri"/>
                <a:sym typeface="Calibri"/>
              </a:rPr>
              <a:t>Design</a:t>
            </a:r>
            <a:r>
              <a:rPr lang="en-US" sz="1300" i="1" baseline="0" dirty="0">
                <a:solidFill>
                  <a:schemeClr val="dk1"/>
                </a:solidFill>
                <a:latin typeface="Calibri"/>
                <a:ea typeface="Calibri"/>
                <a:cs typeface="Calibri"/>
                <a:sym typeface="Calibri"/>
              </a:rPr>
              <a:t> Thinking: https://dschool.stanford.edu/resources/getting-started-with-design-thinking</a:t>
            </a:r>
            <a:endParaRPr lang="en-US" sz="1300" i="1" dirty="0">
              <a:solidFill>
                <a:schemeClr val="dk1"/>
              </a:solidFill>
              <a:latin typeface="Calibri"/>
              <a:ea typeface="Calibri"/>
              <a:cs typeface="Calibri"/>
              <a:sym typeface="Calibri"/>
            </a:endParaRPr>
          </a:p>
          <a:p>
            <a:pPr marL="342900" indent="-342900">
              <a:buSzPct val="25000"/>
              <a:buFont typeface="+mj-lt"/>
              <a:buAutoNum type="arabicPeriod"/>
            </a:pPr>
            <a:r>
              <a:rPr lang="en-US" sz="1300" i="1" dirty="0">
                <a:solidFill>
                  <a:schemeClr val="dk1"/>
                </a:solidFill>
                <a:latin typeface="Calibri"/>
                <a:ea typeface="Calibri"/>
                <a:cs typeface="Calibri"/>
                <a:sym typeface="Calibri"/>
              </a:rPr>
              <a:t>Digital</a:t>
            </a:r>
            <a:r>
              <a:rPr lang="en-US" sz="1300" i="1" baseline="0" dirty="0">
                <a:solidFill>
                  <a:schemeClr val="dk1"/>
                </a:solidFill>
                <a:latin typeface="Calibri"/>
                <a:ea typeface="Calibri"/>
                <a:cs typeface="Calibri"/>
                <a:sym typeface="Calibri"/>
              </a:rPr>
              <a:t> Skills: </a:t>
            </a:r>
            <a:r>
              <a:rPr lang="en-US" sz="1300" i="1" dirty="0">
                <a:solidFill>
                  <a:schemeClr val="dk1"/>
                </a:solidFill>
                <a:latin typeface="Calibri"/>
                <a:ea typeface="Calibri"/>
                <a:cs typeface="Calibri"/>
                <a:sym typeface="Calibri"/>
              </a:rPr>
              <a:t>https://equip.learning.com/digital-skills-list</a:t>
            </a:r>
          </a:p>
          <a:p>
            <a:pPr marL="800100" marR="0" lvl="1" indent="-342900" algn="l" defTabSz="914400" rtl="0" eaLnBrk="1" fontAlgn="auto" latinLnBrk="0" hangingPunct="1">
              <a:lnSpc>
                <a:spcPct val="100000"/>
              </a:lnSpc>
              <a:spcBef>
                <a:spcPts val="0"/>
              </a:spcBef>
              <a:spcAft>
                <a:spcPts val="0"/>
              </a:spcAft>
              <a:buClrTx/>
              <a:buSzPct val="25000"/>
              <a:buFont typeface="+mj-lt"/>
              <a:buAutoNum type="arabicPeriod"/>
              <a:tabLst/>
              <a:defRPr/>
            </a:pPr>
            <a:r>
              <a:rPr lang="en-US" b="1" dirty="0"/>
              <a:t>Digital Citizenship</a:t>
            </a:r>
            <a:r>
              <a:rPr lang="en-US" dirty="0"/>
              <a:t>: Model safe, legal, and ethical behavior when using technology.</a:t>
            </a:r>
          </a:p>
          <a:p>
            <a:pPr marL="800100" lvl="1" indent="-342900">
              <a:buSzPct val="25000"/>
              <a:buFont typeface="+mj-lt"/>
              <a:buAutoNum type="arabicPeriod"/>
            </a:pPr>
            <a:r>
              <a:rPr lang="en-US" b="1" dirty="0"/>
              <a:t>Operation &amp; Application</a:t>
            </a:r>
            <a:r>
              <a:rPr lang="en-US" dirty="0"/>
              <a:t>: Use common technology devices with proficiency, select appropriate tools for given tasks, and leverage technology throughout the learning process.</a:t>
            </a:r>
          </a:p>
          <a:p>
            <a:pPr marL="800100" lvl="1" indent="-342900">
              <a:buSzPct val="25000"/>
              <a:buFont typeface="+mj-lt"/>
              <a:buAutoNum type="arabicPeriod"/>
            </a:pPr>
            <a:r>
              <a:rPr lang="en-US" b="1" dirty="0"/>
              <a:t>Inquiry &amp; Innovation</a:t>
            </a:r>
            <a:r>
              <a:rPr lang="en-US" dirty="0"/>
              <a:t>: Collect, organize, and visualize information with technology programs and produce creative digital artifacts to convey understanding and inform audiences</a:t>
            </a:r>
          </a:p>
          <a:p>
            <a:pPr marL="800100" lvl="1" indent="-342900">
              <a:buSzPct val="25000"/>
              <a:buFont typeface="+mj-lt"/>
              <a:buAutoNum type="arabicPeriod"/>
            </a:pPr>
            <a:r>
              <a:rPr lang="en-US" b="1" dirty="0"/>
              <a:t>Problem Solving &amp; Critical Thinking</a:t>
            </a:r>
            <a:r>
              <a:rPr lang="en-US" dirty="0"/>
              <a:t>: Leverage technology in the problem-solving process and model computational processes to uncover, apply, and scale solutions.</a:t>
            </a:r>
          </a:p>
          <a:p>
            <a:pPr marL="800100" lvl="1" indent="-342900">
              <a:buSzPct val="25000"/>
              <a:buFont typeface="+mj-lt"/>
              <a:buAutoNum type="arabicPeriod"/>
            </a:pPr>
            <a:r>
              <a:rPr lang="en-US" b="1" dirty="0"/>
              <a:t>Online Communication, Collaboration, and Research</a:t>
            </a:r>
            <a:r>
              <a:rPr lang="en-US" dirty="0"/>
              <a:t>: Develop learning networks to communicate information in a variety of online formats, curate and synthesize resources, and collaborate with others using digital mediums.</a:t>
            </a:r>
            <a:endParaRPr lang="en-US" sz="1300" i="1" dirty="0">
              <a:solidFill>
                <a:schemeClr val="dk1"/>
              </a:solidFill>
              <a:latin typeface="Calibri"/>
              <a:ea typeface="Calibri"/>
              <a:cs typeface="Calibri"/>
              <a:sym typeface="Calibri"/>
            </a:endParaRPr>
          </a:p>
          <a:p>
            <a:pPr marL="342900" indent="-342900">
              <a:buSzPct val="25000"/>
              <a:buFont typeface="+mj-lt"/>
              <a:buAutoNum type="arabicPeriod"/>
            </a:pPr>
            <a:r>
              <a:rPr lang="en-US" sz="1300" i="1" dirty="0">
                <a:solidFill>
                  <a:schemeClr val="dk1"/>
                </a:solidFill>
                <a:latin typeface="Calibri"/>
                <a:ea typeface="Calibri"/>
                <a:cs typeface="Calibri"/>
                <a:sym typeface="Calibri"/>
              </a:rPr>
              <a:t>UIC: MIT 8 best practices.</a:t>
            </a:r>
          </a:p>
          <a:p>
            <a:pPr marL="342900" indent="-342900">
              <a:buSzPct val="25000"/>
              <a:buFont typeface="+mj-lt"/>
              <a:buAutoNum type="arabicPeriod"/>
            </a:pPr>
            <a:r>
              <a:rPr lang="en-US" sz="1300" i="1" dirty="0">
                <a:solidFill>
                  <a:schemeClr val="dk1"/>
                </a:solidFill>
                <a:latin typeface="Calibri"/>
                <a:ea typeface="Calibri"/>
                <a:cs typeface="Calibri"/>
                <a:sym typeface="Calibri"/>
              </a:rPr>
              <a:t>Results of work</a:t>
            </a:r>
          </a:p>
          <a:p>
            <a:endParaRPr lang="en-US" dirty="0"/>
          </a:p>
        </p:txBody>
      </p:sp>
      <p:sp>
        <p:nvSpPr>
          <p:cNvPr id="4" name="Slide Number Placeholder 3"/>
          <p:cNvSpPr>
            <a:spLocks noGrp="1"/>
          </p:cNvSpPr>
          <p:nvPr>
            <p:ph type="sldNum" sz="quarter" idx="5"/>
          </p:nvPr>
        </p:nvSpPr>
        <p:spPr/>
        <p:txBody>
          <a:bodyPr/>
          <a:lstStyle/>
          <a:p>
            <a:fld id="{20D17623-0B08-4A87-8DF7-5D050F0F9B82}" type="slidenum">
              <a:rPr lang="en-US" smtClean="0"/>
              <a:t>3</a:t>
            </a:fld>
            <a:endParaRPr lang="en-US" dirty="0"/>
          </a:p>
        </p:txBody>
      </p:sp>
    </p:spTree>
    <p:extLst>
      <p:ext uri="{BB962C8B-B14F-4D97-AF65-F5344CB8AC3E}">
        <p14:creationId xmlns:p14="http://schemas.microsoft.com/office/powerpoint/2010/main" val="348286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D17623-0B08-4A87-8DF7-5D050F0F9B82}" type="slidenum">
              <a:rPr lang="en-US" smtClean="0"/>
              <a:t>4</a:t>
            </a:fld>
            <a:endParaRPr lang="en-US" dirty="0"/>
          </a:p>
        </p:txBody>
      </p:sp>
    </p:spTree>
    <p:extLst>
      <p:ext uri="{BB962C8B-B14F-4D97-AF65-F5344CB8AC3E}">
        <p14:creationId xmlns:p14="http://schemas.microsoft.com/office/powerpoint/2010/main" val="428102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20D17623-0B08-4A87-8DF7-5D050F0F9B82}" type="slidenum">
              <a:rPr lang="en-US" smtClean="0"/>
              <a:t>6</a:t>
            </a:fld>
            <a:endParaRPr lang="en-US" dirty="0"/>
          </a:p>
        </p:txBody>
      </p:sp>
    </p:spTree>
    <p:extLst>
      <p:ext uri="{BB962C8B-B14F-4D97-AF65-F5344CB8AC3E}">
        <p14:creationId xmlns:p14="http://schemas.microsoft.com/office/powerpoint/2010/main" val="274023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slide. Use the headline (no more than two lines) to state your most important conclusion. Begin the headline with, In summary, or In conclusion to ensure that the audience knows they have come to the presentation’s end. Support that headline with an image and parallel points. </a:t>
            </a:r>
          </a:p>
        </p:txBody>
      </p:sp>
      <p:sp>
        <p:nvSpPr>
          <p:cNvPr id="4" name="Slide Number Placeholder 3"/>
          <p:cNvSpPr>
            <a:spLocks noGrp="1"/>
          </p:cNvSpPr>
          <p:nvPr>
            <p:ph type="sldNum" sz="quarter" idx="5"/>
          </p:nvPr>
        </p:nvSpPr>
        <p:spPr/>
        <p:txBody>
          <a:bodyPr/>
          <a:lstStyle/>
          <a:p>
            <a:fld id="{20D17623-0B08-4A87-8DF7-5D050F0F9B82}" type="slidenum">
              <a:rPr lang="en-US" smtClean="0"/>
              <a:t>8</a:t>
            </a:fld>
            <a:endParaRPr lang="en-US" dirty="0"/>
          </a:p>
        </p:txBody>
      </p:sp>
    </p:spTree>
    <p:extLst>
      <p:ext uri="{BB962C8B-B14F-4D97-AF65-F5344CB8AC3E}">
        <p14:creationId xmlns:p14="http://schemas.microsoft.com/office/powerpoint/2010/main" val="414670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tm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NoMaN 2023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978810"/>
            <a:ext cx="6858000" cy="153773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26" name="Picture 2">
            <a:extLst>
              <a:ext uri="{FF2B5EF4-FFF2-40B4-BE49-F238E27FC236}">
                <a16:creationId xmlns:a16="http://schemas.microsoft.com/office/drawing/2014/main" id="{8C9767BF-7F97-A271-9837-9B5D7AAF7F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647148"/>
            <a:ext cx="5798144" cy="3256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font, typography, calligraphy, design&#10;&#10;Description automatically generated">
            <a:extLst>
              <a:ext uri="{FF2B5EF4-FFF2-40B4-BE49-F238E27FC236}">
                <a16:creationId xmlns:a16="http://schemas.microsoft.com/office/drawing/2014/main" id="{061BB3F6-9D20-A048-A989-C9C54B9EFD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2423" y="133733"/>
            <a:ext cx="2037154" cy="351619"/>
          </a:xfrm>
          <a:prstGeom prst="rect">
            <a:avLst/>
          </a:prstGeom>
        </p:spPr>
      </p:pic>
      <p:pic>
        <p:nvPicPr>
          <p:cNvPr id="9" name="Picture 8" descr="A picture containing font, logo, text, circle&#10;&#10;Description automatically generated">
            <a:extLst>
              <a:ext uri="{FF2B5EF4-FFF2-40B4-BE49-F238E27FC236}">
                <a16:creationId xmlns:a16="http://schemas.microsoft.com/office/drawing/2014/main" id="{AB5EE772-382E-9C8D-E682-A75BF96238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5780" y="47338"/>
            <a:ext cx="2208045" cy="524411"/>
          </a:xfrm>
          <a:prstGeom prst="rect">
            <a:avLst/>
          </a:prstGeom>
        </p:spPr>
      </p:pic>
    </p:spTree>
    <p:extLst>
      <p:ext uri="{BB962C8B-B14F-4D97-AF65-F5344CB8AC3E}">
        <p14:creationId xmlns:p14="http://schemas.microsoft.com/office/powerpoint/2010/main" val="246372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NoMaN 2023 Title Slide -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close up of a logo&#10;&#10;Description automatically generated with low confidence">
            <a:extLst>
              <a:ext uri="{FF2B5EF4-FFF2-40B4-BE49-F238E27FC236}">
                <a16:creationId xmlns:a16="http://schemas.microsoft.com/office/drawing/2014/main" id="{4D94D328-96EF-A97B-F999-E95D2A738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9863" y="6370654"/>
            <a:ext cx="1676114" cy="395008"/>
          </a:xfrm>
          <a:prstGeom prst="rect">
            <a:avLst/>
          </a:prstGeom>
        </p:spPr>
      </p:pic>
    </p:spTree>
    <p:extLst>
      <p:ext uri="{BB962C8B-B14F-4D97-AF65-F5344CB8AC3E}">
        <p14:creationId xmlns:p14="http://schemas.microsoft.com/office/powerpoint/2010/main" val="8538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NoMaN 2023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ABAA-0310-2C65-15FB-F992CC9FFA79}"/>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2CF46EFE-F394-1C90-7E6F-30D2637C9FF3}"/>
              </a:ext>
            </a:extLst>
          </p:cNvPr>
          <p:cNvSpPr>
            <a:spLocks noGrp="1"/>
          </p:cNvSpPr>
          <p:nvPr>
            <p:ph sz="quarter" idx="11"/>
          </p:nvPr>
        </p:nvSpPr>
        <p:spPr>
          <a:xfrm>
            <a:off x="628650" y="1889498"/>
            <a:ext cx="3873425" cy="3565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C3F48C1E-FABE-AFF4-0DEE-7A4047EA70B0}"/>
              </a:ext>
            </a:extLst>
          </p:cNvPr>
          <p:cNvSpPr>
            <a:spLocks noGrp="1"/>
          </p:cNvSpPr>
          <p:nvPr>
            <p:ph sz="quarter" idx="12"/>
          </p:nvPr>
        </p:nvSpPr>
        <p:spPr>
          <a:xfrm>
            <a:off x="4502075" y="1889498"/>
            <a:ext cx="4030154" cy="356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84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NoMaN 2023 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8EA6-6368-8E76-44A8-1232ACECED9D}"/>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EE8341E3-1132-F71E-641B-8D77C33E6EE5}"/>
              </a:ext>
            </a:extLst>
          </p:cNvPr>
          <p:cNvSpPr>
            <a:spLocks noGrp="1"/>
          </p:cNvSpPr>
          <p:nvPr>
            <p:ph type="pic" sz="quarter" idx="11"/>
          </p:nvPr>
        </p:nvSpPr>
        <p:spPr>
          <a:xfrm>
            <a:off x="2274888" y="1947863"/>
            <a:ext cx="5260975" cy="3914775"/>
          </a:xfrm>
        </p:spPr>
        <p:txBody>
          <a:bodyPr/>
          <a:lstStyle/>
          <a:p>
            <a:endParaRPr lang="en-US" dirty="0"/>
          </a:p>
        </p:txBody>
      </p:sp>
    </p:spTree>
    <p:extLst>
      <p:ext uri="{BB962C8B-B14F-4D97-AF65-F5344CB8AC3E}">
        <p14:creationId xmlns:p14="http://schemas.microsoft.com/office/powerpoint/2010/main" val="307322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NoMaN 2023 Gener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477F-405B-E166-3A27-5ABAC1A8A42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950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tmp"/><Relationship Id="rId3" Type="http://schemas.openxmlformats.org/officeDocument/2006/relationships/slideLayout" Target="../slideLayouts/slideLayout3.xml"/><Relationship Id="rId7" Type="http://schemas.openxmlformats.org/officeDocument/2006/relationships/image" Target="../media/image1.tm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0">
              <a:srgbClr val="0C84A8"/>
            </a:gs>
            <a:gs pos="3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356933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572D8366-9933-165D-AB8C-90972ADFD1FE}"/>
              </a:ext>
            </a:extLst>
          </p:cNvPr>
          <p:cNvSpPr txBox="1">
            <a:spLocks/>
          </p:cNvSpPr>
          <p:nvPr userDrawn="1"/>
        </p:nvSpPr>
        <p:spPr>
          <a:xfrm>
            <a:off x="3285812" y="6310311"/>
            <a:ext cx="4672484" cy="365125"/>
          </a:xfrm>
          <a:prstGeom prst="rect">
            <a:avLst/>
          </a:prstGeom>
          <a:solidFill>
            <a:schemeClr val="bg1"/>
          </a:solidFill>
          <a:ln>
            <a:noFill/>
          </a:ln>
        </p:spPr>
        <p:txBody>
          <a:bodyPr/>
          <a:lstStyle>
            <a:defPPr>
              <a:defRPr lang="en-US"/>
            </a:defPPr>
            <a:lvl1pPr marL="0" algn="l" defTabSz="457200" rtl="0" eaLnBrk="1" latinLnBrk="0" hangingPunct="1">
              <a:defRPr sz="2400" kern="1200">
                <a:ln>
                  <a:solidFill>
                    <a:srgbClr val="0C84A8"/>
                  </a:solidFill>
                </a:ln>
                <a:solidFill>
                  <a:srgbClr val="0C84A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n w="25400">
                  <a:noFill/>
                </a:ln>
                <a:latin typeface="Cambria" panose="02040503050406030204" pitchFamily="18" charset="0"/>
                <a:ea typeface="Cambria" panose="02040503050406030204" pitchFamily="18" charset="0"/>
              </a:rPr>
              <a:t>May 18-19, 2023; Atlanta, Georgia</a:t>
            </a:r>
          </a:p>
        </p:txBody>
      </p:sp>
      <p:pic>
        <p:nvPicPr>
          <p:cNvPr id="11" name="Picture 10" descr="A picture containing logo, symbol, font, graphics&#10;&#10;Description automatically generated">
            <a:extLst>
              <a:ext uri="{FF2B5EF4-FFF2-40B4-BE49-F238E27FC236}">
                <a16:creationId xmlns:a16="http://schemas.microsoft.com/office/drawing/2014/main" id="{937DEF51-25A5-4030-8988-2CEE7C4C0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336" y="5842684"/>
            <a:ext cx="1306126" cy="935251"/>
          </a:xfrm>
          <a:prstGeom prst="rect">
            <a:avLst/>
          </a:prstGeom>
        </p:spPr>
      </p:pic>
      <p:pic>
        <p:nvPicPr>
          <p:cNvPr id="13" name="Picture 12">
            <a:extLst>
              <a:ext uri="{FF2B5EF4-FFF2-40B4-BE49-F238E27FC236}">
                <a16:creationId xmlns:a16="http://schemas.microsoft.com/office/drawing/2014/main" id="{2E094438-F4BF-4068-5607-CD91828046C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57586" y="6439692"/>
            <a:ext cx="1131571" cy="235744"/>
          </a:xfrm>
          <a:prstGeom prst="rect">
            <a:avLst/>
          </a:prstGeom>
        </p:spPr>
      </p:pic>
    </p:spTree>
    <p:extLst>
      <p:ext uri="{BB962C8B-B14F-4D97-AF65-F5344CB8AC3E}">
        <p14:creationId xmlns:p14="http://schemas.microsoft.com/office/powerpoint/2010/main" val="324317624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png"/><Relationship Id="rId10" Type="http://schemas.openxmlformats.org/officeDocument/2006/relationships/image" Target="../media/image14.jpg"/><Relationship Id="rId4" Type="http://schemas.openxmlformats.org/officeDocument/2006/relationships/image" Target="../media/image10.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tmp"/><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tmp"/><Relationship Id="rId9" Type="http://schemas.openxmlformats.org/officeDocument/2006/relationships/image" Target="../media/image25.tmp"/></Relationships>
</file>

<file path=ppt/slides/_rels/slide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tmp"/><Relationship Id="rId7" Type="http://schemas.openxmlformats.org/officeDocument/2006/relationships/image" Target="../media/image30.tmp"/><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6.tmp"/><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2E5CCD-FAEF-A53B-9A72-C581511ED2FE}"/>
              </a:ext>
            </a:extLst>
          </p:cNvPr>
          <p:cNvSpPr>
            <a:spLocks noGrp="1"/>
          </p:cNvSpPr>
          <p:nvPr>
            <p:ph type="subTitle" idx="1"/>
          </p:nvPr>
        </p:nvSpPr>
        <p:spPr/>
        <p:txBody>
          <a:bodyPr>
            <a:noAutofit/>
          </a:bodyPr>
          <a:lstStyle/>
          <a:p>
            <a:r>
              <a:rPr lang="en-US" sz="3600" dirty="0"/>
              <a:t>Geolocated social media operationalized to address the opioid overdose crisis in America</a:t>
            </a:r>
          </a:p>
        </p:txBody>
      </p:sp>
    </p:spTree>
    <p:extLst>
      <p:ext uri="{BB962C8B-B14F-4D97-AF65-F5344CB8AC3E}">
        <p14:creationId xmlns:p14="http://schemas.microsoft.com/office/powerpoint/2010/main" val="2539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6072-CED0-3C3B-59A6-3792F0909261}"/>
              </a:ext>
            </a:extLst>
          </p:cNvPr>
          <p:cNvSpPr>
            <a:spLocks noGrp="1"/>
          </p:cNvSpPr>
          <p:nvPr>
            <p:ph type="ctrTitle"/>
          </p:nvPr>
        </p:nvSpPr>
        <p:spPr>
          <a:xfrm>
            <a:off x="468086" y="348344"/>
            <a:ext cx="8247650" cy="3161620"/>
          </a:xfrm>
        </p:spPr>
        <p:txBody>
          <a:bodyPr anchor="t">
            <a:noAutofit/>
          </a:bodyPr>
          <a:lstStyle/>
          <a:p>
            <a:pPr algn="l"/>
            <a:r>
              <a:rPr lang="en-US" sz="4400" dirty="0"/>
              <a:t>A well constructed operating model must support the project</a:t>
            </a:r>
          </a:p>
        </p:txBody>
      </p:sp>
      <p:sp>
        <p:nvSpPr>
          <p:cNvPr id="8" name="Subtitle 7">
            <a:extLst>
              <a:ext uri="{FF2B5EF4-FFF2-40B4-BE49-F238E27FC236}">
                <a16:creationId xmlns:a16="http://schemas.microsoft.com/office/drawing/2014/main" id="{B67E9983-EA23-C55F-AC75-58148176DBCA}"/>
              </a:ext>
            </a:extLst>
          </p:cNvPr>
          <p:cNvSpPr>
            <a:spLocks noGrp="1"/>
          </p:cNvSpPr>
          <p:nvPr>
            <p:ph type="subTitle" idx="1"/>
          </p:nvPr>
        </p:nvSpPr>
        <p:spPr>
          <a:xfrm>
            <a:off x="198783" y="3965169"/>
            <a:ext cx="8945217" cy="2291250"/>
          </a:xfrm>
        </p:spPr>
        <p:txBody>
          <a:bodyPr>
            <a:normAutofit fontScale="85000" lnSpcReduction="20000"/>
          </a:bodyPr>
          <a:lstStyle/>
          <a:p>
            <a:r>
              <a:rPr lang="en-US" b="1" dirty="0"/>
              <a:t>Anthony J. Corso, </a:t>
            </a:r>
            <a:r>
              <a:rPr lang="en-US" dirty="0"/>
              <a:t>Ph.D., MBA</a:t>
            </a:r>
            <a:br>
              <a:rPr lang="en-US" dirty="0"/>
            </a:br>
            <a:r>
              <a:rPr lang="en-US" dirty="0"/>
              <a:t>Professor of Computing, Software, and Data Sciences</a:t>
            </a:r>
            <a:br>
              <a:rPr lang="en-US" dirty="0"/>
            </a:br>
            <a:br>
              <a:rPr lang="en-US" dirty="0"/>
            </a:br>
            <a:r>
              <a:rPr lang="en-US" b="1" dirty="0"/>
              <a:t>Nathan A. Corso, </a:t>
            </a:r>
            <a:r>
              <a:rPr lang="en-US" dirty="0"/>
              <a:t>Research Assistant</a:t>
            </a:r>
            <a:br>
              <a:rPr lang="en-US" dirty="0"/>
            </a:br>
            <a:r>
              <a:rPr lang="en-US" dirty="0"/>
              <a:t>Student, Bachelor Statistics and Data Analytics and Minor Data Science</a:t>
            </a:r>
            <a:br>
              <a:rPr lang="en-US" dirty="0"/>
            </a:br>
            <a:br>
              <a:rPr lang="en-US" dirty="0"/>
            </a:br>
            <a:r>
              <a:rPr lang="en-US" b="1" dirty="0"/>
              <a:t>Phil Breitenbucher,</a:t>
            </a:r>
            <a:r>
              <a:rPr lang="en-US" dirty="0"/>
              <a:t> Ed.D., MSW</a:t>
            </a:r>
            <a:br>
              <a:rPr lang="en-US" dirty="0"/>
            </a:br>
            <a:r>
              <a:rPr lang="en-US" dirty="0"/>
              <a:t>Assistant Professor of Social Work</a:t>
            </a:r>
            <a:br>
              <a:rPr lang="en-US" dirty="0"/>
            </a:br>
            <a:br>
              <a:rPr lang="en-US" dirty="0"/>
            </a:br>
            <a:r>
              <a:rPr lang="en-US" dirty="0"/>
              <a:t>California Baptist University </a:t>
            </a:r>
          </a:p>
        </p:txBody>
      </p:sp>
      <p:pic>
        <p:nvPicPr>
          <p:cNvPr id="5" name="Picture 4" descr="Screen Clipping">
            <a:extLst>
              <a:ext uri="{FF2B5EF4-FFF2-40B4-BE49-F238E27FC236}">
                <a16:creationId xmlns:a16="http://schemas.microsoft.com/office/drawing/2014/main" id="{6323F48D-EE33-6A3B-7433-198CAB3E0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218" y="5755689"/>
            <a:ext cx="1251826" cy="500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E0E9B355-B014-1279-B559-9917F3DB96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15580" y="1374824"/>
            <a:ext cx="5031832" cy="2590345"/>
          </a:xfrm>
          <a:prstGeom prst="rect">
            <a:avLst/>
          </a:prstGeom>
          <a:noFill/>
        </p:spPr>
      </p:pic>
    </p:spTree>
    <p:extLst>
      <p:ext uri="{BB962C8B-B14F-4D97-AF65-F5344CB8AC3E}">
        <p14:creationId xmlns:p14="http://schemas.microsoft.com/office/powerpoint/2010/main" val="260743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ture tech jobs in Australia - read all about them - Careers with STEM">
            <a:extLst>
              <a:ext uri="{FF2B5EF4-FFF2-40B4-BE49-F238E27FC236}">
                <a16:creationId xmlns:a16="http://schemas.microsoft.com/office/drawing/2014/main" id="{987B9794-84C0-60C9-CA31-71BBEAF2E87A}"/>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710076" y="4469133"/>
            <a:ext cx="3041976" cy="20285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4365593-E994-A51A-CD67-E80896060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06" y="1697004"/>
            <a:ext cx="2586486" cy="1085887"/>
          </a:xfrm>
          <a:prstGeom prst="rect">
            <a:avLst/>
          </a:prstGeom>
        </p:spPr>
      </p:pic>
      <p:pic>
        <p:nvPicPr>
          <p:cNvPr id="11" name="Picture 10">
            <a:extLst>
              <a:ext uri="{FF2B5EF4-FFF2-40B4-BE49-F238E27FC236}">
                <a16:creationId xmlns:a16="http://schemas.microsoft.com/office/drawing/2014/main" id="{4A90BCE6-F424-36E4-2666-4DF4E05CF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936" y="3961324"/>
            <a:ext cx="2635649" cy="1085887"/>
          </a:xfrm>
          <a:prstGeom prst="ellipse">
            <a:avLst/>
          </a:prstGeom>
          <a:ln>
            <a:noFill/>
          </a:ln>
          <a:effectLst>
            <a:softEdge rad="112500"/>
          </a:effectLst>
        </p:spPr>
      </p:pic>
      <p:pic>
        <p:nvPicPr>
          <p:cNvPr id="12" name="Picture 11">
            <a:extLst>
              <a:ext uri="{FF2B5EF4-FFF2-40B4-BE49-F238E27FC236}">
                <a16:creationId xmlns:a16="http://schemas.microsoft.com/office/drawing/2014/main" id="{F8968F7E-C6A4-5EBE-6813-6863D54601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8571" y="1763731"/>
            <a:ext cx="2105075" cy="840994"/>
          </a:xfrm>
          <a:prstGeom prst="ellipse">
            <a:avLst/>
          </a:prstGeom>
          <a:ln>
            <a:noFill/>
          </a:ln>
          <a:effectLst>
            <a:softEdge rad="112500"/>
          </a:effectLst>
        </p:spPr>
      </p:pic>
      <p:pic>
        <p:nvPicPr>
          <p:cNvPr id="16" name="Content Placeholder 3" descr="A close-up of the earth&#10;&#10;Description automatically generated with medium confidence">
            <a:extLst>
              <a:ext uri="{FF2B5EF4-FFF2-40B4-BE49-F238E27FC236}">
                <a16:creationId xmlns:a16="http://schemas.microsoft.com/office/drawing/2014/main" id="{ABF20313-3B07-21FC-02DA-FEEEF04A7B05}"/>
              </a:ext>
            </a:extLst>
          </p:cNvPr>
          <p:cNvPicPr>
            <a:picLocks noChangeAspect="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backgroundRemoval t="3371" b="97191" l="6066" r="93761"/>
                    </a14:imgEffect>
                  </a14:imgLayer>
                </a14:imgProps>
              </a:ext>
              <a:ext uri="{28A0092B-C50C-407E-A947-70E740481C1C}">
                <a14:useLocalDpi xmlns:a14="http://schemas.microsoft.com/office/drawing/2010/main" val="0"/>
              </a:ext>
            </a:extLst>
          </a:blip>
          <a:stretch>
            <a:fillRect/>
          </a:stretch>
        </p:blipFill>
        <p:spPr>
          <a:xfrm>
            <a:off x="6870877" y="1168306"/>
            <a:ext cx="2314446" cy="2143281"/>
          </a:xfrm>
          <a:prstGeom prst="ellipse">
            <a:avLst/>
          </a:prstGeom>
          <a:ln>
            <a:noFill/>
          </a:ln>
          <a:effectLst>
            <a:softEdge rad="112500"/>
          </a:effectLst>
        </p:spPr>
      </p:pic>
      <p:pic>
        <p:nvPicPr>
          <p:cNvPr id="8" name="Picture 7">
            <a:extLst>
              <a:ext uri="{FF2B5EF4-FFF2-40B4-BE49-F238E27FC236}">
                <a16:creationId xmlns:a16="http://schemas.microsoft.com/office/drawing/2014/main" id="{8F5B1BDF-22F3-5B2E-9A05-0518E8E265C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696307" y="1987850"/>
            <a:ext cx="5178597" cy="2481283"/>
          </a:xfrm>
          <a:prstGeom prst="rect">
            <a:avLst/>
          </a:prstGeom>
          <a:noFill/>
        </p:spPr>
      </p:pic>
      <p:sp>
        <p:nvSpPr>
          <p:cNvPr id="4" name="Title 3">
            <a:extLst>
              <a:ext uri="{FF2B5EF4-FFF2-40B4-BE49-F238E27FC236}">
                <a16:creationId xmlns:a16="http://schemas.microsoft.com/office/drawing/2014/main" id="{1AFE30D9-6D4F-AC03-4A2F-2EC77EE21DD4}"/>
              </a:ext>
            </a:extLst>
          </p:cNvPr>
          <p:cNvSpPr>
            <a:spLocks noGrp="1"/>
          </p:cNvSpPr>
          <p:nvPr>
            <p:ph type="title"/>
          </p:nvPr>
        </p:nvSpPr>
        <p:spPr/>
        <p:txBody>
          <a:bodyPr anchor="t" anchorCtr="0">
            <a:noAutofit/>
          </a:bodyPr>
          <a:lstStyle/>
          <a:p>
            <a:r>
              <a:rPr lang="en-US" sz="3600" dirty="0"/>
              <a:t>The operating model must define the foundation of one’s future business paradigm </a:t>
            </a:r>
          </a:p>
        </p:txBody>
      </p:sp>
      <p:sp>
        <p:nvSpPr>
          <p:cNvPr id="2" name="Rectangle 1">
            <a:extLst>
              <a:ext uri="{FF2B5EF4-FFF2-40B4-BE49-F238E27FC236}">
                <a16:creationId xmlns:a16="http://schemas.microsoft.com/office/drawing/2014/main" id="{690547E0-9F5F-64CB-E454-B005200759F1}"/>
              </a:ext>
            </a:extLst>
          </p:cNvPr>
          <p:cNvSpPr/>
          <p:nvPr/>
        </p:nvSpPr>
        <p:spPr>
          <a:xfrm>
            <a:off x="1638160" y="2810022"/>
            <a:ext cx="1088107" cy="856045"/>
          </a:xfrm>
          <a:prstGeom prst="rect">
            <a:avLst/>
          </a:prstGeom>
          <a:noFill/>
          <a:ln w="571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7DE027-CFB5-69EE-2039-53B43903B92E}"/>
              </a:ext>
            </a:extLst>
          </p:cNvPr>
          <p:cNvSpPr/>
          <p:nvPr/>
        </p:nvSpPr>
        <p:spPr>
          <a:xfrm>
            <a:off x="3202452" y="2853070"/>
            <a:ext cx="997015" cy="787597"/>
          </a:xfrm>
          <a:prstGeom prst="rect">
            <a:avLst/>
          </a:prstGeom>
          <a:noFill/>
          <a:ln w="571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04EC029-F4F7-2B06-8ACD-C2471DF49C4A}"/>
              </a:ext>
            </a:extLst>
          </p:cNvPr>
          <p:cNvSpPr/>
          <p:nvPr/>
        </p:nvSpPr>
        <p:spPr>
          <a:xfrm>
            <a:off x="4675652" y="2831545"/>
            <a:ext cx="757994" cy="830645"/>
          </a:xfrm>
          <a:prstGeom prst="rect">
            <a:avLst/>
          </a:prstGeom>
          <a:noFill/>
          <a:ln w="571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95BF856-FCC8-2D7B-5437-71B4C77EE175}"/>
              </a:ext>
            </a:extLst>
          </p:cNvPr>
          <p:cNvSpPr/>
          <p:nvPr/>
        </p:nvSpPr>
        <p:spPr>
          <a:xfrm>
            <a:off x="5555755" y="1952431"/>
            <a:ext cx="1344578" cy="612969"/>
          </a:xfrm>
          <a:prstGeom prst="rect">
            <a:avLst/>
          </a:prstGeom>
          <a:noFill/>
          <a:ln w="571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8C3A5E-644C-B48A-BFA0-D25A00A8FCDE}"/>
              </a:ext>
            </a:extLst>
          </p:cNvPr>
          <p:cNvSpPr/>
          <p:nvPr/>
        </p:nvSpPr>
        <p:spPr>
          <a:xfrm>
            <a:off x="5572249" y="3892936"/>
            <a:ext cx="1328084" cy="611332"/>
          </a:xfrm>
          <a:prstGeom prst="rect">
            <a:avLst/>
          </a:prstGeom>
          <a:noFill/>
          <a:ln w="5715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34614A12-3B92-3D9E-E084-F6E84C8BD9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7825" y="1199454"/>
            <a:ext cx="6960768" cy="4283935"/>
          </a:xfrm>
          <a:prstGeom prst="ellipse">
            <a:avLst/>
          </a:prstGeom>
          <a:ln>
            <a:noFill/>
          </a:ln>
          <a:effectLst>
            <a:softEdge rad="112500"/>
          </a:effectLst>
        </p:spPr>
      </p:pic>
    </p:spTree>
    <p:extLst>
      <p:ext uri="{BB962C8B-B14F-4D97-AF65-F5344CB8AC3E}">
        <p14:creationId xmlns:p14="http://schemas.microsoft.com/office/powerpoint/2010/main" val="180522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8" presetClass="emph" presetSubtype="0" repeatCount="indefinite" accel="200" fill="remove" nodeType="withEffect">
                                  <p:stCondLst>
                                    <p:cond delay="0"/>
                                  </p:stCondLst>
                                  <p:childTnLst>
                                    <p:animRot by="21600000">
                                      <p:cBhvr>
                                        <p:cTn id="11" dur="20000" fill="hold"/>
                                        <p:tgtEl>
                                          <p:spTgt spid="1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tx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chemeClr val="tx2"/>
                                      </p:to>
                                    </p:animClr>
                                  </p:sub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p:cTn id="57" dur="500" fill="hold"/>
                                        <p:tgtEl>
                                          <p:spTgt spid="1026"/>
                                        </p:tgtEl>
                                        <p:attrNameLst>
                                          <p:attrName>ppt_w</p:attrName>
                                        </p:attrNameLst>
                                      </p:cBhvr>
                                      <p:tavLst>
                                        <p:tav tm="0">
                                          <p:val>
                                            <p:fltVal val="0"/>
                                          </p:val>
                                        </p:tav>
                                        <p:tav tm="100000">
                                          <p:val>
                                            <p:strVal val="#ppt_w"/>
                                          </p:val>
                                        </p:tav>
                                      </p:tavLst>
                                    </p:anim>
                                    <p:anim calcmode="lin" valueType="num">
                                      <p:cBhvr>
                                        <p:cTn id="58" dur="500" fill="hold"/>
                                        <p:tgtEl>
                                          <p:spTgt spid="1026"/>
                                        </p:tgtEl>
                                        <p:attrNameLst>
                                          <p:attrName>ppt_h</p:attrName>
                                        </p:attrNameLst>
                                      </p:cBhvr>
                                      <p:tavLst>
                                        <p:tav tm="0">
                                          <p:val>
                                            <p:fltVal val="0"/>
                                          </p:val>
                                        </p:tav>
                                        <p:tav tm="100000">
                                          <p:val>
                                            <p:strVal val="#ppt_h"/>
                                          </p:val>
                                        </p:tav>
                                      </p:tavLst>
                                    </p:anim>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E30D9-6D4F-AC03-4A2F-2EC77EE21DD4}"/>
              </a:ext>
            </a:extLst>
          </p:cNvPr>
          <p:cNvSpPr>
            <a:spLocks noGrp="1"/>
          </p:cNvSpPr>
          <p:nvPr>
            <p:ph type="title"/>
          </p:nvPr>
        </p:nvSpPr>
        <p:spPr>
          <a:xfrm>
            <a:off x="381965" y="228601"/>
            <a:ext cx="8576840" cy="6149050"/>
          </a:xfrm>
        </p:spPr>
        <p:txBody>
          <a:bodyPr anchor="t" anchorCtr="0">
            <a:normAutofit fontScale="90000"/>
          </a:bodyPr>
          <a:lstStyle/>
          <a:p>
            <a:r>
              <a:rPr lang="en-US" dirty="0"/>
              <a:t>Data driven investigation can proffer many research questions</a:t>
            </a:r>
            <a:br>
              <a:rPr lang="en-US" dirty="0"/>
            </a:br>
            <a:br>
              <a:rPr lang="en-US" dirty="0"/>
            </a:br>
            <a:br>
              <a:rPr lang="en-US" dirty="0"/>
            </a:br>
            <a:br>
              <a:rPr lang="en-US" dirty="0"/>
            </a:br>
            <a:br>
              <a:rPr lang="en-US" dirty="0"/>
            </a:br>
            <a:br>
              <a:rPr lang="en-US" dirty="0"/>
            </a:br>
            <a:br>
              <a:rPr lang="en-US" dirty="0"/>
            </a:br>
            <a:r>
              <a:rPr lang="en-US" dirty="0"/>
              <a:t>             </a:t>
            </a:r>
            <a:r>
              <a:rPr lang="en-US" sz="3600" dirty="0"/>
              <a:t>How can Location Analytics and Social</a:t>
            </a:r>
            <a:br>
              <a:rPr lang="en-US" sz="3600" dirty="0"/>
            </a:br>
            <a:r>
              <a:rPr lang="en-US" sz="3600" dirty="0"/>
              <a:t>                Media be used to address the opioid</a:t>
            </a:r>
            <a:br>
              <a:rPr lang="en-US" sz="3600" dirty="0"/>
            </a:br>
            <a:r>
              <a:rPr lang="en-US" sz="3600" dirty="0"/>
              <a:t>                overdose crisis in America?</a:t>
            </a:r>
            <a:endParaRPr lang="en-US" dirty="0"/>
          </a:p>
        </p:txBody>
      </p:sp>
      <p:pic>
        <p:nvPicPr>
          <p:cNvPr id="6" name="Picture 2" descr="Image result for mlb stadiums map">
            <a:extLst>
              <a:ext uri="{FF2B5EF4-FFF2-40B4-BE49-F238E27FC236}">
                <a16:creationId xmlns:a16="http://schemas.microsoft.com/office/drawing/2014/main" id="{2A374805-72D0-67E0-A80F-C352EFBFF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32" y="1512993"/>
            <a:ext cx="7919262" cy="31340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lifornia Angels Primary Logo - American League (AL) - Chris Creamer's Sports Logos Page ...">
            <a:extLst>
              <a:ext uri="{FF2B5EF4-FFF2-40B4-BE49-F238E27FC236}">
                <a16:creationId xmlns:a16="http://schemas.microsoft.com/office/drawing/2014/main" id="{056B4BCD-8F7C-683F-B566-3D248DD23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41420" y="2820603"/>
            <a:ext cx="1219077" cy="12167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LB - Texas Rangers Embossed Baseball Emblem | Fanmats - Sports Licensing Solutions, LLC">
            <a:extLst>
              <a:ext uri="{FF2B5EF4-FFF2-40B4-BE49-F238E27FC236}">
                <a16:creationId xmlns:a16="http://schemas.microsoft.com/office/drawing/2014/main" id="{EBAA99A4-7D6B-86CF-4584-EDD06F697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603" y="3303126"/>
            <a:ext cx="1216794" cy="12167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par>
                          <p:cTn id="39" fill="hold">
                            <p:stCondLst>
                              <p:cond delay="2000"/>
                            </p:stCondLst>
                            <p:childTnLst>
                              <p:par>
                                <p:cTn id="40" presetID="6" presetClass="emph" presetSubtype="0" repeatCount="indefinite" autoRev="1" fill="hold" nodeType="afterEffect">
                                  <p:stCondLst>
                                    <p:cond delay="0"/>
                                  </p:stCondLst>
                                  <p:childTnLst>
                                    <p:animScale>
                                      <p:cBhvr>
                                        <p:cTn id="41" dur="5000" fill="hold"/>
                                        <p:tgtEl>
                                          <p:spTgt spid="1028"/>
                                        </p:tgtEl>
                                      </p:cBhvr>
                                      <p:by x="150000" y="150000"/>
                                    </p:animScale>
                                  </p:childTnLst>
                                </p:cTn>
                              </p:par>
                            </p:childTnLst>
                          </p:cTn>
                        </p:par>
                        <p:par>
                          <p:cTn id="42" fill="hold">
                            <p:stCondLst>
                              <p:cond delay="12000"/>
                            </p:stCondLst>
                            <p:childTnLst>
                              <p:par>
                                <p:cTn id="43" presetID="6" presetClass="emph" presetSubtype="0" repeatCount="indefinite" accel="1000" decel="1000" autoRev="1" fill="hold" nodeType="afterEffect">
                                  <p:stCondLst>
                                    <p:cond delay="0"/>
                                  </p:stCondLst>
                                  <p:childTnLst>
                                    <p:animScale>
                                      <p:cBhvr>
                                        <p:cTn id="44"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E30D9-6D4F-AC03-4A2F-2EC77EE21DD4}"/>
              </a:ext>
            </a:extLst>
          </p:cNvPr>
          <p:cNvSpPr>
            <a:spLocks noGrp="1"/>
          </p:cNvSpPr>
          <p:nvPr>
            <p:ph type="title"/>
          </p:nvPr>
        </p:nvSpPr>
        <p:spPr>
          <a:xfrm>
            <a:off x="370389" y="1"/>
            <a:ext cx="8614365" cy="1446834"/>
          </a:xfrm>
        </p:spPr>
        <p:txBody>
          <a:bodyPr>
            <a:normAutofit/>
          </a:bodyPr>
          <a:lstStyle/>
          <a:p>
            <a:r>
              <a:rPr lang="en-US" sz="4000" dirty="0"/>
              <a:t>Advanced data driven analysis must consider a data ingestion architecture</a:t>
            </a:r>
            <a:endParaRPr lang="en-US" dirty="0"/>
          </a:p>
        </p:txBody>
      </p:sp>
      <p:pic>
        <p:nvPicPr>
          <p:cNvPr id="2" name="Picture 1" descr="Screen Clipping">
            <a:extLst>
              <a:ext uri="{FF2B5EF4-FFF2-40B4-BE49-F238E27FC236}">
                <a16:creationId xmlns:a16="http://schemas.microsoft.com/office/drawing/2014/main" id="{CE49EBBC-2613-C099-E045-063526049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66" y="1198261"/>
            <a:ext cx="7145653" cy="5028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8AED2A8B-B4F2-1569-9093-C54A62CED612}"/>
              </a:ext>
            </a:extLst>
          </p:cNvPr>
          <p:cNvGrpSpPr/>
          <p:nvPr/>
        </p:nvGrpSpPr>
        <p:grpSpPr>
          <a:xfrm>
            <a:off x="504899" y="1557644"/>
            <a:ext cx="6415649" cy="4560117"/>
            <a:chOff x="3174647" y="2074348"/>
            <a:chExt cx="6223704" cy="4723782"/>
          </a:xfrm>
        </p:grpSpPr>
        <p:pic>
          <p:nvPicPr>
            <p:cNvPr id="5" name="Picture 2">
              <a:extLst>
                <a:ext uri="{FF2B5EF4-FFF2-40B4-BE49-F238E27FC236}">
                  <a16:creationId xmlns:a16="http://schemas.microsoft.com/office/drawing/2014/main" id="{3EC39618-3F63-55E3-2C1E-39466F6C514E}"/>
                </a:ext>
              </a:extLst>
            </p:cNvPr>
            <p:cNvPicPr>
              <a:picLocks noChangeAspect="1" noChangeArrowheads="1"/>
            </p:cNvPicPr>
            <p:nvPr/>
          </p:nvPicPr>
          <p:blipFill>
            <a:blip r:embed="rId3" cstate="print"/>
            <a:srcRect/>
            <a:stretch>
              <a:fillRect/>
            </a:stretch>
          </p:blipFill>
          <p:spPr bwMode="auto">
            <a:xfrm>
              <a:off x="3174647" y="2074348"/>
              <a:ext cx="6223704" cy="4723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001E0449-5DE0-12C3-DD9B-C39053028B03}"/>
                </a:ext>
              </a:extLst>
            </p:cNvPr>
            <p:cNvSpPr/>
            <p:nvPr/>
          </p:nvSpPr>
          <p:spPr>
            <a:xfrm>
              <a:off x="5406888" y="4663129"/>
              <a:ext cx="209715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7" name="Picture 6" descr="Screen Clipping">
            <a:extLst>
              <a:ext uri="{FF2B5EF4-FFF2-40B4-BE49-F238E27FC236}">
                <a16:creationId xmlns:a16="http://schemas.microsoft.com/office/drawing/2014/main" id="{5EFCD24D-2460-6049-6D85-FF86F9703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10" y="1573303"/>
            <a:ext cx="6415650" cy="4422406"/>
          </a:xfrm>
          <a:prstGeom prst="rect">
            <a:avLst/>
          </a:prstGeom>
        </p:spPr>
      </p:pic>
      <p:pic>
        <p:nvPicPr>
          <p:cNvPr id="8" name="Picture 7" descr="Screen Clipping">
            <a:extLst>
              <a:ext uri="{FF2B5EF4-FFF2-40B4-BE49-F238E27FC236}">
                <a16:creationId xmlns:a16="http://schemas.microsoft.com/office/drawing/2014/main" id="{3CE5578C-DABF-6EFF-8A1F-F0A4155B2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112" y="2802757"/>
            <a:ext cx="4692653" cy="3192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8AE9D08-9A85-97A8-2D34-BDA02D48D2C6}"/>
              </a:ext>
            </a:extLst>
          </p:cNvPr>
          <p:cNvPicPr>
            <a:picLocks noChangeAspect="1"/>
          </p:cNvPicPr>
          <p:nvPr/>
        </p:nvPicPr>
        <p:blipFill rotWithShape="1">
          <a:blip r:embed="rId6"/>
          <a:srcRect t="4334"/>
          <a:stretch/>
        </p:blipFill>
        <p:spPr>
          <a:xfrm>
            <a:off x="504899" y="1583194"/>
            <a:ext cx="8479855" cy="4049807"/>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962C8C90-92D2-805F-8C24-6EE20A72B76B}"/>
              </a:ext>
            </a:extLst>
          </p:cNvPr>
          <p:cNvPicPr>
            <a:picLocks noChangeAspect="1"/>
          </p:cNvPicPr>
          <p:nvPr/>
        </p:nvPicPr>
        <p:blipFill rotWithShape="1">
          <a:blip r:embed="rId7"/>
          <a:srcRect t="10678"/>
          <a:stretch/>
        </p:blipFill>
        <p:spPr>
          <a:xfrm>
            <a:off x="822411" y="2158707"/>
            <a:ext cx="7916475" cy="2126300"/>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0546622-8E81-7E71-A4E2-640E2A73FAE7}"/>
              </a:ext>
            </a:extLst>
          </p:cNvPr>
          <p:cNvPicPr>
            <a:picLocks noChangeAspect="1"/>
          </p:cNvPicPr>
          <p:nvPr/>
        </p:nvPicPr>
        <p:blipFill>
          <a:blip r:embed="rId8"/>
          <a:stretch>
            <a:fillRect/>
          </a:stretch>
        </p:blipFill>
        <p:spPr>
          <a:xfrm>
            <a:off x="-1" y="1575702"/>
            <a:ext cx="9143999" cy="4185124"/>
          </a:xfrm>
          <a:prstGeom prst="rect">
            <a:avLst/>
          </a:prstGeom>
        </p:spPr>
      </p:pic>
      <p:pic>
        <p:nvPicPr>
          <p:cNvPr id="11" name="Picture 10">
            <a:extLst>
              <a:ext uri="{FF2B5EF4-FFF2-40B4-BE49-F238E27FC236}">
                <a16:creationId xmlns:a16="http://schemas.microsoft.com/office/drawing/2014/main" id="{11B06DB4-3F4E-435B-5661-125A9A661040}"/>
              </a:ext>
            </a:extLst>
          </p:cNvPr>
          <p:cNvPicPr>
            <a:picLocks noChangeAspect="1"/>
          </p:cNvPicPr>
          <p:nvPr/>
        </p:nvPicPr>
        <p:blipFill>
          <a:blip r:embed="rId9"/>
          <a:stretch>
            <a:fillRect/>
          </a:stretch>
        </p:blipFill>
        <p:spPr>
          <a:xfrm>
            <a:off x="-2" y="1583194"/>
            <a:ext cx="9144000" cy="4148524"/>
          </a:xfrm>
          <a:prstGeom prst="rect">
            <a:avLst/>
          </a:prstGeom>
        </p:spPr>
      </p:pic>
    </p:spTree>
    <p:extLst>
      <p:ext uri="{BB962C8B-B14F-4D97-AF65-F5344CB8AC3E}">
        <p14:creationId xmlns:p14="http://schemas.microsoft.com/office/powerpoint/2010/main" val="7800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007187FB-CEDC-43BD-CA8D-AB1E3C4BE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325" y="932288"/>
            <a:ext cx="4271058" cy="4310152"/>
          </a:xfrm>
          <a:prstGeom prst="rect">
            <a:avLst/>
          </a:prstGeom>
          <a:ln w="38100">
            <a:solidFill>
              <a:schemeClr val="tx1"/>
            </a:solidFill>
          </a:ln>
        </p:spPr>
      </p:pic>
      <p:pic>
        <p:nvPicPr>
          <p:cNvPr id="10" name="Picture 9" descr="Diagram&#10;&#10;Description automatically generated">
            <a:extLst>
              <a:ext uri="{FF2B5EF4-FFF2-40B4-BE49-F238E27FC236}">
                <a16:creationId xmlns:a16="http://schemas.microsoft.com/office/drawing/2014/main" id="{F5FAD826-5905-6779-3B74-B4B21BFD6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17" y="932288"/>
            <a:ext cx="3981691" cy="4333017"/>
          </a:xfrm>
          <a:prstGeom prst="rect">
            <a:avLst/>
          </a:prstGeom>
          <a:ln w="38100">
            <a:solidFill>
              <a:schemeClr val="tx1"/>
            </a:solidFill>
          </a:ln>
        </p:spPr>
      </p:pic>
      <p:pic>
        <p:nvPicPr>
          <p:cNvPr id="7" name="Picture 6" descr="Table&#10;&#10;Description automatically generated">
            <a:extLst>
              <a:ext uri="{FF2B5EF4-FFF2-40B4-BE49-F238E27FC236}">
                <a16:creationId xmlns:a16="http://schemas.microsoft.com/office/drawing/2014/main" id="{C59E953C-AA45-AB58-8555-68B3886D5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26" y="932287"/>
            <a:ext cx="8606857" cy="4333017"/>
          </a:xfrm>
          <a:prstGeom prst="rect">
            <a:avLst/>
          </a:prstGeom>
          <a:ln w="38100">
            <a:solidFill>
              <a:schemeClr val="tx1"/>
            </a:solidFill>
          </a:ln>
        </p:spPr>
      </p:pic>
      <p:sp>
        <p:nvSpPr>
          <p:cNvPr id="4" name="Title 3">
            <a:extLst>
              <a:ext uri="{FF2B5EF4-FFF2-40B4-BE49-F238E27FC236}">
                <a16:creationId xmlns:a16="http://schemas.microsoft.com/office/drawing/2014/main" id="{1AFE30D9-6D4F-AC03-4A2F-2EC77EE21DD4}"/>
              </a:ext>
            </a:extLst>
          </p:cNvPr>
          <p:cNvSpPr>
            <a:spLocks noGrp="1"/>
          </p:cNvSpPr>
          <p:nvPr>
            <p:ph type="title"/>
          </p:nvPr>
        </p:nvSpPr>
        <p:spPr/>
        <p:txBody>
          <a:bodyPr>
            <a:normAutofit fontScale="90000"/>
          </a:bodyPr>
          <a:lstStyle/>
          <a:p>
            <a:r>
              <a:rPr lang="en-US" dirty="0"/>
              <a:t>Simple case study research allows for the exploration and analysis of data and their predictive capabilities</a:t>
            </a:r>
          </a:p>
        </p:txBody>
      </p:sp>
      <p:pic>
        <p:nvPicPr>
          <p:cNvPr id="6" name="Picture 5">
            <a:extLst>
              <a:ext uri="{FF2B5EF4-FFF2-40B4-BE49-F238E27FC236}">
                <a16:creationId xmlns:a16="http://schemas.microsoft.com/office/drawing/2014/main" id="{53B72F47-547B-D1B9-B758-178458163A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64" y="932287"/>
            <a:ext cx="8614091" cy="4333017"/>
          </a:xfrm>
          <a:prstGeom prst="rect">
            <a:avLst/>
          </a:prstGeom>
          <a:ln w="38100">
            <a:solidFill>
              <a:schemeClr val="tx1"/>
            </a:solidFill>
          </a:ln>
        </p:spPr>
      </p:pic>
      <p:pic>
        <p:nvPicPr>
          <p:cNvPr id="8" name="Picture 7" descr="Table&#10;&#10;Description automatically generated">
            <a:extLst>
              <a:ext uri="{FF2B5EF4-FFF2-40B4-BE49-F238E27FC236}">
                <a16:creationId xmlns:a16="http://schemas.microsoft.com/office/drawing/2014/main" id="{314FE0E3-573A-6FB7-5042-254810701D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237" y="943719"/>
            <a:ext cx="8588420" cy="4333017"/>
          </a:xfrm>
          <a:prstGeom prst="rect">
            <a:avLst/>
          </a:prstGeom>
          <a:ln w="38100">
            <a:solidFill>
              <a:schemeClr val="tx1"/>
            </a:solidFill>
          </a:ln>
        </p:spPr>
      </p:pic>
      <p:grpSp>
        <p:nvGrpSpPr>
          <p:cNvPr id="16" name="Group 15">
            <a:extLst>
              <a:ext uri="{FF2B5EF4-FFF2-40B4-BE49-F238E27FC236}">
                <a16:creationId xmlns:a16="http://schemas.microsoft.com/office/drawing/2014/main" id="{F6C3DE36-4E81-B089-0C05-4F221529DDEB}"/>
              </a:ext>
            </a:extLst>
          </p:cNvPr>
          <p:cNvGrpSpPr/>
          <p:nvPr/>
        </p:nvGrpSpPr>
        <p:grpSpPr>
          <a:xfrm>
            <a:off x="331223" y="943716"/>
            <a:ext cx="8671462" cy="4333017"/>
            <a:chOff x="1630602" y="1487488"/>
            <a:chExt cx="8708217" cy="2979451"/>
          </a:xfrm>
        </p:grpSpPr>
        <p:pic>
          <p:nvPicPr>
            <p:cNvPr id="14" name="Picture 13">
              <a:extLst>
                <a:ext uri="{FF2B5EF4-FFF2-40B4-BE49-F238E27FC236}">
                  <a16:creationId xmlns:a16="http://schemas.microsoft.com/office/drawing/2014/main" id="{A85B355D-E612-1FD9-C608-1C6B56A1DD80}"/>
                </a:ext>
              </a:extLst>
            </p:cNvPr>
            <p:cNvPicPr>
              <a:picLocks noChangeAspect="1"/>
            </p:cNvPicPr>
            <p:nvPr/>
          </p:nvPicPr>
          <p:blipFill rotWithShape="1">
            <a:blip r:embed="rId8"/>
            <a:srcRect t="15237"/>
            <a:stretch/>
          </p:blipFill>
          <p:spPr>
            <a:xfrm>
              <a:off x="1630602" y="1498921"/>
              <a:ext cx="5101532" cy="2944437"/>
            </a:xfrm>
            <a:prstGeom prst="rect">
              <a:avLst/>
            </a:prstGeom>
            <a:ln w="38100">
              <a:solidFill>
                <a:schemeClr val="tx1"/>
              </a:solidFill>
            </a:ln>
          </p:spPr>
        </p:pic>
        <p:pic>
          <p:nvPicPr>
            <p:cNvPr id="15" name="Picture 14" descr="Chart&#10;&#10;Description automatically generated">
              <a:extLst>
                <a:ext uri="{FF2B5EF4-FFF2-40B4-BE49-F238E27FC236}">
                  <a16:creationId xmlns:a16="http://schemas.microsoft.com/office/drawing/2014/main" id="{5D81916F-F502-16C0-9003-3F9C0629D9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2134" y="1487488"/>
              <a:ext cx="3606685" cy="2979451"/>
            </a:xfrm>
            <a:prstGeom prst="rect">
              <a:avLst/>
            </a:prstGeom>
            <a:ln w="38100">
              <a:solidFill>
                <a:schemeClr val="tx1"/>
              </a:solidFill>
            </a:ln>
          </p:spPr>
        </p:pic>
      </p:grpSp>
    </p:spTree>
    <p:extLst>
      <p:ext uri="{BB962C8B-B14F-4D97-AF65-F5344CB8AC3E}">
        <p14:creationId xmlns:p14="http://schemas.microsoft.com/office/powerpoint/2010/main" val="283383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213AB5-CA82-ADEC-AF12-FB059A9F3B70}"/>
              </a:ext>
            </a:extLst>
          </p:cNvPr>
          <p:cNvPicPr>
            <a:picLocks noChangeAspect="1"/>
          </p:cNvPicPr>
          <p:nvPr/>
        </p:nvPicPr>
        <p:blipFill>
          <a:blip r:embed="rId2"/>
          <a:stretch>
            <a:fillRect/>
          </a:stretch>
        </p:blipFill>
        <p:spPr>
          <a:xfrm>
            <a:off x="731595" y="1176745"/>
            <a:ext cx="7965318" cy="5312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1AFE30D9-6D4F-AC03-4A2F-2EC77EE21DD4}"/>
              </a:ext>
            </a:extLst>
          </p:cNvPr>
          <p:cNvSpPr>
            <a:spLocks noGrp="1"/>
          </p:cNvSpPr>
          <p:nvPr>
            <p:ph type="title"/>
          </p:nvPr>
        </p:nvSpPr>
        <p:spPr>
          <a:xfrm>
            <a:off x="324091" y="135082"/>
            <a:ext cx="8576841" cy="873831"/>
          </a:xfrm>
        </p:spPr>
        <p:txBody>
          <a:bodyPr>
            <a:noAutofit/>
          </a:bodyPr>
          <a:lstStyle/>
          <a:p>
            <a:r>
              <a:rPr lang="en-US" sz="2800" dirty="0"/>
              <a:t>Statistically valid results can be spatially visualized, and this state-of-the-art paradigm requires future observation</a:t>
            </a:r>
          </a:p>
        </p:txBody>
      </p:sp>
      <p:pic>
        <p:nvPicPr>
          <p:cNvPr id="14" name="Picture 13">
            <a:extLst>
              <a:ext uri="{FF2B5EF4-FFF2-40B4-BE49-F238E27FC236}">
                <a16:creationId xmlns:a16="http://schemas.microsoft.com/office/drawing/2014/main" id="{293FAABA-AD39-8873-1C50-8DBDFFB1D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346" y="3512916"/>
            <a:ext cx="5248786" cy="2976517"/>
          </a:xfrm>
          <a:prstGeom prst="rect">
            <a:avLst/>
          </a:prstGeom>
        </p:spPr>
      </p:pic>
      <p:pic>
        <p:nvPicPr>
          <p:cNvPr id="15" name="Picture 14">
            <a:extLst>
              <a:ext uri="{FF2B5EF4-FFF2-40B4-BE49-F238E27FC236}">
                <a16:creationId xmlns:a16="http://schemas.microsoft.com/office/drawing/2014/main" id="{C63C8667-69DD-1DD1-F181-33629B6EEC24}"/>
              </a:ext>
            </a:extLst>
          </p:cNvPr>
          <p:cNvPicPr>
            <a:picLocks noChangeAspect="1"/>
          </p:cNvPicPr>
          <p:nvPr/>
        </p:nvPicPr>
        <p:blipFill rotWithShape="1">
          <a:blip r:embed="rId4">
            <a:extLst>
              <a:ext uri="{28A0092B-C50C-407E-A947-70E740481C1C}">
                <a14:useLocalDpi xmlns:a14="http://schemas.microsoft.com/office/drawing/2010/main" val="0"/>
              </a:ext>
            </a:extLst>
          </a:blip>
          <a:srcRect r="33362"/>
          <a:stretch/>
        </p:blipFill>
        <p:spPr>
          <a:xfrm>
            <a:off x="3441346" y="1176745"/>
            <a:ext cx="5255567" cy="2168339"/>
          </a:xfrm>
          <a:prstGeom prst="rect">
            <a:avLst/>
          </a:prstGeom>
        </p:spPr>
      </p:pic>
      <p:pic>
        <p:nvPicPr>
          <p:cNvPr id="13" name="Picture 12" descr="Screen Clipping">
            <a:extLst>
              <a:ext uri="{FF2B5EF4-FFF2-40B4-BE49-F238E27FC236}">
                <a16:creationId xmlns:a16="http://schemas.microsoft.com/office/drawing/2014/main" id="{02A80301-2206-2E32-6B0E-AFF058129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96" y="1176745"/>
            <a:ext cx="7965318" cy="5409250"/>
          </a:xfrm>
          <a:prstGeom prst="rect">
            <a:avLst/>
          </a:prstGeom>
        </p:spPr>
      </p:pic>
    </p:spTree>
    <p:extLst>
      <p:ext uri="{BB962C8B-B14F-4D97-AF65-F5344CB8AC3E}">
        <p14:creationId xmlns:p14="http://schemas.microsoft.com/office/powerpoint/2010/main" val="3186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F9C3C5-B09F-9F8D-5E9C-0AF3148E6C64}"/>
              </a:ext>
            </a:extLst>
          </p:cNvPr>
          <p:cNvSpPr>
            <a:spLocks noGrp="1"/>
          </p:cNvSpPr>
          <p:nvPr>
            <p:ph type="title"/>
          </p:nvPr>
        </p:nvSpPr>
        <p:spPr>
          <a:xfrm>
            <a:off x="390143" y="1"/>
            <a:ext cx="8668513" cy="1731264"/>
          </a:xfrm>
        </p:spPr>
        <p:txBody>
          <a:bodyPr>
            <a:normAutofit fontScale="90000"/>
          </a:bodyPr>
          <a:lstStyle/>
          <a:p>
            <a:r>
              <a:rPr lang="en-US" sz="3600" dirty="0"/>
              <a:t>In summary, the operating model supports spatial social media analysis and possesses the capabilities to support project development, implementation, and deployment of resources</a:t>
            </a:r>
          </a:p>
        </p:txBody>
      </p:sp>
      <p:pic>
        <p:nvPicPr>
          <p:cNvPr id="3" name="Picture 2">
            <a:extLst>
              <a:ext uri="{FF2B5EF4-FFF2-40B4-BE49-F238E27FC236}">
                <a16:creationId xmlns:a16="http://schemas.microsoft.com/office/drawing/2014/main" id="{BCC00B20-F58B-34C7-BA99-11A70BEA46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1988" y="2011680"/>
            <a:ext cx="5031832" cy="2590345"/>
          </a:xfrm>
          <a:prstGeom prst="rect">
            <a:avLst/>
          </a:prstGeom>
          <a:noFill/>
        </p:spPr>
      </p:pic>
      <p:pic>
        <p:nvPicPr>
          <p:cNvPr id="4" name="Picture 3" descr="Fearless Tech 4 Teachers!: Problem Based Learning, Part One: Learning to Create Questions and ...">
            <a:extLst>
              <a:ext uri="{FF2B5EF4-FFF2-40B4-BE49-F238E27FC236}">
                <a16:creationId xmlns:a16="http://schemas.microsoft.com/office/drawing/2014/main" id="{98D7D266-DD76-3ECB-C235-91599C45F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443" y="1731265"/>
            <a:ext cx="5065219" cy="3371536"/>
          </a:xfrm>
          <a:prstGeom prst="ellipse">
            <a:avLst/>
          </a:prstGeom>
          <a:ln>
            <a:noFill/>
          </a:ln>
          <a:effectLst>
            <a:softEdge rad="112500"/>
          </a:effectLst>
        </p:spPr>
      </p:pic>
    </p:spTree>
    <p:extLst>
      <p:ext uri="{BB962C8B-B14F-4D97-AF65-F5344CB8AC3E}">
        <p14:creationId xmlns:p14="http://schemas.microsoft.com/office/powerpoint/2010/main" val="29179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nodeType="after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par>
                          <p:cTn id="23" fill="hold">
                            <p:stCondLst>
                              <p:cond delay="2000"/>
                            </p:stCondLst>
                            <p:childTnLst>
                              <p:par>
                                <p:cTn id="24" presetID="45" presetClass="entr" presetSubtype="0" repeatCount="indefinite"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0"/>
                                        <p:tgtEl>
                                          <p:spTgt spid="4"/>
                                        </p:tgtEl>
                                      </p:cBhvr>
                                    </p:animEffect>
                                    <p:anim calcmode="lin" valueType="num">
                                      <p:cBhvr>
                                        <p:cTn id="27" dur="20000" fill="hold"/>
                                        <p:tgtEl>
                                          <p:spTgt spid="4"/>
                                        </p:tgtEl>
                                        <p:attrNameLst>
                                          <p:attrName>ppt_w</p:attrName>
                                        </p:attrNameLst>
                                      </p:cBhvr>
                                      <p:tavLst>
                                        <p:tav tm="0" fmla="#ppt_w*sin(2.5*pi*$)">
                                          <p:val>
                                            <p:fltVal val="0"/>
                                          </p:val>
                                        </p:tav>
                                        <p:tav tm="100000">
                                          <p:val>
                                            <p:fltVal val="1"/>
                                          </p:val>
                                        </p:tav>
                                      </p:tavLst>
                                    </p:anim>
                                    <p:anim calcmode="lin" valueType="num">
                                      <p:cBhvr>
                                        <p:cTn id="28" dur="20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NoMaN 2023 Presentation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GIS_SlideTemplate.potx" id="{1E819196-D846-4A9F-B6EF-203376F73159}" vid="{D5CCDE5F-7E9D-4011-A1F1-D82A8E82E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BADD760B5FEE4CB500522AA08A0042" ma:contentTypeVersion="13" ma:contentTypeDescription="Create a new document." ma:contentTypeScope="" ma:versionID="76541c74c3d323678a0684cc0b4b72da">
  <xsd:schema xmlns:xsd="http://www.w3.org/2001/XMLSchema" xmlns:xs="http://www.w3.org/2001/XMLSchema" xmlns:p="http://schemas.microsoft.com/office/2006/metadata/properties" xmlns:ns1="http://schemas.microsoft.com/sharepoint/v3" xmlns:ns3="5c3271e8-f087-474b-ab54-b0cee178406c" xmlns:ns4="82c77431-b647-4a6d-9af9-ada86cdd47b3" targetNamespace="http://schemas.microsoft.com/office/2006/metadata/properties" ma:root="true" ma:fieldsID="48ad703230401def2203c85ea149650f" ns1:_="" ns3:_="" ns4:_="">
    <xsd:import namespace="http://schemas.microsoft.com/sharepoint/v3"/>
    <xsd:import namespace="5c3271e8-f087-474b-ab54-b0cee178406c"/>
    <xsd:import namespace="82c77431-b647-4a6d-9af9-ada86cdd47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3271e8-f087-474b-ab54-b0cee1784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77431-b647-4a6d-9af9-ada86cdd47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49765-06E5-4A2E-A446-8308FA6E7E1B}">
  <ds:schemaRefs>
    <ds:schemaRef ds:uri="82c77431-b647-4a6d-9af9-ada86cdd47b3"/>
    <ds:schemaRef ds:uri="http://schemas.microsoft.com/office/2006/documentManagement/types"/>
    <ds:schemaRef ds:uri="http://schemas.microsoft.com/sharepoint/v3"/>
    <ds:schemaRef ds:uri="http://purl.org/dc/elements/1.1/"/>
    <ds:schemaRef ds:uri="http://schemas.openxmlformats.org/package/2006/metadata/core-properties"/>
    <ds:schemaRef ds:uri="http://schemas.microsoft.com/office/infopath/2007/PartnerControls"/>
    <ds:schemaRef ds:uri="5c3271e8-f087-474b-ab54-b0cee178406c"/>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D39992E-452F-4BBA-807D-F055C722061C}">
  <ds:schemaRefs>
    <ds:schemaRef ds:uri="http://schemas.microsoft.com/sharepoint/v3/contenttype/forms"/>
  </ds:schemaRefs>
</ds:datastoreItem>
</file>

<file path=customXml/itemProps3.xml><?xml version="1.0" encoding="utf-8"?>
<ds:datastoreItem xmlns:ds="http://schemas.openxmlformats.org/officeDocument/2006/customXml" ds:itemID="{0F7FA096-89D2-44AF-AA23-80B05D050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3271e8-f087-474b-ab54-b0cee178406c"/>
    <ds:schemaRef ds:uri="82c77431-b647-4a6d-9af9-ada86cdd4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CalGIS_SlideTemplate</Template>
  <TotalTime>1657</TotalTime>
  <Words>541</Words>
  <Application>Microsoft Office PowerPoint</Application>
  <PresentationFormat>On-screen Show (4:3)</PresentationFormat>
  <Paragraphs>31</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SNoMaN 2023 Presentation Theme</vt:lpstr>
      <vt:lpstr>PowerPoint Presentation</vt:lpstr>
      <vt:lpstr>A well constructed operating model must support the project</vt:lpstr>
      <vt:lpstr>The operating model must define the foundation of one’s future business paradigm </vt:lpstr>
      <vt:lpstr>Data driven investigation can proffer many research questions                    How can Location Analytics and Social                 Media be used to address the opioid                 overdose crisis in America?</vt:lpstr>
      <vt:lpstr>Advanced data driven analysis must consider a data ingestion architecture</vt:lpstr>
      <vt:lpstr>Simple case study research allows for the exploration and analysis of data and their predictive capabilities</vt:lpstr>
      <vt:lpstr>Statistically valid results can be spatially visualized, and this state-of-the-art paradigm requires future observation</vt:lpstr>
      <vt:lpstr>In summary, the operating model supports spatial social media analysis and possesses the capabilities to support project development, implementation, and deployment of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Francis</dc:creator>
  <cp:lastModifiedBy>Anthony Corso</cp:lastModifiedBy>
  <cp:revision>47</cp:revision>
  <dcterms:created xsi:type="dcterms:W3CDTF">2020-01-13T14:01:08Z</dcterms:created>
  <dcterms:modified xsi:type="dcterms:W3CDTF">2023-05-16T02:59:28Z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0x010100BABADD760B5FEE4CB500522AA08A0042</vt:lpwstr>
  </property>
</Properties>
</file>