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60" r:id="rId2"/>
    <p:sldMasterId id="2147483669" r:id="rId3"/>
  </p:sldMasterIdLst>
  <p:notesMasterIdLst>
    <p:notesMasterId r:id="rId14"/>
  </p:notesMasterIdLst>
  <p:handoutMasterIdLst>
    <p:handoutMasterId r:id="rId15"/>
  </p:handoutMasterIdLst>
  <p:sldIdLst>
    <p:sldId id="256" r:id="rId4"/>
    <p:sldId id="1730" r:id="rId5"/>
    <p:sldId id="1732" r:id="rId6"/>
    <p:sldId id="1734" r:id="rId7"/>
    <p:sldId id="1736" r:id="rId8"/>
    <p:sldId id="1735" r:id="rId9"/>
    <p:sldId id="1737" r:id="rId10"/>
    <p:sldId id="1739" r:id="rId11"/>
    <p:sldId id="1740" r:id="rId12"/>
    <p:sldId id="25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0116" autoAdjust="0"/>
  </p:normalViewPr>
  <p:slideViewPr>
    <p:cSldViewPr snapToGrid="0" snapToObjects="1">
      <p:cViewPr>
        <p:scale>
          <a:sx n="75" d="100"/>
          <a:sy n="75" d="100"/>
        </p:scale>
        <p:origin x="989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A957C-7086-1842-946C-72BD2CF399EC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BD61E-340F-1A44-BA3D-B0D6A70F9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396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1864D-C487-214F-A400-C44094BF6C4B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0B09A-6706-1944-A37A-3010484C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43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0B09A-6706-1944-A37A-3010484C87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 to the cumulative distribution values of 60% and 90% in the activity intensity entropy statistical distribution of each dataset, respectively.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0B09A-6706-1944-A37A-3010484C87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0B09A-6706-1944-A37A-3010484C87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7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9180" y="4008858"/>
            <a:ext cx="9776865" cy="12276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GOES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44282" y="3762781"/>
            <a:ext cx="7260167" cy="2375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2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THE UNIVERSITY OF WISCONSIN–MADISON</a:t>
            </a:r>
          </a:p>
        </p:txBody>
      </p:sp>
      <p:pic>
        <p:nvPicPr>
          <p:cNvPr id="10" name="Picture 9" descr="uwlogo_web_sm_ctr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666" y="5668585"/>
            <a:ext cx="600625" cy="6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62051" y="1765224"/>
            <a:ext cx="4324349" cy="3683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98948" y="2963345"/>
            <a:ext cx="4525433" cy="20827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99200" y="2184281"/>
            <a:ext cx="4899377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</p:spTree>
    <p:extLst>
      <p:ext uri="{BB962C8B-B14F-4D97-AF65-F5344CB8AC3E}">
        <p14:creationId xmlns:p14="http://schemas.microsoft.com/office/powerpoint/2010/main" val="33345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+ COP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783918" y="1765224"/>
            <a:ext cx="4324349" cy="3683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90866" y="2963345"/>
            <a:ext cx="4525433" cy="20827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891118" y="2184281"/>
            <a:ext cx="4899377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0" name="object 4"/>
          <p:cNvSpPr txBox="1"/>
          <p:nvPr userDrawn="1"/>
        </p:nvSpPr>
        <p:spPr>
          <a:xfrm>
            <a:off x="3014582" y="6196447"/>
            <a:ext cx="85005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pPr marL="12699" marR="5080" algn="r">
                <a:tabLst>
                  <a:tab pos="2042690" algn="l"/>
                  <a:tab pos="2184289" algn="l"/>
                  <a:tab pos="3244684" algn="l"/>
                </a:tabLst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397657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+ COPY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84059" y="3640667"/>
            <a:ext cx="4906437" cy="1807558"/>
          </a:xfrm>
          <a:prstGeom prst="rect">
            <a:avLst/>
          </a:prstGeom>
        </p:spPr>
        <p:txBody>
          <a:bodyPr vert="horz"/>
          <a:lstStyle>
            <a:lvl1pPr marL="137160" indent="-2286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11480" indent="-228600">
              <a:lnSpc>
                <a:spcPct val="150000"/>
              </a:lnSpc>
              <a:spcBef>
                <a:spcPts val="600"/>
              </a:spcBef>
              <a:buFont typeface="+mj-lt"/>
              <a:buAutoNum type="alphaUcPeriod"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  <a:lvl3pPr marL="640080" indent="-182880">
              <a:lnSpc>
                <a:spcPct val="150000"/>
              </a:lnSpc>
              <a:spcBef>
                <a:spcPts val="600"/>
              </a:spcBef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3pPr>
            <a:lvl4pPr marL="914400" indent="-182880">
              <a:lnSpc>
                <a:spcPct val="150000"/>
              </a:lnSpc>
              <a:spcBef>
                <a:spcPts val="600"/>
              </a:spcBef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4pPr>
            <a:lvl5pPr marL="1097280" indent="-182880">
              <a:lnSpc>
                <a:spcPct val="150000"/>
              </a:lnSpc>
              <a:spcBef>
                <a:spcPts val="600"/>
              </a:spcBef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891118" y="2184281"/>
            <a:ext cx="4899377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91118" y="2963345"/>
            <a:ext cx="4899377" cy="6603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783918" y="1765224"/>
            <a:ext cx="4324349" cy="3683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8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SAIC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91118" y="2963345"/>
            <a:ext cx="4525433" cy="278552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394671" y="1638765"/>
            <a:ext cx="3714044" cy="172666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97603" y="3514319"/>
            <a:ext cx="2336800" cy="2539348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771917" y="3514319"/>
            <a:ext cx="2336800" cy="1328614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91118" y="2184281"/>
            <a:ext cx="4899377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</p:spTree>
    <p:extLst>
      <p:ext uri="{BB962C8B-B14F-4D97-AF65-F5344CB8AC3E}">
        <p14:creationId xmlns:p14="http://schemas.microsoft.com/office/powerpoint/2010/main" val="1877177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010356" y="829627"/>
            <a:ext cx="7936793" cy="1016106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168401" y="1845733"/>
            <a:ext cx="9940315" cy="4068698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65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900" baseline="0">
                <a:solidFill>
                  <a:schemeClr val="tx1"/>
                </a:solidFill>
                <a:latin typeface="Avenir Medium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THIS SLIDE IS FOR FULL BLEED PHOTOGRAPHY. CLICK THE ICON BEHIND THE HEADLINE OR DRAG+DROP A PHOTO TO ADD AN IMAGE.</a:t>
            </a:r>
            <a:endParaRPr lang="en-US" dirty="0"/>
          </a:p>
        </p:txBody>
      </p:sp>
      <p:sp>
        <p:nvSpPr>
          <p:cNvPr id="14" name="object 4"/>
          <p:cNvSpPr txBox="1"/>
          <p:nvPr userDrawn="1"/>
        </p:nvSpPr>
        <p:spPr>
          <a:xfrm>
            <a:off x="3014582" y="6196447"/>
            <a:ext cx="85005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/>
                </a:solidFill>
                <a:latin typeface="Avenir Medium"/>
                <a:cs typeface="Avenir Black"/>
              </a:rPr>
              <a:pPr marL="12699" marR="5080" algn="r">
                <a:tabLst>
                  <a:tab pos="2042690" algn="l"/>
                  <a:tab pos="2184289" algn="l"/>
                  <a:tab pos="3244684" algn="l"/>
                </a:tabLst>
              </a:pPr>
              <a:t>‹#›</a:t>
            </a:fld>
            <a:endParaRPr lang="en-US" sz="1000" dirty="0">
              <a:solidFill>
                <a:schemeClr val="bg1"/>
              </a:solidFill>
              <a:latin typeface="Avenir Medium"/>
              <a:cs typeface="Avenir Black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61856" y="2550124"/>
            <a:ext cx="9652000" cy="120777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bg1"/>
                </a:solidFill>
                <a:effectLst/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THE HEADLINE IS ON TOP OF THE IMAGE.</a:t>
            </a:r>
          </a:p>
        </p:txBody>
      </p:sp>
    </p:spTree>
    <p:extLst>
      <p:ext uri="{BB962C8B-B14F-4D97-AF65-F5344CB8AC3E}">
        <p14:creationId xmlns:p14="http://schemas.microsoft.com/office/powerpoint/2010/main" val="297006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4228-C879-4F9F-A3D5-15E4064FED1D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B990-54D4-489C-8006-7A7248FD20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327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B990-54D4-489C-8006-7A7248FD206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828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3552565-4082-4F0B-AB2C-3F0ADE7F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51" y="758695"/>
            <a:ext cx="8256749" cy="6623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latin typeface="Century Gothic" panose="020B0502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B1307E65-F0EC-463E-8E83-8A1F893C9688}"/>
              </a:ext>
            </a:extLst>
          </p:cNvPr>
          <p:cNvSpPr/>
          <p:nvPr userDrawn="1"/>
        </p:nvSpPr>
        <p:spPr>
          <a:xfrm>
            <a:off x="5684520" y="333829"/>
            <a:ext cx="1463040" cy="349570"/>
          </a:xfrm>
          <a:prstGeom prst="rect">
            <a:avLst/>
          </a:prstGeom>
          <a:solidFill>
            <a:srgbClr val="C5050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Transfer</a:t>
            </a:r>
            <a:endParaRPr lang="zh-CN" alt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9">
            <a:extLst>
              <a:ext uri="{FF2B5EF4-FFF2-40B4-BE49-F238E27FC236}">
                <a16:creationId xmlns:a16="http://schemas.microsoft.com/office/drawing/2014/main" id="{B27119AA-A1C8-4801-9A46-2FD8F5EBFC3A}"/>
              </a:ext>
            </a:extLst>
          </p:cNvPr>
          <p:cNvSpPr/>
          <p:nvPr userDrawn="1"/>
        </p:nvSpPr>
        <p:spPr>
          <a:xfrm>
            <a:off x="4221480" y="333829"/>
            <a:ext cx="1463040" cy="3495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9">
            <a:extLst>
              <a:ext uri="{FF2B5EF4-FFF2-40B4-BE49-F238E27FC236}">
                <a16:creationId xmlns:a16="http://schemas.microsoft.com/office/drawing/2014/main" id="{DCB1CFC0-9A94-44CF-93D2-F1DC3A23BE23}"/>
              </a:ext>
            </a:extLst>
          </p:cNvPr>
          <p:cNvSpPr/>
          <p:nvPr userDrawn="1"/>
        </p:nvSpPr>
        <p:spPr>
          <a:xfrm>
            <a:off x="2758440" y="333829"/>
            <a:ext cx="1463040" cy="3495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9">
            <a:extLst>
              <a:ext uri="{FF2B5EF4-FFF2-40B4-BE49-F238E27FC236}">
                <a16:creationId xmlns:a16="http://schemas.microsoft.com/office/drawing/2014/main" id="{139D89FD-4E08-4BE0-A40D-F5A9E3835170}"/>
              </a:ext>
            </a:extLst>
          </p:cNvPr>
          <p:cNvSpPr/>
          <p:nvPr userDrawn="1"/>
        </p:nvSpPr>
        <p:spPr>
          <a:xfrm>
            <a:off x="7147560" y="333829"/>
            <a:ext cx="1463040" cy="3495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Generalization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C3D97846-2E07-4650-84B6-79558E83E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571" y="318274"/>
            <a:ext cx="94286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A44188-3096-49C0-8534-FE6F15E0F67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278F5032-AF47-465B-AEBF-B1614E54E409}"/>
              </a:ext>
            </a:extLst>
          </p:cNvPr>
          <p:cNvSpPr/>
          <p:nvPr userDrawn="1"/>
        </p:nvSpPr>
        <p:spPr>
          <a:xfrm>
            <a:off x="8610600" y="333829"/>
            <a:ext cx="1463040" cy="3495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73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2023/5/15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80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9180" y="3695591"/>
            <a:ext cx="9776865" cy="122766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pic>
        <p:nvPicPr>
          <p:cNvPr id="5" name="Picture 4" descr="uwlogo_web_sm_ctr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666" y="5668585"/>
            <a:ext cx="600625" cy="6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39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BAS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 userDrawn="1"/>
        </p:nvSpPr>
        <p:spPr>
          <a:xfrm>
            <a:off x="3014582" y="6196447"/>
            <a:ext cx="85005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rgbClr val="FFFFFF"/>
                </a:solidFill>
                <a:latin typeface="Avenir Medium"/>
                <a:cs typeface="Avenir Black"/>
              </a:rPr>
              <a:pPr marL="12699" marR="5080" algn="r">
                <a:tabLst>
                  <a:tab pos="2042690" algn="l"/>
                  <a:tab pos="2184289" algn="l"/>
                  <a:tab pos="3244684" algn="l"/>
                </a:tabLst>
              </a:pPr>
              <a:t>‹#›</a:t>
            </a:fld>
            <a:endParaRPr lang="en-US" sz="1000" dirty="0">
              <a:latin typeface="Avenir Medium"/>
              <a:cs typeface="Avenir Black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77069" y="3251201"/>
            <a:ext cx="6614584" cy="93186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6288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1856" y="2844613"/>
            <a:ext cx="9652000" cy="1328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ONLY A HEADLINE GOES ON THIS SLIDE</a:t>
            </a:r>
          </a:p>
        </p:txBody>
      </p:sp>
    </p:spTree>
    <p:extLst>
      <p:ext uri="{BB962C8B-B14F-4D97-AF65-F5344CB8AC3E}">
        <p14:creationId xmlns:p14="http://schemas.microsoft.com/office/powerpoint/2010/main" val="39314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13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AGENDA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80909" y="2167998"/>
            <a:ext cx="4423833" cy="206533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01 | TITLE OF SECTION GOES HERE</a:t>
            </a:r>
          </a:p>
          <a:p>
            <a:pPr lvl="0"/>
            <a:r>
              <a:rPr lang="en-US" dirty="0"/>
              <a:t>02 | TITLE OF SECTION GOES HERE</a:t>
            </a:r>
          </a:p>
          <a:p>
            <a:pPr lvl="0"/>
            <a:r>
              <a:rPr lang="en-US" dirty="0"/>
              <a:t>03 | TITLE OF SECTION GOES HERE</a:t>
            </a:r>
          </a:p>
          <a:p>
            <a:pPr lvl="0"/>
            <a:r>
              <a:rPr lang="en-US" dirty="0"/>
              <a:t>04 | TITLE OF SECTION GOES HERE</a:t>
            </a:r>
          </a:p>
          <a:p>
            <a:pPr lvl="0"/>
            <a:r>
              <a:rPr lang="en-US" dirty="0"/>
              <a:t>05 | TITLE OF SECTION GOES HERE</a:t>
            </a:r>
          </a:p>
          <a:p>
            <a:pPr lvl="0"/>
            <a:r>
              <a:rPr lang="en-US" dirty="0"/>
              <a:t>06 | TITLE OF SECTION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680672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4228-C879-4F9F-A3D5-15E4064FED1D}" type="datetimeFigureOut">
              <a:rPr lang="zh-CN" altLang="en-US" smtClean="0"/>
              <a:t>2023/5/15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B990-54D4-489C-8006-7A7248FD20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40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AGENDA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80909" y="2167998"/>
            <a:ext cx="4423833" cy="206533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01 | TITLE OF SECTION GOES HERE</a:t>
            </a:r>
          </a:p>
          <a:p>
            <a:pPr lvl="0"/>
            <a:r>
              <a:rPr lang="en-US" dirty="0"/>
              <a:t>02 | TITLE OF SECTION GOES HERE</a:t>
            </a:r>
          </a:p>
          <a:p>
            <a:pPr lvl="0"/>
            <a:r>
              <a:rPr lang="en-US" dirty="0"/>
              <a:t>03 | TITLE OF SECTION GOES HERE</a:t>
            </a:r>
          </a:p>
          <a:p>
            <a:pPr lvl="0"/>
            <a:r>
              <a:rPr lang="en-US" dirty="0"/>
              <a:t>04 | TITLE OF SECTION GOES HERE</a:t>
            </a:r>
          </a:p>
          <a:p>
            <a:pPr lvl="0"/>
            <a:r>
              <a:rPr lang="en-US" dirty="0"/>
              <a:t>05 | TITLE OF SECTION GOES HERE</a:t>
            </a:r>
          </a:p>
          <a:p>
            <a:pPr lvl="0"/>
            <a:r>
              <a:rPr lang="en-US" dirty="0"/>
              <a:t>06 | TITLE OF SECTION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64355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1856" y="2844613"/>
            <a:ext cx="9652000" cy="1328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ONLY A HEADLINE GOES ON THIS SLIDE</a:t>
            </a:r>
          </a:p>
        </p:txBody>
      </p:sp>
    </p:spTree>
    <p:extLst>
      <p:ext uri="{BB962C8B-B14F-4D97-AF65-F5344CB8AC3E}">
        <p14:creationId xmlns:p14="http://schemas.microsoft.com/office/powerpoint/2010/main" val="311498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49167" y="3783982"/>
            <a:ext cx="8794743" cy="88961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0579" y="219078"/>
            <a:ext cx="634363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61856" y="2550124"/>
            <a:ext cx="9652000" cy="120777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</a:t>
            </a:r>
            <a:br>
              <a:rPr lang="en-US" dirty="0"/>
            </a:br>
            <a:r>
              <a:rPr lang="en-US" dirty="0"/>
              <a:t>ON THIS SLIDE</a:t>
            </a:r>
          </a:p>
        </p:txBody>
      </p:sp>
    </p:spTree>
    <p:extLst>
      <p:ext uri="{BB962C8B-B14F-4D97-AF65-F5344CB8AC3E}">
        <p14:creationId xmlns:p14="http://schemas.microsoft.com/office/powerpoint/2010/main" val="399709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WO LAKES 2.jpg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9213"/>
            <a:ext cx="12192000" cy="69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1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7" r:id="rId3"/>
    <p:sldLayoutId id="2147483678" r:id="rId4"/>
    <p:sldLayoutId id="2147483679" r:id="rId5"/>
    <p:sldLayoutId id="2147483683" r:id="rId6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793A6-9830-624E-93A1-2C044F7F893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wlogo_web_sm_ctr.png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2150" y="88900"/>
            <a:ext cx="492437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BC00E-3107-7640-9667-06AB9D4826B1}"/>
              </a:ext>
            </a:extLst>
          </p:cNvPr>
          <p:cNvSpPr txBox="1"/>
          <p:nvPr userDrawn="1"/>
        </p:nvSpPr>
        <p:spPr>
          <a:xfrm>
            <a:off x="8823914" y="170567"/>
            <a:ext cx="268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GeoDS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Lab @UW-Madison</a:t>
            </a:r>
          </a:p>
        </p:txBody>
      </p:sp>
    </p:spTree>
    <p:extLst>
      <p:ext uri="{BB962C8B-B14F-4D97-AF65-F5344CB8AC3E}">
        <p14:creationId xmlns:p14="http://schemas.microsoft.com/office/powerpoint/2010/main" val="30764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74" r:id="rId10"/>
    <p:sldLayoutId id="2147483676" r:id="rId11"/>
    <p:sldLayoutId id="2147483680" r:id="rId12"/>
    <p:sldLayoutId id="2147483682" r:id="rId13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WO LAKES 2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9213"/>
            <a:ext cx="12192000" cy="69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7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01600" y="2889048"/>
            <a:ext cx="12090400" cy="1227667"/>
          </a:xfrm>
        </p:spPr>
        <p:txBody>
          <a:bodyPr/>
          <a:lstStyle/>
          <a:p>
            <a:pPr algn="ctr"/>
            <a:r>
              <a:rPr lang="en-US" altLang="zh-CN" sz="3200" dirty="0" smtClean="0"/>
              <a:t>Predicting Human Activity </a:t>
            </a:r>
            <a:r>
              <a:rPr lang="en-US" altLang="zh-CN" sz="3200" dirty="0"/>
              <a:t>with </a:t>
            </a:r>
            <a:r>
              <a:rPr lang="en-US" altLang="zh-CN" sz="3200" dirty="0" err="1" smtClean="0"/>
              <a:t>GeoAI</a:t>
            </a:r>
            <a:r>
              <a:rPr lang="en-US" altLang="zh-CN" sz="3200" dirty="0" smtClean="0"/>
              <a:t> </a:t>
            </a:r>
          </a:p>
          <a:p>
            <a:pPr algn="ctr"/>
            <a:r>
              <a:rPr lang="en-US" altLang="zh-CN" sz="3200" dirty="0" smtClean="0"/>
              <a:t>by Fusing Physical </a:t>
            </a:r>
            <a:r>
              <a:rPr lang="en-US" altLang="zh-CN" sz="3200" dirty="0"/>
              <a:t>and </a:t>
            </a:r>
            <a:r>
              <a:rPr lang="en-US" altLang="zh-CN" sz="3200" dirty="0" smtClean="0"/>
              <a:t>Social Interactions </a:t>
            </a:r>
            <a:r>
              <a:rPr lang="en-US" altLang="zh-CN" sz="3200" dirty="0"/>
              <a:t>through </a:t>
            </a:r>
            <a:endParaRPr lang="en-US" altLang="zh-CN" sz="3200" dirty="0" smtClean="0"/>
          </a:p>
          <a:p>
            <a:pPr algn="ctr"/>
            <a:r>
              <a:rPr lang="en-US" altLang="zh-CN" sz="3200" dirty="0" smtClean="0"/>
              <a:t>Graph Convolutional Networks</a:t>
            </a:r>
            <a:endParaRPr lang="en-US" altLang="zh-CN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80747" y="4829387"/>
            <a:ext cx="11197004" cy="1160469"/>
          </a:xfrm>
        </p:spPr>
        <p:txBody>
          <a:bodyPr/>
          <a:lstStyle/>
          <a:p>
            <a:pPr algn="ctr"/>
            <a:r>
              <a:rPr lang="en-US" altLang="zh-CN" sz="2000" dirty="0"/>
              <a:t> Song Gao</a:t>
            </a:r>
          </a:p>
          <a:p>
            <a:pPr algn="ctr"/>
            <a:r>
              <a:rPr lang="en-US" altLang="zh-CN" sz="2000" dirty="0"/>
              <a:t>Geospatial Data Science Lab, </a:t>
            </a:r>
            <a:r>
              <a:rPr lang="en-US" sz="2000" dirty="0"/>
              <a:t>University of Wisconsin-Madison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71001" y="6002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42401" y="5952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7055EE-C40D-F74A-834D-7FAD0DEF124E}"/>
              </a:ext>
            </a:extLst>
          </p:cNvPr>
          <p:cNvSpPr/>
          <p:nvPr/>
        </p:nvSpPr>
        <p:spPr>
          <a:xfrm>
            <a:off x="2823733" y="6187533"/>
            <a:ext cx="6311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err="1">
                <a:solidFill>
                  <a:schemeClr val="bg1"/>
                </a:solidFill>
              </a:rPr>
              <a:t>geods.geography.wisc.edu</a:t>
            </a:r>
            <a:r>
              <a:rPr lang="en-US" b="1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BCFE6-15CF-EB46-BDBB-E94C42A85F5F}"/>
              </a:ext>
            </a:extLst>
          </p:cNvPr>
          <p:cNvSpPr/>
          <p:nvPr/>
        </p:nvSpPr>
        <p:spPr>
          <a:xfrm>
            <a:off x="4470355" y="5818201"/>
            <a:ext cx="272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Email: </a:t>
            </a:r>
            <a:r>
              <a:rPr lang="en-US" b="1" dirty="0" err="1">
                <a:solidFill>
                  <a:schemeClr val="bg1"/>
                </a:solidFill>
              </a:rPr>
              <a:t>song.gao@wisc.edu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61C8C-0727-2747-84F8-04F1ED1EE0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504" y="5681671"/>
            <a:ext cx="856861" cy="6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59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585AF-67B4-CD45-996E-47D6CB69DA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691" y="1545257"/>
            <a:ext cx="12191999" cy="1227667"/>
          </a:xfrm>
        </p:spPr>
        <p:txBody>
          <a:bodyPr/>
          <a:lstStyle/>
          <a:p>
            <a:pPr algn="ctr"/>
            <a:r>
              <a:rPr lang="en-US" sz="4800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A62F2-D63C-9746-87E2-852BF128CBB3}"/>
              </a:ext>
            </a:extLst>
          </p:cNvPr>
          <p:cNvSpPr txBox="1">
            <a:spLocks/>
          </p:cNvSpPr>
          <p:nvPr/>
        </p:nvSpPr>
        <p:spPr>
          <a:xfrm>
            <a:off x="1860005" y="5182518"/>
            <a:ext cx="8886872" cy="6306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https://</a:t>
            </a:r>
            <a:r>
              <a:rPr lang="en-US" sz="2000" dirty="0" err="1">
                <a:solidFill>
                  <a:schemeClr val="bg1"/>
                </a:solidFill>
              </a:rPr>
              <a:t>geods.geography.wisc.edu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6C309-C150-604D-8BD8-82523797CE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734" y="2941771"/>
            <a:ext cx="2592314" cy="19424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A7DA3B-647A-FD41-8E53-47D962BBDF3B}"/>
              </a:ext>
            </a:extLst>
          </p:cNvPr>
          <p:cNvSpPr/>
          <p:nvPr/>
        </p:nvSpPr>
        <p:spPr>
          <a:xfrm>
            <a:off x="5254124" y="5645266"/>
            <a:ext cx="1865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Twitter: @</a:t>
            </a:r>
            <a:r>
              <a:rPr lang="en-US" dirty="0" err="1">
                <a:solidFill>
                  <a:schemeClr val="bg1"/>
                </a:solidFill>
              </a:rPr>
              <a:t>gissong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25F83-BCDD-CF49-929C-3D0565B0E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048" y="2971234"/>
            <a:ext cx="1563482" cy="1912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DB0E2B-24F5-934D-A398-2C844D78DC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381" y="4360983"/>
            <a:ext cx="466945" cy="4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90CCB2-2DCB-2F4C-B8F0-BC03FBC87EAD}"/>
              </a:ext>
            </a:extLst>
          </p:cNvPr>
          <p:cNvSpPr txBox="1"/>
          <p:nvPr/>
        </p:nvSpPr>
        <p:spPr>
          <a:xfrm>
            <a:off x="400832" y="103601"/>
            <a:ext cx="8433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Phone Call Detail Records (CDRs)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8D5D5-59F3-5F40-92DF-CB8AC86DAE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923" y="866600"/>
            <a:ext cx="5701323" cy="3477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Harbin0723-density03">
            <a:extLst>
              <a:ext uri="{FF2B5EF4-FFF2-40B4-BE49-F238E27FC236}">
                <a16:creationId xmlns:a16="http://schemas.microsoft.com/office/drawing/2014/main" id="{5538375A-245D-8540-A500-1C6EE60C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347" y="4536316"/>
            <a:ext cx="2589213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arbin0723-density06">
            <a:extLst>
              <a:ext uri="{FF2B5EF4-FFF2-40B4-BE49-F238E27FC236}">
                <a16:creationId xmlns:a16="http://schemas.microsoft.com/office/drawing/2014/main" id="{D75FC79C-9C59-124F-99C6-90E67CF25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271" y="4521888"/>
            <a:ext cx="2478088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arbin0723-density09">
            <a:extLst>
              <a:ext uri="{FF2B5EF4-FFF2-40B4-BE49-F238E27FC236}">
                <a16:creationId xmlns:a16="http://schemas.microsoft.com/office/drawing/2014/main" id="{87AF1FD4-B6D4-2D47-AC0F-BB089E4BA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070" y="4534728"/>
            <a:ext cx="249396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Harbin0723-density21">
            <a:extLst>
              <a:ext uri="{FF2B5EF4-FFF2-40B4-BE49-F238E27FC236}">
                <a16:creationId xmlns:a16="http://schemas.microsoft.com/office/drawing/2014/main" id="{0E736854-907D-8A45-8211-289B2B01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3744" y="4534728"/>
            <a:ext cx="25019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0329A8A0-770A-284A-AE5F-D0706A295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7590" y="6469402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latin typeface="Arial" pitchFamily="34" charset="0"/>
              </a:rPr>
              <a:t>AM 06-07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F664B626-563D-7E4A-845B-63132E5CA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3326" y="6469402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latin typeface="Arial" pitchFamily="34" charset="0"/>
              </a:rPr>
              <a:t>AM 09-10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333ABB5C-546D-8449-BF5A-A46CB38CC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228" y="6469402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latin typeface="Arial" pitchFamily="34" charset="0"/>
              </a:rPr>
              <a:t>AM 03-04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CA6C783B-872C-8F43-A7AE-B9F0F79D5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7319" y="644925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latin typeface="Arial" pitchFamily="34" charset="0"/>
              </a:rPr>
              <a:t>PM 21-22</a:t>
            </a:r>
          </a:p>
        </p:txBody>
      </p:sp>
    </p:spTree>
    <p:extLst>
      <p:ext uri="{BB962C8B-B14F-4D97-AF65-F5344CB8AC3E}">
        <p14:creationId xmlns:p14="http://schemas.microsoft.com/office/powerpoint/2010/main" val="366984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90CCB2-2DCB-2F4C-B8F0-BC03FBC87EAD}"/>
              </a:ext>
            </a:extLst>
          </p:cNvPr>
          <p:cNvSpPr txBox="1"/>
          <p:nvPr/>
        </p:nvSpPr>
        <p:spPr>
          <a:xfrm>
            <a:off x="526093" y="88900"/>
            <a:ext cx="865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Multiple Types of Spatial Interactions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D61EE0-180A-A147-8383-136A4BDD2A8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52" y="859306"/>
            <a:ext cx="4699656" cy="34170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655A71-B2F5-AA44-BA25-DB7DD4F3C328}"/>
              </a:ext>
            </a:extLst>
          </p:cNvPr>
          <p:cNvSpPr/>
          <p:nvPr/>
        </p:nvSpPr>
        <p:spPr>
          <a:xfrm>
            <a:off x="526092" y="4462036"/>
            <a:ext cx="52286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Geographical distance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Movement interaction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Social network interaction </a:t>
            </a:r>
            <a:endParaRPr lang="en-US" sz="2800" dirty="0"/>
          </a:p>
        </p:txBody>
      </p:sp>
      <p:pic>
        <p:nvPicPr>
          <p:cNvPr id="5" name="Picture 4" descr="uwlogo_web_sm_ctr.png">
            <a:extLst>
              <a:ext uri="{FF2B5EF4-FFF2-40B4-BE49-F238E27FC236}">
                <a16:creationId xmlns:a16="http://schemas.microsoft.com/office/drawing/2014/main" id="{3AC76DA8-649B-AA4F-826A-3F42A2752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2150" y="88900"/>
            <a:ext cx="492437" cy="548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C8919B-C5DB-6642-A054-2E138B0D52FB}"/>
              </a:ext>
            </a:extLst>
          </p:cNvPr>
          <p:cNvSpPr txBox="1"/>
          <p:nvPr/>
        </p:nvSpPr>
        <p:spPr>
          <a:xfrm>
            <a:off x="8823914" y="170567"/>
            <a:ext cx="268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GeoDS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Lab @UW-Madison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088E80-F637-A149-929E-695E50B39E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421" y="766490"/>
            <a:ext cx="5764986" cy="3143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5410F8-3758-1147-9464-A82FDE23F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740" y="4066295"/>
            <a:ext cx="5077046" cy="262555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B0F22B-E892-B04F-B3F3-1DEF7B3E65FC}"/>
              </a:ext>
            </a:extLst>
          </p:cNvPr>
          <p:cNvCxnSpPr>
            <a:cxnSpLocks/>
          </p:cNvCxnSpPr>
          <p:nvPr/>
        </p:nvCxnSpPr>
        <p:spPr>
          <a:xfrm>
            <a:off x="5492771" y="2338166"/>
            <a:ext cx="727602" cy="0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D64B1C0-1469-D449-9EC5-014394D7AF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197" y="4271873"/>
            <a:ext cx="1537897" cy="221440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180600-B88C-034A-8BAE-B1FF02EB3972}"/>
              </a:ext>
            </a:extLst>
          </p:cNvPr>
          <p:cNvCxnSpPr>
            <a:cxnSpLocks/>
          </p:cNvCxnSpPr>
          <p:nvPr/>
        </p:nvCxnSpPr>
        <p:spPr>
          <a:xfrm>
            <a:off x="10467197" y="5531370"/>
            <a:ext cx="2991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8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90CCB2-2DCB-2F4C-B8F0-BC03FBC87EAD}"/>
              </a:ext>
            </a:extLst>
          </p:cNvPr>
          <p:cNvSpPr txBox="1"/>
          <p:nvPr/>
        </p:nvSpPr>
        <p:spPr>
          <a:xfrm>
            <a:off x="501041" y="103601"/>
            <a:ext cx="815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proposed AIP-IPS model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EECAB3-9EFC-6449-A61A-0655D5645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314" y="1567542"/>
            <a:ext cx="136129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9874F1-80AC-054E-9B7B-AB3CE00AC0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266" y="2253829"/>
            <a:ext cx="5681734" cy="32258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D2261D-4DD9-E543-85B3-2613939828A0}"/>
              </a:ext>
            </a:extLst>
          </p:cNvPr>
          <p:cNvSpPr/>
          <p:nvPr/>
        </p:nvSpPr>
        <p:spPr>
          <a:xfrm>
            <a:off x="501041" y="1105877"/>
            <a:ext cx="107473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AIP-IPS: </a:t>
            </a:r>
            <a:r>
              <a:rPr lang="en-US" sz="2800" dirty="0"/>
              <a:t>Activity Intensity Prediction using the Interactions in Physical and Social spaces.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CBCF7F-73A6-9E48-8711-93DDE13887FD}"/>
              </a:ext>
            </a:extLst>
          </p:cNvPr>
          <p:cNvSpPr/>
          <p:nvPr/>
        </p:nvSpPr>
        <p:spPr>
          <a:xfrm>
            <a:off x="501041" y="2253829"/>
            <a:ext cx="64420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Graph convolutional network (GCN)</a:t>
            </a:r>
            <a:r>
              <a:rPr lang="en-US" sz="2600" dirty="0">
                <a:latin typeface="Times New Roman" panose="02020603050405020304" pitchFamily="18" charset="0"/>
                <a:ea typeface="SimSun" panose="02010600030101010101" pitchFamily="2" charset="-122"/>
              </a:rPr>
              <a:t>:  modeling the impacts of spatial interactions</a:t>
            </a:r>
          </a:p>
          <a:p>
            <a:endParaRPr lang="en-US" sz="2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sz="2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Long short-term memory (LSTM):  </a:t>
            </a:r>
            <a:r>
              <a:rPr lang="en-US" sz="2600" dirty="0">
                <a:latin typeface="Times New Roman" panose="02020603050405020304" pitchFamily="18" charset="0"/>
                <a:ea typeface="SimSun" panose="02010600030101010101" pitchFamily="2" charset="-122"/>
              </a:rPr>
              <a:t>modeling the temporal tendency and variations of human activity intensity </a:t>
            </a:r>
          </a:p>
          <a:p>
            <a:endParaRPr lang="en-US" sz="2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9725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90CCB2-2DCB-2F4C-B8F0-BC03FBC87EAD}"/>
              </a:ext>
            </a:extLst>
          </p:cNvPr>
          <p:cNvSpPr txBox="1"/>
          <p:nvPr/>
        </p:nvSpPr>
        <p:spPr>
          <a:xfrm>
            <a:off x="488515" y="103601"/>
            <a:ext cx="816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Case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CC66D-49A2-E04F-A7BC-005F171CB1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079" y="2272125"/>
            <a:ext cx="5689600" cy="40592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192890-F5B8-D54B-9AAA-EF700E30035F}"/>
              </a:ext>
            </a:extLst>
          </p:cNvPr>
          <p:cNvSpPr/>
          <p:nvPr/>
        </p:nvSpPr>
        <p:spPr>
          <a:xfrm>
            <a:off x="488515" y="887335"/>
            <a:ext cx="11561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About 9 million users in Senegal through the “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Data for Development (D4D)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” Senegal challenge (De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Montjoye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et al., 2014). 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8FC6B-8844-3340-8DFA-25053132E92E}"/>
              </a:ext>
            </a:extLst>
          </p:cNvPr>
          <p:cNvSpPr/>
          <p:nvPr/>
        </p:nvSpPr>
        <p:spPr>
          <a:xfrm>
            <a:off x="488515" y="2532041"/>
            <a:ext cx="58716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Dataset 1: a tower-to-tower call frequency data for all towers on an hourly basis of the entire population</a:t>
            </a:r>
          </a:p>
          <a:p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Dataset 2: a cell tower-level CDR data at the individual level for about 10% of mobile phone users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383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90CCB2-2DCB-2F4C-B8F0-BC03FBC87EAD}"/>
              </a:ext>
            </a:extLst>
          </p:cNvPr>
          <p:cNvSpPr txBox="1"/>
          <p:nvPr/>
        </p:nvSpPr>
        <p:spPr>
          <a:xfrm>
            <a:off x="418454" y="103601"/>
            <a:ext cx="823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proposed AIP-IPS model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EECAB3-9EFC-6449-A61A-0655D5645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314" y="1567542"/>
            <a:ext cx="136129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32B060-7591-9B4A-9EA5-2E86A2651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738035"/>
              </p:ext>
            </p:extLst>
          </p:nvPr>
        </p:nvGraphicFramePr>
        <p:xfrm>
          <a:off x="619932" y="971550"/>
          <a:ext cx="11331294" cy="5638795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4405274">
                  <a:extLst>
                    <a:ext uri="{9D8B030D-6E8A-4147-A177-3AD203B41FA5}">
                      <a16:colId xmlns:a16="http://schemas.microsoft.com/office/drawing/2014/main" val="3774935734"/>
                    </a:ext>
                  </a:extLst>
                </a:gridCol>
                <a:gridCol w="1154840">
                  <a:extLst>
                    <a:ext uri="{9D8B030D-6E8A-4147-A177-3AD203B41FA5}">
                      <a16:colId xmlns:a16="http://schemas.microsoft.com/office/drawing/2014/main" val="4127034678"/>
                    </a:ext>
                  </a:extLst>
                </a:gridCol>
                <a:gridCol w="4488193">
                  <a:extLst>
                    <a:ext uri="{9D8B030D-6E8A-4147-A177-3AD203B41FA5}">
                      <a16:colId xmlns:a16="http://schemas.microsoft.com/office/drawing/2014/main" val="1058416988"/>
                    </a:ext>
                  </a:extLst>
                </a:gridCol>
                <a:gridCol w="1282987">
                  <a:extLst>
                    <a:ext uri="{9D8B030D-6E8A-4147-A177-3AD203B41FA5}">
                      <a16:colId xmlns:a16="http://schemas.microsoft.com/office/drawing/2014/main" val="4773011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Parameter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Value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Parameter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Value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9989838"/>
                  </a:ext>
                </a:extLst>
              </a:tr>
              <a:tr h="140970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Distance threshold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30000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Distance graph weight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0.3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8008964"/>
                  </a:ext>
                </a:extLst>
              </a:tr>
              <a:tr h="70484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Movement threshold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20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Movement graph weight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0.1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3636145"/>
                  </a:ext>
                </a:extLst>
              </a:tr>
              <a:tr h="70484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Social threshold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20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Social graph weight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0.6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2616047"/>
                  </a:ext>
                </a:extLst>
              </a:tr>
              <a:tr h="70484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LSTM hidden layers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1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Time sequence length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6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5846504"/>
                  </a:ext>
                </a:extLst>
              </a:tr>
              <a:tr h="70484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GCN hidden layers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1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Num of hidden units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64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8272476"/>
                  </a:ext>
                </a:extLst>
              </a:tr>
              <a:tr h="70484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Graph convolution kernel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1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</a:rPr>
                        <a:t>Time step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6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6283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24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90CCB2-2DCB-2F4C-B8F0-BC03FBC87EAD}"/>
              </a:ext>
            </a:extLst>
          </p:cNvPr>
          <p:cNvSpPr txBox="1"/>
          <p:nvPr/>
        </p:nvSpPr>
        <p:spPr>
          <a:xfrm>
            <a:off x="325464" y="103601"/>
            <a:ext cx="8328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Results: Graph Fusion Performance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2F04F4-30DC-944B-A3D2-EDCA288B9A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43" y="2464706"/>
            <a:ext cx="11145399" cy="3968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311C80A-6513-EB4D-A9ED-84A84F28301B}"/>
                  </a:ext>
                </a:extLst>
              </p:cNvPr>
              <p:cNvSpPr/>
              <p:nvPr/>
            </p:nvSpPr>
            <p:spPr>
              <a:xfrm>
                <a:off x="0" y="1091953"/>
                <a:ext cx="6057900" cy="96917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lvl="1" algn="ctr">
                  <a:tabLst>
                    <a:tab pos="2700655" algn="ctr"/>
                    <a:tab pos="5220970" algn="r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	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𝑅𝑀𝑆𝐸</m:t>
                    </m:r>
                    <m:r>
                      <a:rPr lang="en-US" sz="280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</a:rPr>
                                </m:ctrlPr>
                              </m:naryPr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</a:rPr>
                                  <m:t>𝑁</m:t>
                                </m:r>
                              </m:sup>
                              <m:e>
                                <m:nary>
                                  <m:naryPr>
                                    <m:chr m:val="∑"/>
                                    <m:limLoc m:val="subSup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</a:rPr>
                                      <m:t>𝑡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</a:rPr>
                                      <m:t>𝑇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sz="2800" i="1" kern="100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(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2800" i="1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  <m:t>𝑐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2800" i="1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GB" sz="2800" i="1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GB" sz="2800" i="1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sub>
                                          <m:sup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sz="2800" i="1" kern="100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2800" i="1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  <m:t>𝑐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2800" i="1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en-GB" sz="2800" i="1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GB" sz="2800" i="1"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lang="en-GB" sz="2800" i="1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nary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𝑁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∗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𝑇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sz="32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311C80A-6513-EB4D-A9ED-84A84F283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91953"/>
                <a:ext cx="6057900" cy="969176"/>
              </a:xfrm>
              <a:prstGeom prst="rect">
                <a:avLst/>
              </a:prstGeom>
              <a:blipFill>
                <a:blip r:embed="rId3"/>
                <a:stretch>
                  <a:fillRect t="-33766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4D046A0-9FDB-954F-BB13-743E02BFFAE3}"/>
                  </a:ext>
                </a:extLst>
              </p:cNvPr>
              <p:cNvSpPr/>
              <p:nvPr/>
            </p:nvSpPr>
            <p:spPr>
              <a:xfrm>
                <a:off x="6351814" y="1122249"/>
                <a:ext cx="5127172" cy="90858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tabLst>
                    <a:tab pos="2700655" algn="ctr"/>
                    <a:tab pos="5220970" algn="r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	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𝑀𝐴𝐸</m:t>
                    </m:r>
                    <m:r>
                      <a:rPr lang="en-US" sz="280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𝑁</m:t>
                            </m:r>
                          </m:sup>
                          <m:e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</a:rPr>
                                </m:ctrlPr>
                              </m:naryPr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</a:rPr>
                                  <m:t>𝑡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</a:rPr>
                                  <m:t>𝑇</m:t>
                                </m:r>
                              </m:sup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2800" i="1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𝑐</m:t>
                                            </m:r>
                                          </m:e>
                                          <m:sub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sub>
                                      <m:sup>
                                        <m:r>
                                          <a:rPr lang="en-GB" sz="2800" i="1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800" i="1"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i="1" kern="100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𝑐</m:t>
                                            </m:r>
                                          </m:e>
                                          <m:sub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GB" sz="2800" i="1"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nary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𝑁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∗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lang="en-US" sz="32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4D046A0-9FDB-954F-BB13-743E02BFFA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814" y="1122249"/>
                <a:ext cx="5127172" cy="908582"/>
              </a:xfrm>
              <a:prstGeom prst="rect">
                <a:avLst/>
              </a:prstGeom>
              <a:blipFill>
                <a:blip r:embed="rId4"/>
                <a:stretch>
                  <a:fillRect t="-38356" b="-34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33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90CCB2-2DCB-2F4C-B8F0-BC03FBC87EAD}"/>
              </a:ext>
            </a:extLst>
          </p:cNvPr>
          <p:cNvSpPr txBox="1"/>
          <p:nvPr/>
        </p:nvSpPr>
        <p:spPr>
          <a:xfrm>
            <a:off x="573437" y="103601"/>
            <a:ext cx="8080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Results: Impact of Entropy (Regularity)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40DA3-44D1-8643-BAB0-B40E99EC40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37" y="1222057"/>
            <a:ext cx="11488742" cy="48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5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C6572E-898D-A648-B3F8-21EBEB562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7306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28EA12-EE93-E944-9258-AD7CADAACDAC}"/>
              </a:ext>
            </a:extLst>
          </p:cNvPr>
          <p:cNvSpPr/>
          <p:nvPr/>
        </p:nvSpPr>
        <p:spPr>
          <a:xfrm>
            <a:off x="426720" y="783082"/>
            <a:ext cx="801553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4444"/>
                </a:solidFill>
                <a:latin typeface="Merriweather"/>
              </a:rPr>
              <a:t>Modeling multi-order spatial interaction with representation learning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4444"/>
                </a:solidFill>
                <a:latin typeface="Merriweather"/>
              </a:rPr>
              <a:t>A deep learning prediction model using fused GCN and LSTM layers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4444"/>
                </a:solidFill>
                <a:latin typeface="Merriweather"/>
              </a:rPr>
              <a:t>The importance of integrated physical and social interactions on activity </a:t>
            </a:r>
            <a:r>
              <a:rPr lang="en-US" sz="2800" dirty="0" smtClean="0">
                <a:solidFill>
                  <a:srgbClr val="444444"/>
                </a:solidFill>
                <a:latin typeface="Merriweather"/>
              </a:rPr>
              <a:t>estimation</a:t>
            </a:r>
            <a:endParaRPr lang="en-US" sz="2800" b="1" dirty="0">
              <a:solidFill>
                <a:srgbClr val="444444"/>
              </a:solidFill>
              <a:latin typeface="Merriweather"/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444444"/>
              </a:solidFill>
              <a:latin typeface="Merriweather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57C5B-4B38-DC41-B271-413B8AA00CD1}"/>
              </a:ext>
            </a:extLst>
          </p:cNvPr>
          <p:cNvSpPr/>
          <p:nvPr/>
        </p:nvSpPr>
        <p:spPr>
          <a:xfrm>
            <a:off x="583081" y="5635308"/>
            <a:ext cx="11608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dirty="0">
                <a:solidFill>
                  <a:srgbClr val="444444"/>
                </a:solidFill>
                <a:latin typeface="Merriweather"/>
              </a:rPr>
              <a:t>Li, M., Gao, S., et al. (2021). Prediction of human activity intensity using the interactions in physical and social spaces through graph convolutional networks</a:t>
            </a:r>
            <a:r>
              <a:rPr lang="en-US" sz="1600" b="1" dirty="0">
                <a:solidFill>
                  <a:srgbClr val="444444"/>
                </a:solidFill>
                <a:latin typeface="Merriweather"/>
              </a:rPr>
              <a:t>. </a:t>
            </a:r>
            <a:r>
              <a:rPr lang="en-US" sz="1600" b="1" i="1" dirty="0">
                <a:solidFill>
                  <a:srgbClr val="444444"/>
                </a:solidFill>
                <a:latin typeface="Merriweather"/>
              </a:rPr>
              <a:t>International Journal of Geographical Information Science</a:t>
            </a:r>
            <a:r>
              <a:rPr lang="en-US" sz="1600" dirty="0">
                <a:solidFill>
                  <a:srgbClr val="444444"/>
                </a:solidFill>
                <a:latin typeface="Merriweather"/>
              </a:rPr>
              <a:t>, 35(12), 2489-2516</a:t>
            </a:r>
          </a:p>
          <a:p>
            <a:pPr fontAlgn="base"/>
            <a:r>
              <a:rPr lang="en-US" sz="1600" dirty="0">
                <a:solidFill>
                  <a:srgbClr val="444444"/>
                </a:solidFill>
                <a:latin typeface="Merriweather"/>
              </a:rPr>
              <a:t>Li, M., Gao, S., et al. (2022). Fine-grained crowd distribution forecasting with multi-order spatial interactions using mobile phone data. </a:t>
            </a:r>
            <a:r>
              <a:rPr lang="en-US" sz="1600" b="1" i="1" dirty="0">
                <a:solidFill>
                  <a:srgbClr val="444444"/>
                </a:solidFill>
                <a:latin typeface="Merriweather"/>
              </a:rPr>
              <a:t>Transportation Research Part C: Emerging Technologies</a:t>
            </a:r>
            <a:r>
              <a:rPr lang="en-US" sz="1600" dirty="0">
                <a:solidFill>
                  <a:srgbClr val="444444"/>
                </a:solidFill>
                <a:latin typeface="Merriweather"/>
              </a:rPr>
              <a:t>. 144(103908), 1-18.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86899B-FE7C-7E41-BDBD-541FAF3FC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E0839-D6BE-DD40-859F-DBF9E91245F9}"/>
              </a:ext>
            </a:extLst>
          </p:cNvPr>
          <p:cNvSpPr txBox="1"/>
          <p:nvPr/>
        </p:nvSpPr>
        <p:spPr>
          <a:xfrm>
            <a:off x="426720" y="-9378"/>
            <a:ext cx="8080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1268D-5E34-9446-BA41-FAC6A37DBB1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892" y="2324197"/>
            <a:ext cx="4090108" cy="2483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6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 / Plain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ection Div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5542</TotalTime>
  <Words>392</Words>
  <Application>Microsoft Office PowerPoint</Application>
  <PresentationFormat>Widescreen</PresentationFormat>
  <Paragraphs>76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Avenir Black</vt:lpstr>
      <vt:lpstr>Avenir Medium</vt:lpstr>
      <vt:lpstr>Merriweather</vt:lpstr>
      <vt:lpstr>SimSun</vt:lpstr>
      <vt:lpstr>SimSun</vt:lpstr>
      <vt:lpstr>Arial</vt:lpstr>
      <vt:lpstr>Calibri</vt:lpstr>
      <vt:lpstr>Cambria Math</vt:lpstr>
      <vt:lpstr>Century Gothic</vt:lpstr>
      <vt:lpstr>Times New Roman</vt:lpstr>
      <vt:lpstr>Title Slide / Plain Background</vt:lpstr>
      <vt:lpstr>Content Pages</vt:lpstr>
      <vt:lpstr>Section Divider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>160over90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Harrison</dc:creator>
  <cp:lastModifiedBy>SONG GAO</cp:lastModifiedBy>
  <cp:revision>1499</cp:revision>
  <cp:lastPrinted>2021-04-17T03:14:12Z</cp:lastPrinted>
  <dcterms:created xsi:type="dcterms:W3CDTF">2016-02-19T20:26:54Z</dcterms:created>
  <dcterms:modified xsi:type="dcterms:W3CDTF">2023-05-15T21:59:31Z</dcterms:modified>
</cp:coreProperties>
</file>