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548" r:id="rId7"/>
    <p:sldId id="563" r:id="rId8"/>
    <p:sldId id="558" r:id="rId9"/>
    <p:sldId id="564" r:id="rId10"/>
    <p:sldId id="560" r:id="rId11"/>
    <p:sldId id="565" r:id="rId12"/>
    <p:sldId id="566" r:id="rId13"/>
    <p:sldId id="561" r:id="rId14"/>
    <p:sldId id="557" r:id="rId15"/>
    <p:sldId id="5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FBF"/>
    <a:srgbClr val="B5A8A7"/>
    <a:srgbClr val="1E407C"/>
    <a:srgbClr val="B899AE"/>
    <a:srgbClr val="B77AB6"/>
    <a:srgbClr val="B466B7"/>
    <a:srgbClr val="FA8EFD"/>
    <a:srgbClr val="5C8E9D"/>
    <a:srgbClr val="99A1FE"/>
    <a:srgbClr val="B6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4"/>
    <p:restoredTop sz="80845"/>
  </p:normalViewPr>
  <p:slideViewPr>
    <p:cSldViewPr snapToGrid="0" snapToObjects="1">
      <p:cViewPr>
        <p:scale>
          <a:sx n="33" d="100"/>
          <a:sy n="33" d="100"/>
        </p:scale>
        <p:origin x="12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walkowski, Jennifer" userId="d4401653-150d-4d15-80b1-82a90258f254" providerId="ADAL" clId="{F04614CC-474E-4CF3-9BF0-17236B41FDF2}"/>
    <pc:docChg chg="undo custSel modSld">
      <pc:chgData name="Kowalkowski, Jennifer" userId="d4401653-150d-4d15-80b1-82a90258f254" providerId="ADAL" clId="{F04614CC-474E-4CF3-9BF0-17236B41FDF2}" dt="2023-05-15T14:36:38.897" v="7" actId="20577"/>
      <pc:docMkLst>
        <pc:docMk/>
      </pc:docMkLst>
      <pc:sldChg chg="modNotesTx">
        <pc:chgData name="Kowalkowski, Jennifer" userId="d4401653-150d-4d15-80b1-82a90258f254" providerId="ADAL" clId="{F04614CC-474E-4CF3-9BF0-17236B41FDF2}" dt="2023-05-15T14:36:38.897" v="7" actId="20577"/>
        <pc:sldMkLst>
          <pc:docMk/>
          <pc:sldMk cId="1429289820" sldId="256"/>
        </pc:sldMkLst>
      </pc:sldChg>
      <pc:sldChg chg="modNotesTx">
        <pc:chgData name="Kowalkowski, Jennifer" userId="d4401653-150d-4d15-80b1-82a90258f254" providerId="ADAL" clId="{F04614CC-474E-4CF3-9BF0-17236B41FDF2}" dt="2023-05-15T14:36:38.173" v="6" actId="20577"/>
        <pc:sldMkLst>
          <pc:docMk/>
          <pc:sldMk cId="2752714755" sldId="257"/>
        </pc:sldMkLst>
      </pc:sldChg>
      <pc:sldChg chg="modNotesTx">
        <pc:chgData name="Kowalkowski, Jennifer" userId="d4401653-150d-4d15-80b1-82a90258f254" providerId="ADAL" clId="{F04614CC-474E-4CF3-9BF0-17236B41FDF2}" dt="2023-05-15T14:36:28.046" v="4" actId="20577"/>
        <pc:sldMkLst>
          <pc:docMk/>
          <pc:sldMk cId="171061483" sldId="548"/>
        </pc:sldMkLst>
      </pc:sldChg>
      <pc:sldChg chg="modNotesTx">
        <pc:chgData name="Kowalkowski, Jennifer" userId="d4401653-150d-4d15-80b1-82a90258f254" providerId="ADAL" clId="{F04614CC-474E-4CF3-9BF0-17236B41FDF2}" dt="2023-05-15T14:36:19.900" v="2" actId="20577"/>
        <pc:sldMkLst>
          <pc:docMk/>
          <pc:sldMk cId="2842660760" sldId="558"/>
        </pc:sldMkLst>
      </pc:sldChg>
      <pc:sldChg chg="modNotesTx">
        <pc:chgData name="Kowalkowski, Jennifer" userId="d4401653-150d-4d15-80b1-82a90258f254" providerId="ADAL" clId="{F04614CC-474E-4CF3-9BF0-17236B41FDF2}" dt="2023-05-15T14:36:08.330" v="0" actId="20577"/>
        <pc:sldMkLst>
          <pc:docMk/>
          <pc:sldMk cId="2130717695" sldId="562"/>
        </pc:sldMkLst>
      </pc:sldChg>
      <pc:sldChg chg="modNotesTx">
        <pc:chgData name="Kowalkowski, Jennifer" userId="d4401653-150d-4d15-80b1-82a90258f254" providerId="ADAL" clId="{F04614CC-474E-4CF3-9BF0-17236B41FDF2}" dt="2023-05-15T14:36:24.265" v="3" actId="20577"/>
        <pc:sldMkLst>
          <pc:docMk/>
          <pc:sldMk cId="2844229853" sldId="563"/>
        </pc:sldMkLst>
      </pc:sldChg>
      <pc:sldChg chg="modNotesTx">
        <pc:chgData name="Kowalkowski, Jennifer" userId="d4401653-150d-4d15-80b1-82a90258f254" providerId="ADAL" clId="{F04614CC-474E-4CF3-9BF0-17236B41FDF2}" dt="2023-05-15T14:36:16.985" v="1" actId="20577"/>
        <pc:sldMkLst>
          <pc:docMk/>
          <pc:sldMk cId="2453103751" sldId="5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1037-BA84-B047-850C-083453DDD3E3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BD00-F97B-1C42-8A2E-BF5E3E4CD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roadmap of what I’ll be covering in my brief talk…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BD00-F97B-1C42-8A2E-BF5E3E4CD8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87FB-6C7F-6341-B3AC-7A03AC6D3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5"/>
            <a:ext cx="9144000" cy="6483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1FC1B-981C-E342-8CD1-DBD9EB343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64" y="3838905"/>
            <a:ext cx="6379547" cy="13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0087E-EAD0-9943-8A61-EC0B6D11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6" y="6085754"/>
            <a:ext cx="12181172" cy="77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886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251285"/>
            <a:ext cx="10515600" cy="4792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7C327-1220-BA46-A193-384328A8E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6" y="6095040"/>
            <a:ext cx="3715861" cy="7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5269-EF79-2840-683E-AAEDCA89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5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5" y="1250950"/>
            <a:ext cx="5303836" cy="481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886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0951"/>
            <a:ext cx="5085945" cy="48191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3E57B-7AA0-CB4E-84C8-14051157E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6" y="6085754"/>
            <a:ext cx="12181172" cy="77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CB113-83E3-4347-95A0-46E040D03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6" y="6095040"/>
            <a:ext cx="3715861" cy="7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6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50" y="1124713"/>
            <a:ext cx="7928236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50" y="2495400"/>
            <a:ext cx="7928236" cy="76627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03D84-AA45-1D40-9400-B1135229D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9" b="25694"/>
          <a:stretch/>
        </p:blipFill>
        <p:spPr>
          <a:xfrm>
            <a:off x="1" y="3261674"/>
            <a:ext cx="12186587" cy="35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6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50" y="1124713"/>
            <a:ext cx="7928236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50" y="2495401"/>
            <a:ext cx="7928236" cy="672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8B01F-C66D-C041-B01B-9D8150197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314"/>
            <a:ext cx="12192000" cy="3595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1C92B-9FEA-5643-8E61-4A0757AD8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4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797666"/>
            <a:ext cx="5139447" cy="1279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EFC52-9E18-4A47-A810-D340DD7A3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47" y="5075751"/>
            <a:ext cx="6379547" cy="13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251285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4368-C769-8143-B102-F97927FA2E0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4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51" r:id="rId5"/>
    <p:sldLayoutId id="2147483663" r:id="rId6"/>
    <p:sldLayoutId id="2147483662" r:id="rId7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BB220C4-E51A-BFBF-1456-A0FFB630A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6720"/>
            <a:ext cx="9144000" cy="22666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Applying Spatial Social Networks</a:t>
            </a:r>
            <a:br>
              <a:rPr lang="en-US" dirty="0"/>
            </a:br>
            <a:r>
              <a:rPr lang="en-US" sz="2800" dirty="0">
                <a:latin typeface="+mn-lt"/>
              </a:rPr>
              <a:t>to Mitigate Adverse Occupational-Related Health Effects Among Agricultural Producers</a:t>
            </a:r>
            <a:endParaRPr lang="en-US" dirty="0">
              <a:latin typeface="+mn-lt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58FA86F-6CA2-825C-4B31-22D0DE9F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899730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Jennifer A Kowalkowski, PhD, MPH, 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Rural Health Disparities Postdoctoral Scholar</a:t>
            </a:r>
          </a:p>
        </p:txBody>
      </p:sp>
      <p:sp>
        <p:nvSpPr>
          <p:cNvPr id="4" name="Subtitle 13">
            <a:extLst>
              <a:ext uri="{FF2B5EF4-FFF2-40B4-BE49-F238E27FC236}">
                <a16:creationId xmlns:a16="http://schemas.microsoft.com/office/drawing/2014/main" id="{C2C1E753-B0B3-4BFD-8BB1-489BAA4DE035}"/>
              </a:ext>
            </a:extLst>
          </p:cNvPr>
          <p:cNvSpPr txBox="1">
            <a:spLocks/>
          </p:cNvSpPr>
          <p:nvPr/>
        </p:nvSpPr>
        <p:spPr>
          <a:xfrm>
            <a:off x="1524000" y="5409793"/>
            <a:ext cx="9144000" cy="899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11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17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29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34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40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4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Spatial Social Network Workshop - Georgia Tech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May 18, 2023</a:t>
            </a:r>
          </a:p>
        </p:txBody>
      </p:sp>
    </p:spTree>
    <p:extLst>
      <p:ext uri="{BB962C8B-B14F-4D97-AF65-F5344CB8AC3E}">
        <p14:creationId xmlns:p14="http://schemas.microsoft.com/office/powerpoint/2010/main" val="142928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7216300" cy="479263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2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3400" b="1" dirty="0"/>
              <a:t>Your thoughts and questions </a:t>
            </a:r>
            <a:br>
              <a:rPr lang="en-US" sz="3400" b="1" dirty="0"/>
            </a:br>
            <a:r>
              <a:rPr lang="en-US" sz="3400" b="1" dirty="0"/>
              <a:t>are welcomed!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What question/issue am I </a:t>
            </a:r>
            <a:r>
              <a:rPr lang="en-US" sz="2900" i="1" dirty="0">
                <a:solidFill>
                  <a:srgbClr val="002060"/>
                </a:solidFill>
              </a:rPr>
              <a:t>not</a:t>
            </a:r>
            <a:r>
              <a:rPr lang="en-US" sz="2900" dirty="0">
                <a:solidFill>
                  <a:srgbClr val="002060"/>
                </a:solidFill>
              </a:rPr>
              <a:t> asking (or thinking about) that I should be?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What significant operational or methodological issues do you anticipate?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Are there analytic approaches or strategies you recommend?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F6FBC-9FCB-4383-8F08-FFAC43AA6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02" y="365126"/>
            <a:ext cx="3674850" cy="55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3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E6D52-7E37-F04F-4653-E06D6C837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 for your time and attention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F29FCBD-B7D6-72F0-F178-90984EEA1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1116675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Jennifer Kowalkowski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jqk6169@psu.edu</a:t>
            </a:r>
          </a:p>
        </p:txBody>
      </p:sp>
    </p:spTree>
    <p:extLst>
      <p:ext uri="{BB962C8B-B14F-4D97-AF65-F5344CB8AC3E}">
        <p14:creationId xmlns:p14="http://schemas.microsoft.com/office/powerpoint/2010/main" val="58699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BB220C4-E51A-BFBF-1456-A0FFB630A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6720"/>
            <a:ext cx="9144000" cy="22666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Applying Spatial Social Networks</a:t>
            </a:r>
            <a:br>
              <a:rPr lang="en-US" dirty="0"/>
            </a:br>
            <a:r>
              <a:rPr lang="en-US" sz="2800" dirty="0">
                <a:latin typeface="+mn-lt"/>
              </a:rPr>
              <a:t>to Mitigate Adverse Occupational-Related Health Effects Among Agricultural Producers</a:t>
            </a:r>
            <a:endParaRPr lang="en-US" dirty="0">
              <a:latin typeface="+mn-lt"/>
            </a:endParaRP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58FA86F-6CA2-825C-4B31-22D0DE9F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899730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Jennifer A Kowalkowski, PhD, MPH, 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Rural Health Disparities Postdoctoral Scholar</a:t>
            </a:r>
          </a:p>
        </p:txBody>
      </p:sp>
      <p:sp>
        <p:nvSpPr>
          <p:cNvPr id="4" name="Subtitle 13">
            <a:extLst>
              <a:ext uri="{FF2B5EF4-FFF2-40B4-BE49-F238E27FC236}">
                <a16:creationId xmlns:a16="http://schemas.microsoft.com/office/drawing/2014/main" id="{C2C1E753-B0B3-4BFD-8BB1-489BAA4DE035}"/>
              </a:ext>
            </a:extLst>
          </p:cNvPr>
          <p:cNvSpPr txBox="1">
            <a:spLocks/>
          </p:cNvSpPr>
          <p:nvPr/>
        </p:nvSpPr>
        <p:spPr>
          <a:xfrm>
            <a:off x="1524000" y="5409793"/>
            <a:ext cx="9144000" cy="899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11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17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23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29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34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40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46" indent="0" algn="ctr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7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19BD9D1-5DB3-4CE3-ABA1-9274F14D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ko-KR" sz="5400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655CBE-4ACD-4BFE-B8B4-EF2C48C2C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26280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ko-KR" sz="2200" dirty="0"/>
              <a:t>Research and relevant experience</a:t>
            </a:r>
          </a:p>
          <a:p>
            <a:r>
              <a:rPr lang="en-US" altLang="ko-KR" sz="2200" dirty="0"/>
              <a:t>Goals for SSN</a:t>
            </a:r>
          </a:p>
          <a:p>
            <a:r>
              <a:rPr lang="en-US" altLang="ko-KR" sz="2200" dirty="0"/>
              <a:t>Proposed Future Research</a:t>
            </a:r>
          </a:p>
          <a:p>
            <a:r>
              <a:rPr lang="en-US" altLang="ko-KR" sz="2200" dirty="0"/>
              <a:t>Opportunities and Challenges</a:t>
            </a:r>
          </a:p>
          <a:p>
            <a:r>
              <a:rPr lang="en-US" altLang="ko-KR" sz="2200" dirty="0"/>
              <a:t>Discussion</a:t>
            </a:r>
          </a:p>
        </p:txBody>
      </p:sp>
      <p:pic>
        <p:nvPicPr>
          <p:cNvPr id="5" name="Picture 4" descr="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72417C39-A807-4E86-C3C3-E68B15AD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 b="9913"/>
          <a:stretch/>
        </p:blipFill>
        <p:spPr>
          <a:xfrm>
            <a:off x="5310173" y="38110"/>
            <a:ext cx="6878779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7EF72F-4DC3-E4EA-6DA1-6DCC656BE912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1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Relevant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10515600" cy="479263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349250" indent="-222250">
              <a:lnSpc>
                <a:spcPct val="100000"/>
              </a:lnSpc>
            </a:pPr>
            <a:r>
              <a:rPr lang="en-US" sz="3200" dirty="0">
                <a:solidFill>
                  <a:srgbClr val="002060"/>
                </a:solidFill>
              </a:rPr>
              <a:t>Rural health disparities </a:t>
            </a:r>
            <a:endParaRPr lang="en-US" sz="3200" dirty="0"/>
          </a:p>
          <a:p>
            <a:pPr marL="349250" indent="-222250">
              <a:lnSpc>
                <a:spcPct val="100000"/>
              </a:lnSpc>
            </a:pPr>
            <a:r>
              <a:rPr lang="en-US" sz="3200" dirty="0"/>
              <a:t>How local contexts shape, or affect, health and well-being</a:t>
            </a:r>
          </a:p>
          <a:p>
            <a:pPr marL="806455" lvl="1" indent="-222250">
              <a:lnSpc>
                <a:spcPct val="100000"/>
              </a:lnSpc>
            </a:pPr>
            <a:r>
              <a:rPr lang="en-US" sz="2800" dirty="0"/>
              <a:t>Structural factors within local contexts that influence access to health &amp; contribute to systemic disparities in mental well-being </a:t>
            </a:r>
          </a:p>
          <a:p>
            <a:pPr marL="806455" lvl="1" indent="-222250">
              <a:lnSpc>
                <a:spcPct val="100000"/>
              </a:lnSpc>
            </a:pPr>
            <a:r>
              <a:rPr lang="en-US" sz="2800" dirty="0"/>
              <a:t>Under-represented and underserved rural working-aged adults</a:t>
            </a:r>
          </a:p>
          <a:p>
            <a:pPr marL="349250" indent="-222250">
              <a:lnSpc>
                <a:spcPct val="100000"/>
              </a:lnSpc>
            </a:pPr>
            <a:r>
              <a:rPr lang="en-US" sz="3200" dirty="0"/>
              <a:t>Psychological, social, and behavioral impacts of occupational-related stressors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Relevant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DEE5DD-4AE1-46E0-B473-9797CDD44FE2}"/>
              </a:ext>
            </a:extLst>
          </p:cNvPr>
          <p:cNvSpPr>
            <a:spLocks noChangeAspect="1"/>
          </p:cNvSpPr>
          <p:nvPr/>
        </p:nvSpPr>
        <p:spPr>
          <a:xfrm>
            <a:off x="1264596" y="1251285"/>
            <a:ext cx="4455268" cy="44552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Social Network Analysis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D766AC-B820-4428-899D-C7509F39FCE1}"/>
              </a:ext>
            </a:extLst>
          </p:cNvPr>
          <p:cNvSpPr>
            <a:spLocks noChangeAspect="1"/>
          </p:cNvSpPr>
          <p:nvPr/>
        </p:nvSpPr>
        <p:spPr>
          <a:xfrm>
            <a:off x="6472136" y="1201366"/>
            <a:ext cx="4455268" cy="44552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Spatial Analysis</a:t>
            </a:r>
          </a:p>
        </p:txBody>
      </p:sp>
    </p:spTree>
    <p:extLst>
      <p:ext uri="{BB962C8B-B14F-4D97-AF65-F5344CB8AC3E}">
        <p14:creationId xmlns:p14="http://schemas.microsoft.com/office/powerpoint/2010/main" val="284422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Spatial Social Networks &amp;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10515600" cy="479263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349250" indent="-222250">
              <a:lnSpc>
                <a:spcPct val="100000"/>
              </a:lnSpc>
            </a:pPr>
            <a:r>
              <a:rPr lang="en-US" sz="2900" b="1" dirty="0">
                <a:solidFill>
                  <a:srgbClr val="002060"/>
                </a:solidFill>
              </a:rPr>
              <a:t>Learn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Advance methodological insights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Gain technical skill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Network </a:t>
            </a:r>
          </a:p>
          <a:p>
            <a:pPr marL="349250" indent="-222250">
              <a:lnSpc>
                <a:spcPct val="100000"/>
              </a:lnSpc>
            </a:pPr>
            <a:r>
              <a:rPr lang="en-US" sz="2800" dirty="0">
                <a:solidFill>
                  <a:srgbClr val="002060"/>
                </a:solidFill>
              </a:rPr>
              <a:t>Develop foundation upon which to build research proposal</a:t>
            </a:r>
          </a:p>
          <a:p>
            <a:pPr marL="806455" lvl="1" indent="-222250">
              <a:lnSpc>
                <a:spcPct val="100000"/>
              </a:lnSpc>
            </a:pPr>
            <a:r>
              <a:rPr lang="en-US" sz="2600" dirty="0">
                <a:solidFill>
                  <a:srgbClr val="002060"/>
                </a:solidFill>
              </a:rPr>
              <a:t>K award </a:t>
            </a:r>
            <a:r>
              <a:rPr lang="en-US" sz="2600" dirty="0">
                <a:solidFill>
                  <a:srgbClr val="002060"/>
                </a:solidFill>
                <a:sym typeface="Wingdings" panose="05000000000000000000" pitchFamily="2" charset="2"/>
              </a:rPr>
              <a:t> new area for my program of research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6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10515600" cy="479263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Apply SSN to the study of agricultural producers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Examine local resources to mitigate adverse occupational-related health effects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Explore relationship between access to and utilization of local resources to promote health and well-being</a:t>
            </a:r>
          </a:p>
          <a:p>
            <a:pPr marL="349250" indent="-222250">
              <a:lnSpc>
                <a:spcPct val="100000"/>
              </a:lnSpc>
            </a:pPr>
            <a:r>
              <a:rPr lang="en-US" sz="2900" dirty="0">
                <a:solidFill>
                  <a:srgbClr val="002060"/>
                </a:solidFill>
              </a:rPr>
              <a:t>Identify spatial and structural factors that create systemic barriers to optimal health and well-being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0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10515600" cy="504342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Understudied population with significant health risks &amp; disparities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Historically, emphasis on homophily without examining propinquity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SSN facilitates examination at the intersection of micro and macro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“Everyday life” of ag producers is very spatial</a:t>
            </a:r>
          </a:p>
          <a:p>
            <a:pPr marL="806455" lvl="1" indent="-222250">
              <a:lnSpc>
                <a:spcPct val="100000"/>
              </a:lnSpc>
            </a:pPr>
            <a:r>
              <a:rPr lang="en-US" sz="2600" dirty="0"/>
              <a:t>Geography </a:t>
            </a:r>
            <a:r>
              <a:rPr lang="en-US" sz="2600" dirty="0">
                <a:sym typeface="Wingdings" panose="05000000000000000000" pitchFamily="2" charset="2"/>
              </a:rPr>
              <a:t> Networks</a:t>
            </a:r>
            <a:endParaRPr lang="en-US" sz="1100" dirty="0">
              <a:sym typeface="Wingdings" panose="05000000000000000000" pitchFamily="2" charset="2"/>
            </a:endParaRP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Prior research and lived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10515600" cy="504342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Understudied population with significant health risks &amp; disparities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Historically, emphasis on homophily without examining propinquity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SSN facilitates examination at the intersection of micro and macro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/>
              <a:t>“Everyday life” of ag producers is very spatial</a:t>
            </a:r>
          </a:p>
          <a:p>
            <a:pPr marL="806455" lvl="1" indent="-222250">
              <a:lnSpc>
                <a:spcPct val="100000"/>
              </a:lnSpc>
            </a:pPr>
            <a:r>
              <a:rPr lang="en-US" sz="2600" dirty="0"/>
              <a:t>Geography </a:t>
            </a:r>
            <a:r>
              <a:rPr lang="en-US" sz="2600" dirty="0">
                <a:sym typeface="Wingdings" panose="05000000000000000000" pitchFamily="2" charset="2"/>
              </a:rPr>
              <a:t> Networks</a:t>
            </a:r>
          </a:p>
          <a:p>
            <a:pPr marL="127000" indent="0">
              <a:lnSpc>
                <a:spcPct val="100000"/>
              </a:lnSpc>
              <a:buNone/>
            </a:pPr>
            <a:endParaRPr lang="en-US" sz="1400" dirty="0">
              <a:sym typeface="Wingdings" panose="05000000000000000000" pitchFamily="2" charset="2"/>
            </a:endParaRPr>
          </a:p>
          <a:p>
            <a:pPr marL="1270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ym typeface="Wingdings" panose="05000000000000000000" pitchFamily="2" charset="2"/>
              </a:rPr>
              <a:t>Better understand the phenomenon of farmer health and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well-being if we examine the spatial-temporal dynamics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within which they live their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5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B678-1DE2-F74E-5C5D-13E937AA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Opportunities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0CCB-5E69-336C-621F-F7BAECA7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065542"/>
            <a:ext cx="10515600" cy="504342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Producers vs farm workers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Small samples/populations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Large geographical areas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Variation by region, product, season, etc.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Data collection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Recruitment</a:t>
            </a:r>
          </a:p>
          <a:p>
            <a:pPr marL="349250" indent="-222250">
              <a:lnSpc>
                <a:spcPct val="100000"/>
              </a:lnSpc>
            </a:pPr>
            <a:r>
              <a:rPr lang="en-US" dirty="0">
                <a:sym typeface="Wingdings" panose="05000000000000000000" pitchFamily="2" charset="2"/>
              </a:rPr>
              <a:t>Conceptualizing/Operationalizing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465EB-1B7D-9524-6F73-A5E538CAD3B6}"/>
              </a:ext>
            </a:extLst>
          </p:cNvPr>
          <p:cNvSpPr txBox="1"/>
          <p:nvPr/>
        </p:nvSpPr>
        <p:spPr>
          <a:xfrm>
            <a:off x="18661" y="6294565"/>
            <a:ext cx="509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38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fb105-417f-4766-bb98-9a6943dc1ae2" xsi:nil="true"/>
    <link xmlns="794a8469-a790-4201-9567-48a2edcc7002">
      <Url xsi:nil="true"/>
      <Description xsi:nil="true"/>
    </link>
    <lcf76f155ced4ddcb4097134ff3c332f xmlns="794a8469-a790-4201-9567-48a2edcc70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B42567EA54743A33F0ADDD1C403A9" ma:contentTypeVersion="17" ma:contentTypeDescription="Create a new document." ma:contentTypeScope="" ma:versionID="3538fd9544d3551e9b0bec138628bac6">
  <xsd:schema xmlns:xsd="http://www.w3.org/2001/XMLSchema" xmlns:xs="http://www.w3.org/2001/XMLSchema" xmlns:p="http://schemas.microsoft.com/office/2006/metadata/properties" xmlns:ns2="794a8469-a790-4201-9567-48a2edcc7002" xmlns:ns3="944fb105-417f-4766-bb98-9a6943dc1ae2" targetNamespace="http://schemas.microsoft.com/office/2006/metadata/properties" ma:root="true" ma:fieldsID="720e4b19543c72816e86c9a936b7209e" ns2:_="" ns3:_="">
    <xsd:import namespace="794a8469-a790-4201-9567-48a2edcc7002"/>
    <xsd:import namespace="944fb105-417f-4766-bb98-9a6943dc1a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a8469-a790-4201-9567-48a2edcc70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" ma:index="24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fb105-417f-4766-bb98-9a6943dc1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4edc2e-a701-412b-be9e-e36254ede0dd}" ma:internalName="TaxCatchAll" ma:showField="CatchAllData" ma:web="944fb105-417f-4766-bb98-9a6943dc1a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3ED762-5BFB-4C4F-AE62-0F110AC7AC1B}">
  <ds:schemaRefs>
    <ds:schemaRef ds:uri="http://schemas.microsoft.com/office/2006/metadata/properties"/>
    <ds:schemaRef ds:uri="http://schemas.microsoft.com/office/infopath/2007/PartnerControls"/>
    <ds:schemaRef ds:uri="944fb105-417f-4766-bb98-9a6943dc1ae2"/>
    <ds:schemaRef ds:uri="794a8469-a790-4201-9567-48a2edcc7002"/>
  </ds:schemaRefs>
</ds:datastoreItem>
</file>

<file path=customXml/itemProps2.xml><?xml version="1.0" encoding="utf-8"?>
<ds:datastoreItem xmlns:ds="http://schemas.openxmlformats.org/officeDocument/2006/customXml" ds:itemID="{C0EAE5F8-9D2A-4EED-B74F-B4C6ADCE0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D5BB2-B3FE-4056-A386-F3D7021C3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a8469-a790-4201-9567-48a2edcc7002"/>
    <ds:schemaRef ds:uri="944fb105-417f-4766-bb98-9a6943dc1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19385</TotalTime>
  <Words>457</Words>
  <Application>Microsoft Office PowerPoint</Application>
  <PresentationFormat>Widescreen</PresentationFormat>
  <Paragraphs>90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Office Theme</vt:lpstr>
      <vt:lpstr>Applying Spatial Social Networks to Mitigate Adverse Occupational-Related Health Effects Among Agricultural Producers</vt:lpstr>
      <vt:lpstr>Overview</vt:lpstr>
      <vt:lpstr>Research and Relevant Experience</vt:lpstr>
      <vt:lpstr>Research and Relevant Experience</vt:lpstr>
      <vt:lpstr>Goals for Spatial Social Networks &amp; Workshop</vt:lpstr>
      <vt:lpstr>Proposed Future Research</vt:lpstr>
      <vt:lpstr>Opportunities and Challenges</vt:lpstr>
      <vt:lpstr>Opportunities and Challenges</vt:lpstr>
      <vt:lpstr>Opportunities and Challenges</vt:lpstr>
      <vt:lpstr>Discussion</vt:lpstr>
      <vt:lpstr>Thank you for your time and attention</vt:lpstr>
      <vt:lpstr>Applying Spatial Social Networks to Mitigate Adverse Occupational-Related Health Effects Among Agricultural Producers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Kowalkowski, Jennifer</cp:lastModifiedBy>
  <cp:revision>118</cp:revision>
  <cp:lastPrinted>2022-12-02T20:36:49Z</cp:lastPrinted>
  <dcterms:created xsi:type="dcterms:W3CDTF">2018-03-19T17:38:41Z</dcterms:created>
  <dcterms:modified xsi:type="dcterms:W3CDTF">2023-05-15T14:36:41Z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0x010100B6BB42567EA54743A33F0ADDD1C403A9</vt:lpwstr>
  </property>
  <property fmtid="{D5CDD505-2E9C-101B-9397-08002B2CF9AE}" pid="3" name="Order">
    <vt:r8>2600</vt:r8>
  </property>
</Properties>
</file>