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8" r:id="rId3"/>
    <p:sldId id="387" r:id="rId4"/>
    <p:sldId id="388" r:id="rId5"/>
    <p:sldId id="389" r:id="rId6"/>
    <p:sldId id="390" r:id="rId7"/>
    <p:sldId id="353" r:id="rId8"/>
    <p:sldId id="392" r:id="rId9"/>
    <p:sldId id="384" r:id="rId10"/>
    <p:sldId id="391" r:id="rId11"/>
    <p:sldId id="393" r:id="rId12"/>
    <p:sldId id="37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1"/>
    <p:restoredTop sz="89507"/>
  </p:normalViewPr>
  <p:slideViewPr>
    <p:cSldViewPr snapToGrid="0">
      <p:cViewPr varScale="1">
        <p:scale>
          <a:sx n="110" d="100"/>
          <a:sy n="110" d="100"/>
        </p:scale>
        <p:origin x="3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Receive Ag information through?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0000"/>
                    <a:lumMod val="9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st="38100" dir="5400000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hardEdg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'social groups'!$V$3:$V$7</c:f>
              <c:strCache>
                <c:ptCount val="5"/>
                <c:pt idx="0">
                  <c:v>Social media</c:v>
                </c:pt>
                <c:pt idx="1">
                  <c:v>Print media</c:v>
                </c:pt>
                <c:pt idx="2">
                  <c:v>Informal Networks</c:v>
                </c:pt>
                <c:pt idx="3">
                  <c:v>Formal Networks</c:v>
                </c:pt>
                <c:pt idx="4">
                  <c:v>Org website</c:v>
                </c:pt>
              </c:strCache>
            </c:strRef>
          </c:cat>
          <c:val>
            <c:numRef>
              <c:f>'social groups'!$W$3:$W$7</c:f>
              <c:numCache>
                <c:formatCode>General</c:formatCode>
                <c:ptCount val="5"/>
                <c:pt idx="0">
                  <c:v>44</c:v>
                </c:pt>
                <c:pt idx="1">
                  <c:v>36</c:v>
                </c:pt>
                <c:pt idx="2">
                  <c:v>59</c:v>
                </c:pt>
                <c:pt idx="3">
                  <c:v>53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4E-430B-A48F-2567095093D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99150584"/>
        <c:axId val="299146648"/>
      </c:barChart>
      <c:catAx>
        <c:axId val="29915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146648"/>
        <c:crosses val="autoZero"/>
        <c:auto val="1"/>
        <c:lblAlgn val="ctr"/>
        <c:lblOffset val="100"/>
        <c:noMultiLvlLbl val="0"/>
      </c:catAx>
      <c:valAx>
        <c:axId val="299146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150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Who are you more likely to take agricultural advice from?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cat>
            <c:strRef>
              <c:f>'social groups'!$G$4:$G$6</c:f>
              <c:strCache>
                <c:ptCount val="3"/>
                <c:pt idx="0">
                  <c:v>Someone from similar social or demographic  group</c:v>
                </c:pt>
                <c:pt idx="1">
                  <c:v>Someone growing the same crop</c:v>
                </c:pt>
                <c:pt idx="2">
                  <c:v>Someone from similar neighborhood</c:v>
                </c:pt>
              </c:strCache>
            </c:strRef>
          </c:cat>
          <c:val>
            <c:numRef>
              <c:f>'social groups'!$H$4:$H$6</c:f>
              <c:numCache>
                <c:formatCode>General</c:formatCode>
                <c:ptCount val="3"/>
                <c:pt idx="0">
                  <c:v>10</c:v>
                </c:pt>
                <c:pt idx="1">
                  <c:v>12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03-4EDD-81C5-8EE376C17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5"/>
        <c:overlap val="-40"/>
        <c:axId val="617585768"/>
        <c:axId val="617588720"/>
      </c:barChart>
      <c:catAx>
        <c:axId val="61758576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588720"/>
        <c:crosses val="autoZero"/>
        <c:auto val="1"/>
        <c:lblAlgn val="ctr"/>
        <c:lblOffset val="100"/>
        <c:noMultiLvlLbl val="0"/>
      </c:catAx>
      <c:valAx>
        <c:axId val="6175887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585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1FFFA-1E7D-4094-A273-24FDA2703CFB}" type="datetimeFigureOut">
              <a:rPr lang="en-US" smtClean="0"/>
              <a:t>5/15/23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699CA-18AE-427D-84DA-CBA824760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4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Southeastern US, characterized by wet, warm, and high levels of humidity compared to other US regions is considered water rich; but temperature increases have been recorded.</a:t>
            </a:r>
          </a:p>
          <a:p>
            <a:r>
              <a:rPr lang="en-US"/>
              <a:t>2. Since 2000, Alabama has experienced 3 of the,  5 worst droughts on record.</a:t>
            </a:r>
          </a:p>
          <a:p>
            <a:r>
              <a:rPr lang="en-US"/>
              <a:t>In the last two decades itself Alabama has experienced recurring droughts, and unpredictable rainfall patterns. RISING TEMPERATURES..SHORTER GROWING SEASONS..</a:t>
            </a:r>
          </a:p>
          <a:p>
            <a:endParaRPr lang="en-US"/>
          </a:p>
          <a:p>
            <a:r>
              <a:rPr lang="en-US"/>
              <a:t>D4: EXCEPTIONAL DROUGHT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99CA-18AE-427D-84DA-CBA8247606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87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Variability due to </a:t>
            </a:r>
            <a:r>
              <a:rPr lang="en-US" dirty="0" err="1"/>
              <a:t>climate..irrigation</a:t>
            </a:r>
            <a:r>
              <a:rPr lang="en-US" dirty="0"/>
              <a:t> can help with adaptation…small-scale and rainfed farmers disproportionately impacted..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And while the state, on average, receives abundant rainfall each year, precipitation is often inconsistent during the summer months, when plants need it the most.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99CA-18AE-427D-84DA-CBA8247606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7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 is believed that it is thru these associations and groups that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farmers receive the information that is needed by them for making decisions on sustainable farming practices.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Promote the diffusion of new technologies because the externalities associated with them can be internalized if farmers within a network work together to overcome their difficulties </a:t>
            </a:r>
            <a:r>
              <a:rPr lang="en-US" sz="800" dirty="0">
                <a:latin typeface="+mn-lt"/>
              </a:rPr>
              <a:t>(</a:t>
            </a:r>
            <a:r>
              <a:rPr lang="en-US" sz="800" dirty="0" err="1">
                <a:latin typeface="+mn-lt"/>
              </a:rPr>
              <a:t>Lubell</a:t>
            </a:r>
            <a:r>
              <a:rPr lang="en-US" sz="800" dirty="0">
                <a:latin typeface="+mn-lt"/>
              </a:rPr>
              <a:t> et al., 2011; Ravi Kumar et al., 2015).</a:t>
            </a:r>
            <a:endParaRPr lang="en-US" sz="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99CA-18AE-427D-84DA-CBA8247606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1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45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Study to </a:t>
            </a:r>
            <a:r>
              <a:rPr lang="en-US" sz="3200" dirty="0"/>
              <a:t>identify the factors that influence the adoption of Center-Pivot irrigation in Alabama. 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875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We tried to identify the diff factors that influence the adoption of center-pivot irrigation systems in Alabama. We used spatial data for this analysis. We had parcel-level data of location of center-pivots. So one of our hypothesis was actually that social networks influence the location of adoption of irrigation tech.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- Created ‘</a:t>
            </a:r>
            <a:r>
              <a:rPr lang="en-US" sz="1800" b="1" i="1" dirty="0"/>
              <a:t>social neighborhoods</a:t>
            </a:r>
            <a:r>
              <a:rPr lang="en-US" sz="1800" dirty="0"/>
              <a:t>’ </a:t>
            </a:r>
            <a:r>
              <a:rPr lang="en-US" sz="1800" dirty="0">
                <a:effectLst/>
              </a:rPr>
              <a:t>using each parcel's proximity to agricultural extension centers and farmers' cooperatives.</a:t>
            </a:r>
            <a:endParaRPr lang="en-US" sz="1800" dirty="0"/>
          </a:p>
          <a:p>
            <a:pPr marL="15875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1600" dirty="0"/>
              <a:t>“modeled social influences using a multi-level structure with the creation of </a:t>
            </a:r>
            <a:r>
              <a:rPr lang="en-US" sz="1600" i="1" dirty="0"/>
              <a:t>social neighborhoods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test the influence of social network on irrigation technology adoption.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Irrigated acres in social neighborhood significant in Northern Valley and Black Belt regions </a:t>
            </a:r>
            <a:endParaRPr lang="en-US" sz="18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158750" indent="0">
              <a:buNone/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C57DE-A487-4B60-B491-9715EAF331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95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Using GIS tools, map the data and explore spatial differences in the perceptions, drivers of, and/or barriers to these practices.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Note: this map shows home location of participants but they may have land outside the study region. Primary residence and land both inside and outside study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99CA-18AE-427D-84DA-CBA8247606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67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of the questions to gather this information include- 1) How do you receive agricultural-related information?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Who are you more likely to take agriculture-related advice from?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Mention all the support services or organizations you seek for agricultural assistance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4) Which is the most trusted source of information according to you?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99CA-18AE-427D-84DA-CBA8247606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38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Examine the role played by farmers’ social networks in the diffusion and/or adoption of CSA practices. 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Identify who are the key actors that can facilitate farmer-to-farmer learning about such practices? Who is the most connected actor and with whom they are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connected..Kind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assess the social structure using this network analysis approach.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Degree centrality refers to how many others a stakeholder is directly connected to; stakeholders with a high degree centrality can be seen as important players for mobilizing the network and bringing other stakeholders together. 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identifying stakeholders to be included in research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include</a:t>
            </a: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stakeholder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begin with data collection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Develop an understanding of how a farmer’s social network can act as a leverage point for catalyzing change and scaling up of adaptation of (farming) communities (</a:t>
            </a:r>
            <a:r>
              <a:rPr lang="en-US" dirty="0" err="1"/>
              <a:t>Abson</a:t>
            </a:r>
            <a:r>
              <a:rPr lang="en-US" dirty="0"/>
              <a:t> et al., 2017).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99CA-18AE-427D-84DA-CBA8247606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04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Examine the role played by farmers’ social networks in the diffusion and/or adoption of CSA practices. 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Identify who are the key actors that can facilitate farmer-to-farmer learning about such practices? Who is the most connected actor and with whom they are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connected..Kind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assess the social structure using this network analysis approach.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Degree centrality refers to how many others a stakeholder is directly connected to; stakeholders with a high degree centrality can be seen as important players for mobilizing the network and bringing other stakeholders together. 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identifying stakeholders to be included in research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include</a:t>
            </a: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stakeholder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begin with data collection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Develop an understanding of how a farmer’s social network can act as a leverage point for catalyzing change and scaling up of adaptation of (farming) communities (</a:t>
            </a:r>
            <a:r>
              <a:rPr lang="en-US" dirty="0" err="1"/>
              <a:t>Abson</a:t>
            </a:r>
            <a:r>
              <a:rPr lang="en-US" dirty="0"/>
              <a:t> et al., 2017).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99CA-18AE-427D-84DA-CBA8247606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1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99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8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59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1387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87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88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7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79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9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5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93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8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8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1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7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9530E07-5231-4DDE-9EFA-92F95F7A11D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0EC0DBB-94B6-4AA8-8445-236E30BA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12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31DC-0465-CD57-F312-F8ACE153B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798" y="2389854"/>
            <a:ext cx="9440034" cy="1828801"/>
          </a:xfrm>
        </p:spPr>
        <p:txBody>
          <a:bodyPr>
            <a:normAutofit fontScale="90000"/>
          </a:bodyPr>
          <a:lstStyle/>
          <a:p>
            <a:r>
              <a:rPr lang="en-US" dirty="0"/>
              <a:t>Examining the Role of Farmers’ Social Networks in the Diffusion of Climate-Smart Agricultural (CSA) practices in Alabama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E4923-E3FE-95C9-D893-51A8740ED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145" y="4526610"/>
            <a:ext cx="9440034" cy="1394688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en-US" sz="2800" b="1" dirty="0" err="1"/>
              <a:t>Ruchie</a:t>
            </a:r>
            <a:r>
              <a:rPr lang="en-US" sz="2800" b="1" dirty="0"/>
              <a:t> Pathak </a:t>
            </a:r>
          </a:p>
          <a:p>
            <a:r>
              <a:rPr lang="en-US" dirty="0"/>
              <a:t>Ph.D. Candidate</a:t>
            </a:r>
          </a:p>
          <a:p>
            <a:r>
              <a:rPr lang="en-US" dirty="0"/>
              <a:t>Department of Geography, University of Alabama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E0CDE-2385-91BB-3801-807255F17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5983" cy="1302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60449-6CA4-9876-C1B7-164B5D818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6746"/>
            <a:ext cx="12192000" cy="32127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08F8E-AF3C-718D-EEAE-E891C329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2259"/>
            <a:ext cx="12191999" cy="365125"/>
          </a:xfrm>
        </p:spPr>
        <p:txBody>
          <a:bodyPr/>
          <a:lstStyle/>
          <a:p>
            <a:r>
              <a:rPr lang="en-US" dirty="0"/>
              <a:t>For Spatial Social Network (SSN) Workshop 2023																			5/18/2023		</a:t>
            </a:r>
          </a:p>
        </p:txBody>
      </p:sp>
    </p:spTree>
    <p:extLst>
      <p:ext uri="{BB962C8B-B14F-4D97-AF65-F5344CB8AC3E}">
        <p14:creationId xmlns:p14="http://schemas.microsoft.com/office/powerpoint/2010/main" val="1250453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E0360-9560-2E9B-9B52-25B7FCED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603757"/>
            <a:ext cx="3601844" cy="970450"/>
          </a:xfrm>
        </p:spPr>
        <p:txBody>
          <a:bodyPr anchor="b">
            <a:normAutofit/>
          </a:bodyPr>
          <a:lstStyle/>
          <a:p>
            <a:pPr algn="l"/>
            <a:r>
              <a:rPr lang="en-US" sz="28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Social Network Analysis (SNA)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E24B2-1FE4-60DB-2AC0-F4ACD3F11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91" y="1732449"/>
            <a:ext cx="4597605" cy="4482084"/>
          </a:xfrm>
        </p:spPr>
        <p:txBody>
          <a:bodyPr anchor="t">
            <a:normAutofit/>
          </a:bodyPr>
          <a:lstStyle/>
          <a:p>
            <a:pPr marL="36900" indent="0">
              <a:buNone/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- To identify individuals or institutions that play a central role; how they are positioned within a network </a:t>
            </a:r>
            <a:r>
              <a:rPr lang="en-US" sz="1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(Mohan and </a:t>
            </a:r>
            <a:r>
              <a:rPr lang="en-US" sz="1200" dirty="0" err="1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Paila</a:t>
            </a:r>
            <a:r>
              <a:rPr lang="en-US" sz="1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, 2013)</a:t>
            </a: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; understand the relationship among them </a:t>
            </a:r>
            <a:r>
              <a:rPr lang="en-US" sz="1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(</a:t>
            </a:r>
            <a:r>
              <a:rPr lang="en-US" sz="1200" dirty="0" err="1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Prell</a:t>
            </a:r>
            <a:r>
              <a:rPr lang="en-US" sz="1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 et al., 2009). </a:t>
            </a:r>
          </a:p>
          <a:p>
            <a:pPr marL="36900" indent="0">
              <a:buNone/>
            </a:pPr>
            <a:r>
              <a:rPr lang="en-US" dirty="0">
                <a:solidFill>
                  <a:schemeClr val="bg1"/>
                </a:solidFill>
              </a:rPr>
              <a:t>- Connectedness; Closeness; Strength of ties; Centrality; </a:t>
            </a:r>
          </a:p>
          <a:p>
            <a:pPr marL="36900" indent="0">
              <a:buNone/>
            </a:pPr>
            <a:endParaRPr lang="en-US" sz="12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4BFAACC-3B98-73D6-844C-10C779CCD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96" y="792865"/>
            <a:ext cx="6919629" cy="496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88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E0360-9560-2E9B-9B52-25B7FCED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522149"/>
            <a:ext cx="3078749" cy="970450"/>
          </a:xfrm>
        </p:spPr>
        <p:txBody>
          <a:bodyPr anchor="b">
            <a:normAutofit/>
          </a:bodyPr>
          <a:lstStyle/>
          <a:p>
            <a:pPr algn="l"/>
            <a:r>
              <a:rPr lang="en-US" sz="28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Social Network Analysis (SNA)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E24B2-1FE4-60DB-2AC0-F4ACD3F11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91" y="1732449"/>
            <a:ext cx="4597605" cy="4482084"/>
          </a:xfrm>
        </p:spPr>
        <p:txBody>
          <a:bodyPr anchor="t">
            <a:normAutofit/>
          </a:bodyPr>
          <a:lstStyle/>
          <a:p>
            <a:pPr marL="36900" indent="0">
              <a:buNone/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- To identify individuals or institutions that play a central role; how they are positioned within a network </a:t>
            </a:r>
            <a:r>
              <a:rPr lang="en-US" sz="1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(Mohan and </a:t>
            </a:r>
            <a:r>
              <a:rPr lang="en-US" sz="1200" dirty="0" err="1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Paila</a:t>
            </a:r>
            <a:r>
              <a:rPr lang="en-US" sz="1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, 2013)</a:t>
            </a: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; understand the relationship among them </a:t>
            </a:r>
            <a:r>
              <a:rPr lang="en-US" sz="1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(</a:t>
            </a:r>
            <a:r>
              <a:rPr lang="en-US" sz="1200" dirty="0" err="1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Prell</a:t>
            </a:r>
            <a:r>
              <a:rPr lang="en-US" sz="1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1"/>
                </a:solidFill>
              </a:rPr>
              <a:t> et al., 2009). </a:t>
            </a:r>
          </a:p>
          <a:p>
            <a:pPr marL="36900" indent="0">
              <a:buNone/>
            </a:pPr>
            <a:r>
              <a:rPr lang="en-US" dirty="0">
                <a:solidFill>
                  <a:schemeClr val="bg1"/>
                </a:solidFill>
              </a:rPr>
              <a:t>- Connectedness; Closeness; Influence range; Strength of ties; Centrality; </a:t>
            </a:r>
          </a:p>
          <a:p>
            <a:pPr marL="36900" indent="0">
              <a:buNone/>
            </a:pPr>
            <a:endParaRPr lang="en-US" sz="12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C17946-FEEC-EB79-3C28-69D926CF7CAB}"/>
              </a:ext>
            </a:extLst>
          </p:cNvPr>
          <p:cNvGrpSpPr/>
          <p:nvPr/>
        </p:nvGrpSpPr>
        <p:grpSpPr>
          <a:xfrm>
            <a:off x="5096107" y="469697"/>
            <a:ext cx="6943079" cy="5744836"/>
            <a:chOff x="0" y="0"/>
            <a:chExt cx="6987717" cy="51885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2DC9CC-4CCD-14B1-95B1-1C43FCF4F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179185" cy="51885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2127BF-2149-B380-D745-453657AF6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" t="3587" b="3587"/>
            <a:stretch/>
          </p:blipFill>
          <p:spPr bwMode="auto">
            <a:xfrm>
              <a:off x="5414187" y="2989964"/>
              <a:ext cx="1573530" cy="11360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75FD047-EFB6-FF2E-7E52-82FCEEB63B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12" r="72107"/>
          <a:stretch/>
        </p:blipFill>
        <p:spPr>
          <a:xfrm>
            <a:off x="495530" y="156118"/>
            <a:ext cx="4321797" cy="64366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2174D1-8E3C-1A81-8CD7-A9B65D5D38A0}"/>
              </a:ext>
            </a:extLst>
          </p:cNvPr>
          <p:cNvCxnSpPr/>
          <p:nvPr/>
        </p:nvCxnSpPr>
        <p:spPr>
          <a:xfrm>
            <a:off x="579863" y="1115122"/>
            <a:ext cx="99245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319B74-DEE1-BCD9-78C2-13C9AA38B355}"/>
              </a:ext>
            </a:extLst>
          </p:cNvPr>
          <p:cNvCxnSpPr/>
          <p:nvPr/>
        </p:nvCxnSpPr>
        <p:spPr>
          <a:xfrm>
            <a:off x="579863" y="1312127"/>
            <a:ext cx="99245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99BB01A-53A1-62C7-D482-1FB477267922}"/>
              </a:ext>
            </a:extLst>
          </p:cNvPr>
          <p:cNvSpPr/>
          <p:nvPr/>
        </p:nvSpPr>
        <p:spPr>
          <a:xfrm>
            <a:off x="6278137" y="3144644"/>
            <a:ext cx="546409" cy="5129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AB8108-A1CA-3D4F-8E16-1A2217B28125}"/>
              </a:ext>
            </a:extLst>
          </p:cNvPr>
          <p:cNvSpPr/>
          <p:nvPr/>
        </p:nvSpPr>
        <p:spPr>
          <a:xfrm>
            <a:off x="8177114" y="1500033"/>
            <a:ext cx="546409" cy="5129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24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9452E-40F7-8CF2-B93E-9162CE47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38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EC90CA-6344-5E91-C6A9-A625E7699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663" y="4219340"/>
            <a:ext cx="7164447" cy="1481227"/>
          </a:xfrm>
        </p:spPr>
        <p:txBody>
          <a:bodyPr>
            <a:normAutofit fontScale="90000"/>
          </a:bodyPr>
          <a:lstStyle/>
          <a:p>
            <a:r>
              <a:rPr lang="en-US" sz="3600" b="1" dirty="0" err="1"/>
              <a:t>Ruchie</a:t>
            </a:r>
            <a:r>
              <a:rPr lang="en-US" sz="3600" b="1" dirty="0"/>
              <a:t> Pathak</a:t>
            </a:r>
            <a:br>
              <a:rPr lang="en-US" dirty="0"/>
            </a:br>
            <a:r>
              <a:rPr lang="en-US" sz="2400" dirty="0"/>
              <a:t>Ph.D. Candidate</a:t>
            </a:r>
            <a:br>
              <a:rPr lang="en-US" sz="2400" dirty="0"/>
            </a:br>
            <a:r>
              <a:rPr lang="en-US" sz="2400" dirty="0"/>
              <a:t>Department of Geography,</a:t>
            </a:r>
            <a:br>
              <a:rPr lang="en-US" sz="2400" dirty="0"/>
            </a:br>
            <a:r>
              <a:rPr lang="en-US" sz="2400" dirty="0"/>
              <a:t>University of Alabama</a:t>
            </a:r>
            <a:br>
              <a:rPr lang="en-US" sz="2800" dirty="0"/>
            </a:br>
            <a:r>
              <a:rPr lang="en-US" sz="2800" b="1" dirty="0">
                <a:solidFill>
                  <a:srgbClr val="FFC000"/>
                </a:solidFill>
              </a:rPr>
              <a:t>Email</a:t>
            </a:r>
            <a:r>
              <a:rPr lang="en-US" sz="2800" dirty="0">
                <a:solidFill>
                  <a:srgbClr val="FFC000"/>
                </a:solidFill>
              </a:rPr>
              <a:t>: </a:t>
            </a:r>
            <a:r>
              <a:rPr lang="en-US" sz="2800" dirty="0" err="1">
                <a:solidFill>
                  <a:srgbClr val="FFC000"/>
                </a:solidFill>
              </a:rPr>
              <a:t>rpathak@crimson.ua.edu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59079-4BF3-4000-2AFD-B04A07F11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7724" y="1923160"/>
            <a:ext cx="7398327" cy="1014153"/>
          </a:xfrm>
        </p:spPr>
        <p:txBody>
          <a:bodyPr anchor="ctr">
            <a:normAutofit/>
          </a:bodyPr>
          <a:lstStyle/>
          <a:p>
            <a:r>
              <a:rPr lang="en-US" sz="4000" b="1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F56D5-CBDA-40DD-F1CF-E8227C10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575" y="0"/>
            <a:ext cx="1597425" cy="1512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86679-F432-2137-FDBC-1C32B27C1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06746"/>
            <a:ext cx="12192000" cy="3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4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78EC-7720-A7C2-E233-2F5E13B6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029" y="158006"/>
            <a:ext cx="5910517" cy="1348986"/>
          </a:xfrm>
        </p:spPr>
        <p:txBody>
          <a:bodyPr>
            <a:normAutofit/>
          </a:bodyPr>
          <a:lstStyle/>
          <a:p>
            <a:r>
              <a:rPr lang="en-US"/>
              <a:t>PROBLEM: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955C0-A235-38EB-FA17-5AFA294E5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20" y="1679220"/>
            <a:ext cx="5910517" cy="368513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Since 2000, Alabama has experienced 3 of the 5 worst droughts on record </a:t>
            </a:r>
            <a:r>
              <a:rPr lang="en-US" sz="1000" dirty="0"/>
              <a:t>(Shange et al., 2014).</a:t>
            </a:r>
          </a:p>
          <a:p>
            <a:endParaRPr lang="en-US" dirty="0"/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FA5B6B2C-C44F-441A-B6EE-80D965ACA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0EAD4726-4343-49C7-94B5-CEA4A3C01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78736" y="0"/>
            <a:ext cx="45132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096F422-63F2-FE9A-5F14-247A17A4C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8" y="173005"/>
            <a:ext cx="1645071" cy="2193429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BE6BDCD-488E-CD24-76FA-582B5AD1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438" y="2403539"/>
            <a:ext cx="1816085" cy="2168461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940CD28-375B-9974-CA93-694F8A0DA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39" y="4568571"/>
            <a:ext cx="1900023" cy="2202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3D34D4-7E7A-D1B5-95BB-F5AC62F0A632}"/>
              </a:ext>
            </a:extLst>
          </p:cNvPr>
          <p:cNvSpPr txBox="1"/>
          <p:nvPr/>
        </p:nvSpPr>
        <p:spPr>
          <a:xfrm>
            <a:off x="10669269" y="997858"/>
            <a:ext cx="126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December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A90EC-B4EF-1DAC-0D9C-B79FD7F1EA86}"/>
              </a:ext>
            </a:extLst>
          </p:cNvPr>
          <p:cNvSpPr txBox="1"/>
          <p:nvPr/>
        </p:nvSpPr>
        <p:spPr>
          <a:xfrm>
            <a:off x="10669269" y="3041125"/>
            <a:ext cx="126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February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2774F-812C-A87A-9E01-DDA261222882}"/>
              </a:ext>
            </a:extLst>
          </p:cNvPr>
          <p:cNvSpPr txBox="1"/>
          <p:nvPr/>
        </p:nvSpPr>
        <p:spPr>
          <a:xfrm>
            <a:off x="10669269" y="5213811"/>
            <a:ext cx="126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October 2019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0A7080C1-19ED-942F-6AEF-E29AA42AE09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871"/>
            <a:ext cx="8780908" cy="36851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298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AC5DB-E3FE-1AD1-9B6D-59DBC739B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66" y="519066"/>
            <a:ext cx="10353762" cy="970450"/>
          </a:xfrm>
        </p:spPr>
        <p:txBody>
          <a:bodyPr/>
          <a:lstStyle/>
          <a:p>
            <a:pPr algn="l"/>
            <a:r>
              <a:rPr lang="en-US" dirty="0"/>
              <a:t>PROBLEM: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A4B83-FB25-305C-0F50-CECD582BD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22" y="1369925"/>
            <a:ext cx="6212577" cy="5172541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2400" dirty="0"/>
              <a:t>Irrigation can reduce the risk of climate variability </a:t>
            </a:r>
            <a:r>
              <a:rPr lang="en-US" sz="1050" dirty="0"/>
              <a:t>(</a:t>
            </a:r>
            <a:r>
              <a:rPr lang="en-US" sz="1050" dirty="0" err="1"/>
              <a:t>Calzadilla</a:t>
            </a:r>
            <a:r>
              <a:rPr lang="en-US" sz="1050" dirty="0"/>
              <a:t> et al. 2013).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But new adoption has been slow..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“Alabama irrigated acreage (189,000 acres) well behind neighboring states of Mississippi (1,650,000 acres) and Georgia (1,450,000 acres)” </a:t>
            </a:r>
            <a:r>
              <a:rPr lang="en-US" sz="1050" dirty="0"/>
              <a:t>(USGS, 2015).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solidFill>
                  <a:srgbClr val="FFC000"/>
                </a:solidFill>
              </a:rPr>
              <a:t>Small-scale, socially disadvantaged, and/or limited resource producers– most disproportionately impacted by climate change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42AEF-2A4E-ADB2-62D8-4381CBA21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353" y="1201959"/>
            <a:ext cx="4993974" cy="46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9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9241-BA5E-0072-CAA8-0C219379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64" y="609600"/>
            <a:ext cx="10984675" cy="9704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Adoption of agricultural adaptations depends on..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36CD3-203D-8B34-F637-0A6C94CF2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65902"/>
            <a:ext cx="10505054" cy="4846771"/>
          </a:xfrm>
        </p:spPr>
        <p:txBody>
          <a:bodyPr>
            <a:normAutofit/>
          </a:bodyPr>
          <a:lstStyle/>
          <a:p>
            <a:pPr marL="996950" lvl="1" indent="-400050">
              <a:buFont typeface="+mj-lt"/>
              <a:buAutoNum type="romanLcPeriod"/>
            </a:pPr>
            <a:r>
              <a:rPr lang="en-US" sz="3600" dirty="0"/>
              <a:t>incentives provided by policies and market conditions;</a:t>
            </a:r>
          </a:p>
          <a:p>
            <a:pPr marL="996950" lvl="1" indent="-400050">
              <a:buFont typeface="+mj-lt"/>
              <a:buAutoNum type="romanLcPeriod"/>
            </a:pPr>
            <a:r>
              <a:rPr lang="en-US" sz="3600" dirty="0"/>
              <a:t>support of local and national governments; public-private partnerships;</a:t>
            </a:r>
          </a:p>
          <a:p>
            <a:pPr marL="996950" lvl="1" indent="-400050">
              <a:buFont typeface="+mj-lt"/>
              <a:buAutoNum type="romanLcPeriod"/>
            </a:pPr>
            <a:r>
              <a:rPr lang="en-US" sz="3600" dirty="0"/>
              <a:t> farmers’ own preferences, goals, and cultural and socioeconomic characteristics </a:t>
            </a:r>
            <a:r>
              <a:rPr lang="en-US" sz="1600" dirty="0"/>
              <a:t>(International Food Policy Research Institute, 2021).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66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43FC-E332-B3D3-D157-EF50C120B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465" y="1043077"/>
            <a:ext cx="5978072" cy="970450"/>
          </a:xfrm>
        </p:spPr>
        <p:txBody>
          <a:bodyPr>
            <a:normAutofit/>
          </a:bodyPr>
          <a:lstStyle/>
          <a:p>
            <a:r>
              <a:rPr lang="en-US" b="1" dirty="0"/>
              <a:t>SOCIAL CAPITAL</a:t>
            </a:r>
          </a:p>
        </p:txBody>
      </p:sp>
      <p:pic>
        <p:nvPicPr>
          <p:cNvPr id="5" name="Picture 4" descr="A group of people sitting under a tent&#10;&#10;Description automatically generated with medium confidence">
            <a:extLst>
              <a:ext uri="{FF2B5EF4-FFF2-40B4-BE49-F238E27FC236}">
                <a16:creationId xmlns:a16="http://schemas.microsoft.com/office/drawing/2014/main" id="{4878D10F-B2F3-708A-69AB-83F25E27A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5" r="24939"/>
          <a:stretch/>
        </p:blipFill>
        <p:spPr>
          <a:xfrm>
            <a:off x="-10649" y="1"/>
            <a:ext cx="4571649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AECB1-1526-7394-4EAF-03AB7F51B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595" y="1305278"/>
            <a:ext cx="6779942" cy="490595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rgbClr val="337ACB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“the ability to develop and use various kinds of (social) networks, associations, norms, values, and degree of trust among people” </a:t>
            </a:r>
            <a:r>
              <a:rPr lang="en-US" sz="1200" dirty="0">
                <a:solidFill>
                  <a:schemeClr val="tx1"/>
                </a:solidFill>
              </a:rPr>
              <a:t>(Collier, 2002; </a:t>
            </a:r>
            <a:r>
              <a:rPr lang="en-US" sz="1200" dirty="0" err="1">
                <a:solidFill>
                  <a:schemeClr val="tx1"/>
                </a:solidFill>
              </a:rPr>
              <a:t>Grootaert</a:t>
            </a:r>
            <a:r>
              <a:rPr lang="en-US" sz="1200" dirty="0">
                <a:solidFill>
                  <a:schemeClr val="tx1"/>
                </a:solidFill>
              </a:rPr>
              <a:t>, 2002; </a:t>
            </a:r>
            <a:r>
              <a:rPr lang="en-US" sz="1200" dirty="0" err="1">
                <a:solidFill>
                  <a:schemeClr val="tx1"/>
                </a:solidFill>
              </a:rPr>
              <a:t>Wossen</a:t>
            </a:r>
            <a:r>
              <a:rPr lang="en-US" sz="1200" dirty="0">
                <a:solidFill>
                  <a:schemeClr val="tx1"/>
                </a:solidFill>
              </a:rPr>
              <a:t> et al., 2015; </a:t>
            </a:r>
            <a:r>
              <a:rPr lang="en-US" sz="1200" dirty="0" err="1">
                <a:solidFill>
                  <a:schemeClr val="tx1"/>
                </a:solidFill>
              </a:rPr>
              <a:t>Hunecke</a:t>
            </a:r>
            <a:r>
              <a:rPr lang="en-US" sz="1200" dirty="0">
                <a:solidFill>
                  <a:schemeClr val="tx1"/>
                </a:solidFill>
              </a:rPr>
              <a:t> et al., 2017).</a:t>
            </a:r>
          </a:p>
          <a:p>
            <a:pPr>
              <a:lnSpc>
                <a:spcPct val="90000"/>
              </a:lnSpc>
              <a:buClr>
                <a:srgbClr val="337ACB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Social networks can improve access to resources (~financial, informational) </a:t>
            </a:r>
            <a:r>
              <a:rPr lang="en-US" sz="1200" dirty="0">
                <a:solidFill>
                  <a:schemeClr val="tx1"/>
                </a:solidFill>
              </a:rPr>
              <a:t>(Genius et al., 2013; Wang et al., 2015).</a:t>
            </a:r>
          </a:p>
          <a:p>
            <a:pPr>
              <a:lnSpc>
                <a:spcPct val="90000"/>
              </a:lnSpc>
              <a:buClr>
                <a:srgbClr val="337ACB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These networks can act as a </a:t>
            </a:r>
            <a:r>
              <a:rPr lang="en-US" sz="2400" b="1" dirty="0">
                <a:solidFill>
                  <a:srgbClr val="FFC000"/>
                </a:solidFill>
              </a:rPr>
              <a:t>leverage point </a:t>
            </a:r>
            <a:r>
              <a:rPr lang="en-US" sz="2400" dirty="0">
                <a:solidFill>
                  <a:schemeClr val="tx1"/>
                </a:solidFill>
              </a:rPr>
              <a:t>for catalyzing change and scaling up of adaptations </a:t>
            </a:r>
            <a:r>
              <a:rPr lang="en-US" sz="1200" dirty="0">
                <a:solidFill>
                  <a:schemeClr val="tx1"/>
                </a:solidFill>
              </a:rPr>
              <a:t>(</a:t>
            </a:r>
            <a:r>
              <a:rPr lang="en-US" sz="1200" dirty="0" err="1">
                <a:solidFill>
                  <a:schemeClr val="tx1"/>
                </a:solidFill>
              </a:rPr>
              <a:t>Abson</a:t>
            </a:r>
            <a:r>
              <a:rPr lang="en-US" sz="1200" dirty="0">
                <a:solidFill>
                  <a:schemeClr val="tx1"/>
                </a:solidFill>
              </a:rPr>
              <a:t> et al., 2017).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EAB9-7B9F-DE8C-BB8D-43AB3DFC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12" y="581575"/>
            <a:ext cx="10353762" cy="970450"/>
          </a:xfrm>
        </p:spPr>
        <p:txBody>
          <a:bodyPr/>
          <a:lstStyle/>
          <a:p>
            <a:pPr algn="l"/>
            <a:r>
              <a:rPr lang="en-US" dirty="0"/>
              <a:t>Research Goal and Related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FA3C2-2B8B-C81C-0E46-B73B6A2A1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362" y="1793173"/>
            <a:ext cx="10795275" cy="476200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/>
              <a:t>GOAL:</a:t>
            </a:r>
            <a:r>
              <a:rPr lang="en-US" sz="2400" dirty="0"/>
              <a:t> This study aims to understand the diffusion and adoption of climate-smart agricultural (CSA) practices in Alabama.</a:t>
            </a:r>
          </a:p>
          <a:p>
            <a:pPr marL="662850" lvl="1" indent="-28575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What are farmers’ perceptions of climate change and the opportunities, benefits, barriers, and efficacy of CSA practices?</a:t>
            </a:r>
          </a:p>
          <a:p>
            <a:pPr marL="662850" lvl="1" indent="-28575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What are the factors (~sociocultural, economic, institutional) that can promote or constrain their implementation?</a:t>
            </a:r>
          </a:p>
          <a:p>
            <a:pPr marL="548550" lvl="1" indent="-1714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Does a farmer’s social network play any role in CSA diffusion?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3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CF93FD8A-8E43-6E90-D185-095B086B8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4811" r="6334" b="2473"/>
          <a:stretch/>
        </p:blipFill>
        <p:spPr>
          <a:xfrm>
            <a:off x="5343896" y="-3898"/>
            <a:ext cx="6848104" cy="292419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B68AAA-9FB5-4499-886A-CB8F0CD71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5343897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36900" indent="0" algn="just">
              <a:buNone/>
            </a:pPr>
            <a:endParaRPr lang="en-US" sz="2400" dirty="0"/>
          </a:p>
          <a:p>
            <a:pPr algn="just">
              <a:buFontTx/>
              <a:buChar char="-"/>
            </a:pPr>
            <a:r>
              <a:rPr lang="en-US" sz="2400" dirty="0"/>
              <a:t>Created ‘</a:t>
            </a:r>
            <a:r>
              <a:rPr lang="en-US" sz="2400" b="1" i="1" dirty="0"/>
              <a:t>social neighborhoods</a:t>
            </a:r>
            <a:r>
              <a:rPr lang="en-US" sz="2400" dirty="0"/>
              <a:t>’ </a:t>
            </a:r>
            <a:r>
              <a:rPr lang="en-US" sz="2400" dirty="0">
                <a:effectLst/>
              </a:rPr>
              <a:t>using parcel's proximity to agricultural extension centers and farmers' cooperatives.</a:t>
            </a:r>
          </a:p>
          <a:p>
            <a:pPr marL="36900" indent="0" algn="just">
              <a:buNone/>
            </a:pPr>
            <a:endParaRPr lang="en-US" sz="2400" dirty="0"/>
          </a:p>
          <a:p>
            <a:pPr algn="just">
              <a:buFontTx/>
              <a:buChar char="-"/>
            </a:pPr>
            <a:r>
              <a:rPr lang="en-US" sz="2400" dirty="0"/>
              <a:t>Spatial boundaries were generated using Thiessen polygons around the locations of each Extension office and nearest Cooperative.</a:t>
            </a:r>
          </a:p>
          <a:p>
            <a:pPr marL="36900" indent="0" algn="just">
              <a:buNone/>
            </a:pPr>
            <a:endParaRPr lang="en-US" sz="2400" dirty="0"/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</a:rPr>
              <a:t>Warm colors </a:t>
            </a:r>
            <a:r>
              <a:rPr lang="en-US" sz="2400" dirty="0"/>
              <a:t>indicate increased likelihoods (~positive intercept values) of irrigation adoption.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178B3-DD7F-4C59-90A1-F566DE402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05" y="-3898"/>
            <a:ext cx="4742211" cy="6817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0E4FD7-A3FF-DADB-32F8-CEE3209A7BA8}"/>
              </a:ext>
            </a:extLst>
          </p:cNvPr>
          <p:cNvSpPr txBox="1"/>
          <p:nvPr/>
        </p:nvSpPr>
        <p:spPr>
          <a:xfrm>
            <a:off x="-142504" y="6582533"/>
            <a:ext cx="12334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>
              <a:buNone/>
            </a:pPr>
            <a:r>
              <a:rPr lang="en-US" sz="900" dirty="0"/>
              <a:t>Price, A. N., Pathak, R., Guthrie, G. M., Kumar, M., </a:t>
            </a:r>
            <a:r>
              <a:rPr lang="en-US" sz="900" dirty="0" err="1"/>
              <a:t>Moftakhari</a:t>
            </a:r>
            <a:r>
              <a:rPr lang="en-US" sz="900" dirty="0"/>
              <a:t>, H., </a:t>
            </a:r>
            <a:r>
              <a:rPr lang="en-US" sz="900" dirty="0" err="1"/>
              <a:t>Moradkhani</a:t>
            </a:r>
            <a:r>
              <a:rPr lang="en-US" sz="900" dirty="0"/>
              <a:t>, H., ... &amp; </a:t>
            </a:r>
            <a:r>
              <a:rPr lang="en-US" sz="900" dirty="0" err="1"/>
              <a:t>Magliocca</a:t>
            </a:r>
            <a:r>
              <a:rPr lang="en-US" sz="900" dirty="0"/>
              <a:t>, N. R. (2022). Multi-Level Influences on Center-Pivot Irrigation Adoption in Alabama. Frontiers in Sustainable Food Systems, 253.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40"/>
    </mc:Choice>
    <mc:Fallback xmlns="">
      <p:transition spd="slow" advTm="6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3C6C-77C2-F5CD-0251-C7B796AE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444" y="1471814"/>
            <a:ext cx="7014116" cy="97045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DATA COLLECTION: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835C5-65E7-8662-7079-8C9C44312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054" y="1957039"/>
            <a:ext cx="5441795" cy="3339790"/>
          </a:xfrm>
        </p:spPr>
        <p:txBody>
          <a:bodyPr anchor="ctr">
            <a:normAutofit/>
          </a:bodyPr>
          <a:lstStyle/>
          <a:p>
            <a:pPr marL="36900" indent="0">
              <a:buClr>
                <a:srgbClr val="AC3733"/>
              </a:buClr>
              <a:buNone/>
            </a:pPr>
            <a:endParaRPr lang="en-US" b="1" dirty="0"/>
          </a:p>
          <a:p>
            <a:pPr>
              <a:buClr>
                <a:srgbClr val="AC3733"/>
              </a:buClr>
              <a:buFont typeface="Wingdings" panose="05000000000000000000" pitchFamily="2" charset="2"/>
              <a:buChar char="ü"/>
            </a:pPr>
            <a:r>
              <a:rPr lang="en-US" b="1" dirty="0"/>
              <a:t>Through mixed-methods approach.</a:t>
            </a:r>
          </a:p>
          <a:p>
            <a:pPr>
              <a:buClr>
                <a:srgbClr val="AC3733"/>
              </a:buClr>
              <a:buFont typeface="Wingdings" panose="05000000000000000000" pitchFamily="2" charset="2"/>
              <a:buChar char="ü"/>
            </a:pPr>
            <a:r>
              <a:rPr lang="en-US" b="1" dirty="0"/>
              <a:t>103 completed surveys </a:t>
            </a:r>
            <a:r>
              <a:rPr lang="en-US" dirty="0"/>
              <a:t>received so far.</a:t>
            </a:r>
          </a:p>
          <a:p>
            <a:pPr>
              <a:buClr>
                <a:srgbClr val="AC3733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 personal interviews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conducted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8 producers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 non-producers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2C6541-F7B9-8E18-9E30-3B4E9AFF3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49" y="0"/>
            <a:ext cx="4877223" cy="6434912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D0A9A5B-73D1-6EFA-6B23-DF1CCCB9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34914"/>
            <a:ext cx="4877222" cy="423085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1: The counties of Alabama’s Black Belt region based on the definition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provided by the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Education Policy Center at the University of Alabama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8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0360-9560-2E9B-9B52-25B7FCED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16" y="334242"/>
            <a:ext cx="10353762" cy="970450"/>
          </a:xfrm>
        </p:spPr>
        <p:txBody>
          <a:bodyPr/>
          <a:lstStyle/>
          <a:p>
            <a:pPr algn="l"/>
            <a:r>
              <a:rPr lang="en-US" sz="4000" dirty="0"/>
              <a:t>Preliminary Results: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1655239-2591-B4FC-9BD8-E4968ABFCF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484874"/>
              </p:ext>
            </p:extLst>
          </p:nvPr>
        </p:nvGraphicFramePr>
        <p:xfrm>
          <a:off x="416956" y="1722581"/>
          <a:ext cx="5211948" cy="3455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5354DB5-25E1-037A-A975-8529D41D6C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562290"/>
              </p:ext>
            </p:extLst>
          </p:nvPr>
        </p:nvGraphicFramePr>
        <p:xfrm>
          <a:off x="5903090" y="1722580"/>
          <a:ext cx="6053558" cy="3671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2244E71F-5393-B8C3-F6C2-04A0DE6CCBDC}"/>
              </a:ext>
            </a:extLst>
          </p:cNvPr>
          <p:cNvSpPr/>
          <p:nvPr/>
        </p:nvSpPr>
        <p:spPr>
          <a:xfrm>
            <a:off x="2523787" y="2604681"/>
            <a:ext cx="2169406" cy="313335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1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9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149</TotalTime>
  <Words>1453</Words>
  <Application>Microsoft Macintosh PowerPoint</Application>
  <PresentationFormat>Widescreen</PresentationFormat>
  <Paragraphs>105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Calisto MT</vt:lpstr>
      <vt:lpstr>Courier New</vt:lpstr>
      <vt:lpstr>Open Sans</vt:lpstr>
      <vt:lpstr>Times New Roman</vt:lpstr>
      <vt:lpstr>Wingdings</vt:lpstr>
      <vt:lpstr>Wingdings 2</vt:lpstr>
      <vt:lpstr>Slate</vt:lpstr>
      <vt:lpstr>Examining the Role of Farmers’ Social Networks in the Diffusion of Climate-Smart Agricultural (CSA) practices in Alabama</vt:lpstr>
      <vt:lpstr>PROBLEM:</vt:lpstr>
      <vt:lpstr>PROBLEM:</vt:lpstr>
      <vt:lpstr>Adoption of agricultural adaptations depends on..</vt:lpstr>
      <vt:lpstr>SOCIAL CAPITAL</vt:lpstr>
      <vt:lpstr>Research Goal and Related Questions:</vt:lpstr>
      <vt:lpstr>PowerPoint Presentation</vt:lpstr>
      <vt:lpstr> DATA COLLECTION:</vt:lpstr>
      <vt:lpstr>Preliminary Results:</vt:lpstr>
      <vt:lpstr>Social Network Analysis (SNA)</vt:lpstr>
      <vt:lpstr>Social Network Analysis (SNA)</vt:lpstr>
      <vt:lpstr>Ruchie Pathak Ph.D. Candidate Department of Geography, University of Alabama Email: rpathak@crimson.ua.edu</vt:lpstr>
    </vt:vector>
  </TitlesOfParts>
  <Company>The University of Alabama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Farmers’ Perceptions toward Climate-Smart Agriculture in Alabama</dc:title>
  <dc:creator>Ruchie Pathak</dc:creator>
  <cp:lastModifiedBy>Ruchie Pathak</cp:lastModifiedBy>
  <cp:revision>99</cp:revision>
  <dcterms:created xsi:type="dcterms:W3CDTF">2023-03-19T18:37:02Z</dcterms:created>
  <dcterms:modified xsi:type="dcterms:W3CDTF">2023-05-16T04:38:19Z</dcterms:modified>
</cp:coreProperties>
</file>